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56FF"/>
    <a:srgbClr val="ED7D31"/>
    <a:srgbClr val="57FFFF"/>
    <a:srgbClr val="FEE650"/>
    <a:srgbClr val="FFE751"/>
    <a:srgbClr val="ED62F8"/>
    <a:srgbClr val="17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8" autoAdjust="0"/>
    <p:restoredTop sz="94692" autoAdjust="0"/>
  </p:normalViewPr>
  <p:slideViewPr>
    <p:cSldViewPr snapToGrid="0">
      <p:cViewPr varScale="1">
        <p:scale>
          <a:sx n="86" d="100"/>
          <a:sy n="86" d="100"/>
        </p:scale>
        <p:origin x="470" y="72"/>
      </p:cViewPr>
      <p:guideLst/>
    </p:cSldViewPr>
  </p:slideViewPr>
  <p:outlineViewPr>
    <p:cViewPr>
      <p:scale>
        <a:sx n="33" d="100"/>
        <a:sy n="33" d="100"/>
      </p:scale>
      <p:origin x="0" y="-238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257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90A42-2E1E-47A9-9F24-A47120BC9C73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17AAF-79E4-40F9-BB5B-E5CAF380C2F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80938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776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149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6721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980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970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520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9517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4459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9053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255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520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1F066-5B31-4175-80BD-E4BB5BEC88AC}" type="datetimeFigureOut">
              <a:rPr lang="th-TH" smtClean="0"/>
              <a:t>07/04/58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815E4-9CFA-41A7-9343-08D0C5A1C9E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1914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3607;&#3637;&#3656;%20&#3585;&#3588;%200406.4&#3623;%20132%20&#3621;&#3591;&#3623;&#3633;&#3609;&#3607;&#3637;&#3656;%2025%20&#3614;&#3620;&#3624;&#3592;&#3636;&#3585;&#3634;&#3618;&#3609;%202556%20&#3648;&#3619;&#3639;&#3656;&#3629;&#3591;%20&#3627;&#3621;&#3633;&#3585;&#3648;&#3585;&#3603;&#3601;&#3660;&#3585;&#3634;&#3619;&#3648;&#3610;&#3636;&#3585;&#3592;&#3656;&#3634;&#3618;&#3588;&#3656;&#3634;&#3605;&#3629;&#3610;&#3649;&#3607;&#3609;&#3588;&#3603;&#3632;&#3585;&#3619;&#3619;&#3617;&#3585;&#3634;&#3619;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ชื่อเรื่องรอง 2"/>
          <p:cNvSpPr>
            <a:spLocks noGrp="1"/>
          </p:cNvSpPr>
          <p:nvPr>
            <p:ph sz="half" idx="1"/>
          </p:nvPr>
        </p:nvSpPr>
        <p:spPr>
          <a:xfrm>
            <a:off x="838200" y="2931042"/>
            <a:ext cx="5334000" cy="3380857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th-TH" sz="4000" b="1" dirty="0">
                <a:latin typeface="PSL Prathom" panose="02020603050405020304" pitchFamily="18" charset="-34"/>
                <a:cs typeface="PSL Prathom" panose="02020603050405020304" pitchFamily="18" charset="-34"/>
              </a:rPr>
              <a:t> </a:t>
            </a:r>
            <a:r>
              <a:rPr lang="th-TH" sz="40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คณะกรรมการกำหนดราคากลาง มีสิทธิ์ เบิกเบี้ยประชุมได้เป็นรายครั้ง ตามพระราชกฤษฎีกาเบี้ยประชุมกรรมการ พ.ศ. </a:t>
            </a:r>
            <a:r>
              <a:rPr lang="en-US" sz="40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2547 </a:t>
            </a:r>
            <a:r>
              <a:rPr lang="th-TH" sz="40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และที่แก้ไขเพิ่มเติม (แนวทางปฏิบัติ ข้อ </a:t>
            </a:r>
            <a:r>
              <a:rPr lang="en-US" sz="40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17.2</a:t>
            </a:r>
            <a:r>
              <a:rPr lang="th-TH" sz="4000" b="1" dirty="0" smtClean="0">
                <a:latin typeface="PSL Prathom" panose="02020603050405020304" pitchFamily="18" charset="-34"/>
                <a:cs typeface="PSL Prathom" panose="02020603050405020304" pitchFamily="18" charset="-34"/>
              </a:rPr>
              <a:t> วรรคสุดท้าย)</a:t>
            </a: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515600" cy="955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ตัวแทนเนื้อหา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34" y="2931042"/>
            <a:ext cx="4360069" cy="3380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ชื่อเรื่อง 1"/>
          <p:cNvSpPr txBox="1">
            <a:spLocks/>
          </p:cNvSpPr>
          <p:nvPr/>
        </p:nvSpPr>
        <p:spPr>
          <a:xfrm>
            <a:off x="0" y="315686"/>
            <a:ext cx="10907486" cy="816428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6600" b="1" dirty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สิทธิ์ของคณะกรรมการกำหนดราคากลาง</a:t>
            </a:r>
            <a:endParaRPr lang="th-TH" sz="24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6846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sz="half" idx="1"/>
          </p:nvPr>
        </p:nvSpPr>
        <p:spPr>
          <a:xfrm>
            <a:off x="295097" y="1249058"/>
            <a:ext cx="3353625" cy="342303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th-TH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คณะกรรมการกำหนดราคากลาง ตามมติ ครม. </a:t>
            </a:r>
            <a:r>
              <a:rPr lang="en-US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13 </a:t>
            </a:r>
            <a:r>
              <a:rPr lang="th-TH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มีนาคม </a:t>
            </a:r>
            <a:r>
              <a:rPr lang="en-US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2558 </a:t>
            </a:r>
            <a:r>
              <a:rPr lang="th-TH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ถือเป็นคณะกรรมการที่ได้รับการแต่งตั้งโดยมติ คณะรัฐมนตรี จึงมีสิทธิ์ได้รับเบี้ยประชุมเป็นรายครั้ง ตามพระราชกฤษฎีกา เบี้ยประชุมกรรมการ พ.ศ.</a:t>
            </a:r>
            <a:r>
              <a:rPr lang="en-US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2547 </a:t>
            </a:r>
            <a:r>
              <a:rPr lang="th-TH" dirty="0" smtClean="0">
                <a:solidFill>
                  <a:schemeClr val="bg1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และที่แก้ไขเพิ่มเติม</a:t>
            </a:r>
            <a:endParaRPr lang="en-US" dirty="0">
              <a:solidFill>
                <a:schemeClr val="bg1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261414"/>
            <a:ext cx="8912506" cy="830539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เบี้ยประชุมกรรมการกำหนดราคากลาง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707" y="1249058"/>
            <a:ext cx="7749999" cy="5339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624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726" y="973318"/>
            <a:ext cx="9370397" cy="5628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930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714" y="1020547"/>
            <a:ext cx="8760037" cy="5658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512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122" y="1109710"/>
            <a:ext cx="9006686" cy="5458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495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723" y="983375"/>
            <a:ext cx="9486790" cy="5586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885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362" y="1097246"/>
            <a:ext cx="8649144" cy="5500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651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080" y="1002212"/>
            <a:ext cx="9363967" cy="5496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983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846" y="918236"/>
            <a:ext cx="9089415" cy="5731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097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2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37127"/>
            <a:ext cx="7501631" cy="661864"/>
          </a:xfrm>
          <a:prstGeom prst="rect">
            <a:avLst/>
          </a:prstGeom>
          <a:solidFill>
            <a:srgbClr val="FF99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5400" b="1" dirty="0" smtClean="0">
                <a:solidFill>
                  <a:schemeClr val="accent5"/>
                </a:solidFill>
                <a:latin typeface="PSL Prathom" panose="02020603050405020304" pitchFamily="18" charset="-34"/>
                <a:cs typeface="PSL Prathom" panose="02020603050405020304" pitchFamily="18" charset="-34"/>
              </a:rPr>
              <a:t>การตอบข้อหารือของกรมส่งเสริมฯ</a:t>
            </a:r>
            <a:endParaRPr lang="th-TH" sz="4000" b="1" dirty="0">
              <a:solidFill>
                <a:schemeClr val="accent5"/>
              </a:solidFill>
              <a:latin typeface="PSL Prathom" panose="02020603050405020304" pitchFamily="18" charset="-34"/>
              <a:cs typeface="PSL Prathom" panose="02020603050405020304" pitchFamily="18" charset="-34"/>
            </a:endParaRPr>
          </a:p>
        </p:txBody>
      </p:sp>
      <p:pic>
        <p:nvPicPr>
          <p:cNvPr id="2" name="รูปภาพ 1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61" y="1273217"/>
            <a:ext cx="11118544" cy="4861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772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2610</TotalTime>
  <Words>153</Words>
  <Application>Microsoft Office PowerPoint</Application>
  <PresentationFormat>แบบจอกว้าง</PresentationFormat>
  <Paragraphs>12</Paragraphs>
  <Slides>10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Cordia New</vt:lpstr>
      <vt:lpstr>PSL Prathom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หลักเกณฑ์ราคากลางงานก่อสร้างของราชการ ตามมติ ครม. 13 มีนาคม 2555</dc:title>
  <dc:creator>Aphisit Maksuwan</dc:creator>
  <cp:lastModifiedBy>Aphisit Maksuwan</cp:lastModifiedBy>
  <cp:revision>195</cp:revision>
  <dcterms:created xsi:type="dcterms:W3CDTF">2015-03-22T12:33:56Z</dcterms:created>
  <dcterms:modified xsi:type="dcterms:W3CDTF">2015-04-07T00:55:32Z</dcterms:modified>
</cp:coreProperties>
</file>