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7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8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9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0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1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5" r:id="rId4"/>
    <p:sldMasterId id="2147483698" r:id="rId5"/>
    <p:sldMasterId id="2147483724" r:id="rId6"/>
    <p:sldMasterId id="2147483737" r:id="rId7"/>
    <p:sldMasterId id="2147483750" r:id="rId8"/>
    <p:sldMasterId id="2147483763" r:id="rId9"/>
    <p:sldMasterId id="2147483776" r:id="rId10"/>
    <p:sldMasterId id="2147483802" r:id="rId11"/>
  </p:sldMasterIdLst>
  <p:notesMasterIdLst>
    <p:notesMasterId r:id="rId209"/>
  </p:notesMasterIdLst>
  <p:handoutMasterIdLst>
    <p:handoutMasterId r:id="rId210"/>
  </p:handoutMasterIdLst>
  <p:sldIdLst>
    <p:sldId id="256" r:id="rId12"/>
    <p:sldId id="295" r:id="rId13"/>
    <p:sldId id="507" r:id="rId14"/>
    <p:sldId id="508" r:id="rId15"/>
    <p:sldId id="509" r:id="rId16"/>
    <p:sldId id="510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333" r:id="rId41"/>
    <p:sldId id="293" r:id="rId42"/>
    <p:sldId id="335" r:id="rId43"/>
    <p:sldId id="344" r:id="rId44"/>
    <p:sldId id="345" r:id="rId45"/>
    <p:sldId id="334" r:id="rId46"/>
    <p:sldId id="336" r:id="rId47"/>
    <p:sldId id="260" r:id="rId48"/>
    <p:sldId id="486" r:id="rId49"/>
    <p:sldId id="337" r:id="rId50"/>
    <p:sldId id="341" r:id="rId51"/>
    <p:sldId id="338" r:id="rId52"/>
    <p:sldId id="466" r:id="rId53"/>
    <p:sldId id="346" r:id="rId54"/>
    <p:sldId id="347" r:id="rId55"/>
    <p:sldId id="383" r:id="rId56"/>
    <p:sldId id="504" r:id="rId57"/>
    <p:sldId id="348" r:id="rId58"/>
    <p:sldId id="469" r:id="rId59"/>
    <p:sldId id="468" r:id="rId60"/>
    <p:sldId id="258" r:id="rId61"/>
    <p:sldId id="398" r:id="rId62"/>
    <p:sldId id="349" r:id="rId63"/>
    <p:sldId id="511" r:id="rId64"/>
    <p:sldId id="377" r:id="rId65"/>
    <p:sldId id="262" r:id="rId66"/>
    <p:sldId id="352" r:id="rId67"/>
    <p:sldId id="353" r:id="rId68"/>
    <p:sldId id="399" r:id="rId69"/>
    <p:sldId id="354" r:id="rId70"/>
    <p:sldId id="355" r:id="rId71"/>
    <p:sldId id="356" r:id="rId72"/>
    <p:sldId id="400" r:id="rId73"/>
    <p:sldId id="357" r:id="rId74"/>
    <p:sldId id="358" r:id="rId75"/>
    <p:sldId id="360" r:id="rId76"/>
    <p:sldId id="359" r:id="rId77"/>
    <p:sldId id="401" r:id="rId78"/>
    <p:sldId id="361" r:id="rId79"/>
    <p:sldId id="363" r:id="rId80"/>
    <p:sldId id="362" r:id="rId81"/>
    <p:sldId id="364" r:id="rId82"/>
    <p:sldId id="365" r:id="rId83"/>
    <p:sldId id="402" r:id="rId84"/>
    <p:sldId id="403" r:id="rId85"/>
    <p:sldId id="366" r:id="rId86"/>
    <p:sldId id="404" r:id="rId87"/>
    <p:sldId id="405" r:id="rId88"/>
    <p:sldId id="367" r:id="rId89"/>
    <p:sldId id="368" r:id="rId90"/>
    <p:sldId id="369" r:id="rId91"/>
    <p:sldId id="371" r:id="rId92"/>
    <p:sldId id="372" r:id="rId93"/>
    <p:sldId id="373" r:id="rId94"/>
    <p:sldId id="374" r:id="rId95"/>
    <p:sldId id="375" r:id="rId96"/>
    <p:sldId id="376" r:id="rId97"/>
    <p:sldId id="387" r:id="rId98"/>
    <p:sldId id="406" r:id="rId99"/>
    <p:sldId id="407" r:id="rId100"/>
    <p:sldId id="261" r:id="rId101"/>
    <p:sldId id="408" r:id="rId102"/>
    <p:sldId id="409" r:id="rId103"/>
    <p:sldId id="410" r:id="rId104"/>
    <p:sldId id="454" r:id="rId105"/>
    <p:sldId id="411" r:id="rId106"/>
    <p:sldId id="412" r:id="rId107"/>
    <p:sldId id="455" r:id="rId108"/>
    <p:sldId id="413" r:id="rId109"/>
    <p:sldId id="414" r:id="rId110"/>
    <p:sldId id="415" r:id="rId111"/>
    <p:sldId id="416" r:id="rId112"/>
    <p:sldId id="417" r:id="rId113"/>
    <p:sldId id="456" r:id="rId114"/>
    <p:sldId id="457" r:id="rId115"/>
    <p:sldId id="458" r:id="rId116"/>
    <p:sldId id="459" r:id="rId117"/>
    <p:sldId id="460" r:id="rId118"/>
    <p:sldId id="461" r:id="rId119"/>
    <p:sldId id="422" r:id="rId120"/>
    <p:sldId id="423" r:id="rId121"/>
    <p:sldId id="424" r:id="rId122"/>
    <p:sldId id="427" r:id="rId123"/>
    <p:sldId id="428" r:id="rId124"/>
    <p:sldId id="429" r:id="rId125"/>
    <p:sldId id="431" r:id="rId126"/>
    <p:sldId id="430" r:id="rId127"/>
    <p:sldId id="432" r:id="rId128"/>
    <p:sldId id="462" r:id="rId129"/>
    <p:sldId id="463" r:id="rId130"/>
    <p:sldId id="464" r:id="rId131"/>
    <p:sldId id="465" r:id="rId132"/>
    <p:sldId id="467" r:id="rId133"/>
    <p:sldId id="386" r:id="rId134"/>
    <p:sldId id="433" r:id="rId135"/>
    <p:sldId id="471" r:id="rId136"/>
    <p:sldId id="472" r:id="rId137"/>
    <p:sldId id="474" r:id="rId138"/>
    <p:sldId id="487" r:id="rId139"/>
    <p:sldId id="473" r:id="rId140"/>
    <p:sldId id="505" r:id="rId141"/>
    <p:sldId id="476" r:id="rId142"/>
    <p:sldId id="490" r:id="rId143"/>
    <p:sldId id="484" r:id="rId144"/>
    <p:sldId id="435" r:id="rId145"/>
    <p:sldId id="436" r:id="rId146"/>
    <p:sldId id="437" r:id="rId147"/>
    <p:sldId id="438" r:id="rId148"/>
    <p:sldId id="488" r:id="rId149"/>
    <p:sldId id="489" r:id="rId150"/>
    <p:sldId id="477" r:id="rId151"/>
    <p:sldId id="478" r:id="rId152"/>
    <p:sldId id="479" r:id="rId153"/>
    <p:sldId id="480" r:id="rId154"/>
    <p:sldId id="441" r:id="rId155"/>
    <p:sldId id="442" r:id="rId156"/>
    <p:sldId id="443" r:id="rId157"/>
    <p:sldId id="444" r:id="rId158"/>
    <p:sldId id="446" r:id="rId159"/>
    <p:sldId id="447" r:id="rId160"/>
    <p:sldId id="448" r:id="rId161"/>
    <p:sldId id="449" r:id="rId162"/>
    <p:sldId id="450" r:id="rId163"/>
    <p:sldId id="491" r:id="rId164"/>
    <p:sldId id="496" r:id="rId165"/>
    <p:sldId id="492" r:id="rId166"/>
    <p:sldId id="493" r:id="rId167"/>
    <p:sldId id="497" r:id="rId168"/>
    <p:sldId id="502" r:id="rId169"/>
    <p:sldId id="506" r:id="rId170"/>
    <p:sldId id="494" r:id="rId171"/>
    <p:sldId id="296" r:id="rId172"/>
    <p:sldId id="297" r:id="rId173"/>
    <p:sldId id="298" r:id="rId174"/>
    <p:sldId id="299" r:id="rId175"/>
    <p:sldId id="300" r:id="rId176"/>
    <p:sldId id="301" r:id="rId177"/>
    <p:sldId id="302" r:id="rId178"/>
    <p:sldId id="332" r:id="rId179"/>
    <p:sldId id="303" r:id="rId180"/>
    <p:sldId id="304" r:id="rId181"/>
    <p:sldId id="305" r:id="rId182"/>
    <p:sldId id="306" r:id="rId183"/>
    <p:sldId id="307" r:id="rId184"/>
    <p:sldId id="308" r:id="rId185"/>
    <p:sldId id="309" r:id="rId186"/>
    <p:sldId id="310" r:id="rId187"/>
    <p:sldId id="311" r:id="rId188"/>
    <p:sldId id="312" r:id="rId189"/>
    <p:sldId id="313" r:id="rId190"/>
    <p:sldId id="314" r:id="rId191"/>
    <p:sldId id="315" r:id="rId192"/>
    <p:sldId id="316" r:id="rId193"/>
    <p:sldId id="317" r:id="rId194"/>
    <p:sldId id="330" r:id="rId195"/>
    <p:sldId id="318" r:id="rId196"/>
    <p:sldId id="319" r:id="rId197"/>
    <p:sldId id="470" r:id="rId198"/>
    <p:sldId id="320" r:id="rId199"/>
    <p:sldId id="331" r:id="rId200"/>
    <p:sldId id="321" r:id="rId201"/>
    <p:sldId id="322" r:id="rId202"/>
    <p:sldId id="323" r:id="rId203"/>
    <p:sldId id="324" r:id="rId204"/>
    <p:sldId id="326" r:id="rId205"/>
    <p:sldId id="325" r:id="rId206"/>
    <p:sldId id="327" r:id="rId207"/>
    <p:sldId id="500" r:id="rId208"/>
  </p:sldIdLst>
  <p:sldSz cx="9144000" cy="6858000" type="screen4x3"/>
  <p:notesSz cx="7099300" cy="10234613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  <a:srgbClr val="000000"/>
    <a:srgbClr val="57257D"/>
    <a:srgbClr val="6C2D9B"/>
    <a:srgbClr val="E2E2F6"/>
    <a:srgbClr val="F0F0FA"/>
    <a:srgbClr val="F1D5FF"/>
    <a:srgbClr val="DDF1FF"/>
    <a:srgbClr val="800080"/>
    <a:srgbClr val="235F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41" autoAdjust="0"/>
    <p:restoredTop sz="94698" autoAdjust="0"/>
  </p:normalViewPr>
  <p:slideViewPr>
    <p:cSldViewPr>
      <p:cViewPr varScale="1">
        <p:scale>
          <a:sx n="49" d="100"/>
          <a:sy n="49" d="100"/>
        </p:scale>
        <p:origin x="504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113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06.xml"/><Relationship Id="rId21" Type="http://schemas.openxmlformats.org/officeDocument/2006/relationships/slide" Target="slides/slide10.xml"/><Relationship Id="rId42" Type="http://schemas.openxmlformats.org/officeDocument/2006/relationships/slide" Target="slides/slide31.xml"/><Relationship Id="rId63" Type="http://schemas.openxmlformats.org/officeDocument/2006/relationships/slide" Target="slides/slide52.xml"/><Relationship Id="rId84" Type="http://schemas.openxmlformats.org/officeDocument/2006/relationships/slide" Target="slides/slide73.xml"/><Relationship Id="rId138" Type="http://schemas.openxmlformats.org/officeDocument/2006/relationships/slide" Target="slides/slide127.xml"/><Relationship Id="rId159" Type="http://schemas.openxmlformats.org/officeDocument/2006/relationships/slide" Target="slides/slide148.xml"/><Relationship Id="rId170" Type="http://schemas.openxmlformats.org/officeDocument/2006/relationships/slide" Target="slides/slide159.xml"/><Relationship Id="rId191" Type="http://schemas.openxmlformats.org/officeDocument/2006/relationships/slide" Target="slides/slide180.xml"/><Relationship Id="rId205" Type="http://schemas.openxmlformats.org/officeDocument/2006/relationships/slide" Target="slides/slide194.xml"/><Relationship Id="rId107" Type="http://schemas.openxmlformats.org/officeDocument/2006/relationships/slide" Target="slides/slide9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53" Type="http://schemas.openxmlformats.org/officeDocument/2006/relationships/slide" Target="slides/slide42.xml"/><Relationship Id="rId58" Type="http://schemas.openxmlformats.org/officeDocument/2006/relationships/slide" Target="slides/slide47.xml"/><Relationship Id="rId74" Type="http://schemas.openxmlformats.org/officeDocument/2006/relationships/slide" Target="slides/slide63.xml"/><Relationship Id="rId79" Type="http://schemas.openxmlformats.org/officeDocument/2006/relationships/slide" Target="slides/slide68.xml"/><Relationship Id="rId102" Type="http://schemas.openxmlformats.org/officeDocument/2006/relationships/slide" Target="slides/slide91.xml"/><Relationship Id="rId123" Type="http://schemas.openxmlformats.org/officeDocument/2006/relationships/slide" Target="slides/slide112.xml"/><Relationship Id="rId128" Type="http://schemas.openxmlformats.org/officeDocument/2006/relationships/slide" Target="slides/slide117.xml"/><Relationship Id="rId144" Type="http://schemas.openxmlformats.org/officeDocument/2006/relationships/slide" Target="slides/slide133.xml"/><Relationship Id="rId149" Type="http://schemas.openxmlformats.org/officeDocument/2006/relationships/slide" Target="slides/slide138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9.xml"/><Relationship Id="rId95" Type="http://schemas.openxmlformats.org/officeDocument/2006/relationships/slide" Target="slides/slide84.xml"/><Relationship Id="rId160" Type="http://schemas.openxmlformats.org/officeDocument/2006/relationships/slide" Target="slides/slide149.xml"/><Relationship Id="rId165" Type="http://schemas.openxmlformats.org/officeDocument/2006/relationships/slide" Target="slides/slide154.xml"/><Relationship Id="rId181" Type="http://schemas.openxmlformats.org/officeDocument/2006/relationships/slide" Target="slides/slide170.xml"/><Relationship Id="rId186" Type="http://schemas.openxmlformats.org/officeDocument/2006/relationships/slide" Target="slides/slide175.xml"/><Relationship Id="rId211" Type="http://schemas.openxmlformats.org/officeDocument/2006/relationships/presProps" Target="presProps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64" Type="http://schemas.openxmlformats.org/officeDocument/2006/relationships/slide" Target="slides/slide53.xml"/><Relationship Id="rId69" Type="http://schemas.openxmlformats.org/officeDocument/2006/relationships/slide" Target="slides/slide58.xml"/><Relationship Id="rId113" Type="http://schemas.openxmlformats.org/officeDocument/2006/relationships/slide" Target="slides/slide102.xml"/><Relationship Id="rId118" Type="http://schemas.openxmlformats.org/officeDocument/2006/relationships/slide" Target="slides/slide107.xml"/><Relationship Id="rId134" Type="http://schemas.openxmlformats.org/officeDocument/2006/relationships/slide" Target="slides/slide123.xml"/><Relationship Id="rId139" Type="http://schemas.openxmlformats.org/officeDocument/2006/relationships/slide" Target="slides/slide128.xml"/><Relationship Id="rId80" Type="http://schemas.openxmlformats.org/officeDocument/2006/relationships/slide" Target="slides/slide69.xml"/><Relationship Id="rId85" Type="http://schemas.openxmlformats.org/officeDocument/2006/relationships/slide" Target="slides/slide74.xml"/><Relationship Id="rId150" Type="http://schemas.openxmlformats.org/officeDocument/2006/relationships/slide" Target="slides/slide139.xml"/><Relationship Id="rId155" Type="http://schemas.openxmlformats.org/officeDocument/2006/relationships/slide" Target="slides/slide144.xml"/><Relationship Id="rId171" Type="http://schemas.openxmlformats.org/officeDocument/2006/relationships/slide" Target="slides/slide160.xml"/><Relationship Id="rId176" Type="http://schemas.openxmlformats.org/officeDocument/2006/relationships/slide" Target="slides/slide165.xml"/><Relationship Id="rId192" Type="http://schemas.openxmlformats.org/officeDocument/2006/relationships/slide" Target="slides/slide181.xml"/><Relationship Id="rId197" Type="http://schemas.openxmlformats.org/officeDocument/2006/relationships/slide" Target="slides/slide186.xml"/><Relationship Id="rId206" Type="http://schemas.openxmlformats.org/officeDocument/2006/relationships/slide" Target="slides/slide195.xml"/><Relationship Id="rId201" Type="http://schemas.openxmlformats.org/officeDocument/2006/relationships/slide" Target="slides/slide190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59" Type="http://schemas.openxmlformats.org/officeDocument/2006/relationships/slide" Target="slides/slide48.xml"/><Relationship Id="rId103" Type="http://schemas.openxmlformats.org/officeDocument/2006/relationships/slide" Target="slides/slide92.xml"/><Relationship Id="rId108" Type="http://schemas.openxmlformats.org/officeDocument/2006/relationships/slide" Target="slides/slide97.xml"/><Relationship Id="rId124" Type="http://schemas.openxmlformats.org/officeDocument/2006/relationships/slide" Target="slides/slide113.xml"/><Relationship Id="rId129" Type="http://schemas.openxmlformats.org/officeDocument/2006/relationships/slide" Target="slides/slide118.xml"/><Relationship Id="rId54" Type="http://schemas.openxmlformats.org/officeDocument/2006/relationships/slide" Target="slides/slide43.xml"/><Relationship Id="rId70" Type="http://schemas.openxmlformats.org/officeDocument/2006/relationships/slide" Target="slides/slide59.xml"/><Relationship Id="rId75" Type="http://schemas.openxmlformats.org/officeDocument/2006/relationships/slide" Target="slides/slide64.xml"/><Relationship Id="rId91" Type="http://schemas.openxmlformats.org/officeDocument/2006/relationships/slide" Target="slides/slide80.xml"/><Relationship Id="rId96" Type="http://schemas.openxmlformats.org/officeDocument/2006/relationships/slide" Target="slides/slide85.xml"/><Relationship Id="rId140" Type="http://schemas.openxmlformats.org/officeDocument/2006/relationships/slide" Target="slides/slide129.xml"/><Relationship Id="rId145" Type="http://schemas.openxmlformats.org/officeDocument/2006/relationships/slide" Target="slides/slide134.xml"/><Relationship Id="rId161" Type="http://schemas.openxmlformats.org/officeDocument/2006/relationships/slide" Target="slides/slide150.xml"/><Relationship Id="rId166" Type="http://schemas.openxmlformats.org/officeDocument/2006/relationships/slide" Target="slides/slide155.xml"/><Relationship Id="rId182" Type="http://schemas.openxmlformats.org/officeDocument/2006/relationships/slide" Target="slides/slide171.xml"/><Relationship Id="rId187" Type="http://schemas.openxmlformats.org/officeDocument/2006/relationships/slide" Target="slides/slide17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12" Type="http://schemas.openxmlformats.org/officeDocument/2006/relationships/viewProps" Target="viewProps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49" Type="http://schemas.openxmlformats.org/officeDocument/2006/relationships/slide" Target="slides/slide38.xml"/><Relationship Id="rId114" Type="http://schemas.openxmlformats.org/officeDocument/2006/relationships/slide" Target="slides/slide103.xml"/><Relationship Id="rId119" Type="http://schemas.openxmlformats.org/officeDocument/2006/relationships/slide" Target="slides/slide108.xml"/><Relationship Id="rId44" Type="http://schemas.openxmlformats.org/officeDocument/2006/relationships/slide" Target="slides/slide33.xml"/><Relationship Id="rId60" Type="http://schemas.openxmlformats.org/officeDocument/2006/relationships/slide" Target="slides/slide49.xml"/><Relationship Id="rId65" Type="http://schemas.openxmlformats.org/officeDocument/2006/relationships/slide" Target="slides/slide54.xml"/><Relationship Id="rId81" Type="http://schemas.openxmlformats.org/officeDocument/2006/relationships/slide" Target="slides/slide70.xml"/><Relationship Id="rId86" Type="http://schemas.openxmlformats.org/officeDocument/2006/relationships/slide" Target="slides/slide75.xml"/><Relationship Id="rId130" Type="http://schemas.openxmlformats.org/officeDocument/2006/relationships/slide" Target="slides/slide119.xml"/><Relationship Id="rId135" Type="http://schemas.openxmlformats.org/officeDocument/2006/relationships/slide" Target="slides/slide124.xml"/><Relationship Id="rId151" Type="http://schemas.openxmlformats.org/officeDocument/2006/relationships/slide" Target="slides/slide140.xml"/><Relationship Id="rId156" Type="http://schemas.openxmlformats.org/officeDocument/2006/relationships/slide" Target="slides/slide145.xml"/><Relationship Id="rId177" Type="http://schemas.openxmlformats.org/officeDocument/2006/relationships/slide" Target="slides/slide166.xml"/><Relationship Id="rId198" Type="http://schemas.openxmlformats.org/officeDocument/2006/relationships/slide" Target="slides/slide187.xml"/><Relationship Id="rId172" Type="http://schemas.openxmlformats.org/officeDocument/2006/relationships/slide" Target="slides/slide161.xml"/><Relationship Id="rId193" Type="http://schemas.openxmlformats.org/officeDocument/2006/relationships/slide" Target="slides/slide182.xml"/><Relationship Id="rId202" Type="http://schemas.openxmlformats.org/officeDocument/2006/relationships/slide" Target="slides/slide191.xml"/><Relationship Id="rId207" Type="http://schemas.openxmlformats.org/officeDocument/2006/relationships/slide" Target="slides/slide196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Relationship Id="rId109" Type="http://schemas.openxmlformats.org/officeDocument/2006/relationships/slide" Target="slides/slide98.xml"/><Relationship Id="rId34" Type="http://schemas.openxmlformats.org/officeDocument/2006/relationships/slide" Target="slides/slide23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76" Type="http://schemas.openxmlformats.org/officeDocument/2006/relationships/slide" Target="slides/slide65.xml"/><Relationship Id="rId97" Type="http://schemas.openxmlformats.org/officeDocument/2006/relationships/slide" Target="slides/slide86.xml"/><Relationship Id="rId104" Type="http://schemas.openxmlformats.org/officeDocument/2006/relationships/slide" Target="slides/slide93.xml"/><Relationship Id="rId120" Type="http://schemas.openxmlformats.org/officeDocument/2006/relationships/slide" Target="slides/slide109.xml"/><Relationship Id="rId125" Type="http://schemas.openxmlformats.org/officeDocument/2006/relationships/slide" Target="slides/slide114.xml"/><Relationship Id="rId141" Type="http://schemas.openxmlformats.org/officeDocument/2006/relationships/slide" Target="slides/slide130.xml"/><Relationship Id="rId146" Type="http://schemas.openxmlformats.org/officeDocument/2006/relationships/slide" Target="slides/slide135.xml"/><Relationship Id="rId167" Type="http://schemas.openxmlformats.org/officeDocument/2006/relationships/slide" Target="slides/slide156.xml"/><Relationship Id="rId188" Type="http://schemas.openxmlformats.org/officeDocument/2006/relationships/slide" Target="slides/slide177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0.xml"/><Relationship Id="rId92" Type="http://schemas.openxmlformats.org/officeDocument/2006/relationships/slide" Target="slides/slide81.xml"/><Relationship Id="rId162" Type="http://schemas.openxmlformats.org/officeDocument/2006/relationships/slide" Target="slides/slide151.xml"/><Relationship Id="rId183" Type="http://schemas.openxmlformats.org/officeDocument/2006/relationships/slide" Target="slides/slide172.xml"/><Relationship Id="rId21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8.xml"/><Relationship Id="rId24" Type="http://schemas.openxmlformats.org/officeDocument/2006/relationships/slide" Target="slides/slide13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66" Type="http://schemas.openxmlformats.org/officeDocument/2006/relationships/slide" Target="slides/slide55.xml"/><Relationship Id="rId87" Type="http://schemas.openxmlformats.org/officeDocument/2006/relationships/slide" Target="slides/slide76.xml"/><Relationship Id="rId110" Type="http://schemas.openxmlformats.org/officeDocument/2006/relationships/slide" Target="slides/slide99.xml"/><Relationship Id="rId115" Type="http://schemas.openxmlformats.org/officeDocument/2006/relationships/slide" Target="slides/slide104.xml"/><Relationship Id="rId131" Type="http://schemas.openxmlformats.org/officeDocument/2006/relationships/slide" Target="slides/slide120.xml"/><Relationship Id="rId136" Type="http://schemas.openxmlformats.org/officeDocument/2006/relationships/slide" Target="slides/slide125.xml"/><Relationship Id="rId157" Type="http://schemas.openxmlformats.org/officeDocument/2006/relationships/slide" Target="slides/slide146.xml"/><Relationship Id="rId178" Type="http://schemas.openxmlformats.org/officeDocument/2006/relationships/slide" Target="slides/slide167.xml"/><Relationship Id="rId61" Type="http://schemas.openxmlformats.org/officeDocument/2006/relationships/slide" Target="slides/slide50.xml"/><Relationship Id="rId82" Type="http://schemas.openxmlformats.org/officeDocument/2006/relationships/slide" Target="slides/slide71.xml"/><Relationship Id="rId152" Type="http://schemas.openxmlformats.org/officeDocument/2006/relationships/slide" Target="slides/slide141.xml"/><Relationship Id="rId173" Type="http://schemas.openxmlformats.org/officeDocument/2006/relationships/slide" Target="slides/slide162.xml"/><Relationship Id="rId194" Type="http://schemas.openxmlformats.org/officeDocument/2006/relationships/slide" Target="slides/slide183.xml"/><Relationship Id="rId199" Type="http://schemas.openxmlformats.org/officeDocument/2006/relationships/slide" Target="slides/slide188.xml"/><Relationship Id="rId203" Type="http://schemas.openxmlformats.org/officeDocument/2006/relationships/slide" Target="slides/slide192.xml"/><Relationship Id="rId208" Type="http://schemas.openxmlformats.org/officeDocument/2006/relationships/slide" Target="slides/slide197.xml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56" Type="http://schemas.openxmlformats.org/officeDocument/2006/relationships/slide" Target="slides/slide45.xml"/><Relationship Id="rId77" Type="http://schemas.openxmlformats.org/officeDocument/2006/relationships/slide" Target="slides/slide66.xml"/><Relationship Id="rId100" Type="http://schemas.openxmlformats.org/officeDocument/2006/relationships/slide" Target="slides/slide89.xml"/><Relationship Id="rId105" Type="http://schemas.openxmlformats.org/officeDocument/2006/relationships/slide" Target="slides/slide94.xml"/><Relationship Id="rId126" Type="http://schemas.openxmlformats.org/officeDocument/2006/relationships/slide" Target="slides/slide115.xml"/><Relationship Id="rId147" Type="http://schemas.openxmlformats.org/officeDocument/2006/relationships/slide" Target="slides/slide136.xml"/><Relationship Id="rId168" Type="http://schemas.openxmlformats.org/officeDocument/2006/relationships/slide" Target="slides/slide157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72" Type="http://schemas.openxmlformats.org/officeDocument/2006/relationships/slide" Target="slides/slide61.xml"/><Relationship Id="rId93" Type="http://schemas.openxmlformats.org/officeDocument/2006/relationships/slide" Target="slides/slide82.xml"/><Relationship Id="rId98" Type="http://schemas.openxmlformats.org/officeDocument/2006/relationships/slide" Target="slides/slide87.xml"/><Relationship Id="rId121" Type="http://schemas.openxmlformats.org/officeDocument/2006/relationships/slide" Target="slides/slide110.xml"/><Relationship Id="rId142" Type="http://schemas.openxmlformats.org/officeDocument/2006/relationships/slide" Target="slides/slide131.xml"/><Relationship Id="rId163" Type="http://schemas.openxmlformats.org/officeDocument/2006/relationships/slide" Target="slides/slide152.xml"/><Relationship Id="rId184" Type="http://schemas.openxmlformats.org/officeDocument/2006/relationships/slide" Target="slides/slide173.xml"/><Relationship Id="rId189" Type="http://schemas.openxmlformats.org/officeDocument/2006/relationships/slide" Target="slides/slide178.xml"/><Relationship Id="rId3" Type="http://schemas.openxmlformats.org/officeDocument/2006/relationships/slideMaster" Target="slideMasters/slideMaster3.xml"/><Relationship Id="rId214" Type="http://schemas.openxmlformats.org/officeDocument/2006/relationships/tableStyles" Target="tableStyles.xml"/><Relationship Id="rId25" Type="http://schemas.openxmlformats.org/officeDocument/2006/relationships/slide" Target="slides/slide14.xml"/><Relationship Id="rId46" Type="http://schemas.openxmlformats.org/officeDocument/2006/relationships/slide" Target="slides/slide35.xml"/><Relationship Id="rId67" Type="http://schemas.openxmlformats.org/officeDocument/2006/relationships/slide" Target="slides/slide56.xml"/><Relationship Id="rId116" Type="http://schemas.openxmlformats.org/officeDocument/2006/relationships/slide" Target="slides/slide105.xml"/><Relationship Id="rId137" Type="http://schemas.openxmlformats.org/officeDocument/2006/relationships/slide" Target="slides/slide126.xml"/><Relationship Id="rId158" Type="http://schemas.openxmlformats.org/officeDocument/2006/relationships/slide" Target="slides/slide147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62" Type="http://schemas.openxmlformats.org/officeDocument/2006/relationships/slide" Target="slides/slide51.xml"/><Relationship Id="rId83" Type="http://schemas.openxmlformats.org/officeDocument/2006/relationships/slide" Target="slides/slide72.xml"/><Relationship Id="rId88" Type="http://schemas.openxmlformats.org/officeDocument/2006/relationships/slide" Target="slides/slide77.xml"/><Relationship Id="rId111" Type="http://schemas.openxmlformats.org/officeDocument/2006/relationships/slide" Target="slides/slide100.xml"/><Relationship Id="rId132" Type="http://schemas.openxmlformats.org/officeDocument/2006/relationships/slide" Target="slides/slide121.xml"/><Relationship Id="rId153" Type="http://schemas.openxmlformats.org/officeDocument/2006/relationships/slide" Target="slides/slide142.xml"/><Relationship Id="rId174" Type="http://schemas.openxmlformats.org/officeDocument/2006/relationships/slide" Target="slides/slide163.xml"/><Relationship Id="rId179" Type="http://schemas.openxmlformats.org/officeDocument/2006/relationships/slide" Target="slides/slide168.xml"/><Relationship Id="rId195" Type="http://schemas.openxmlformats.org/officeDocument/2006/relationships/slide" Target="slides/slide184.xml"/><Relationship Id="rId209" Type="http://schemas.openxmlformats.org/officeDocument/2006/relationships/notesMaster" Target="notesMasters/notesMaster1.xml"/><Relationship Id="rId190" Type="http://schemas.openxmlformats.org/officeDocument/2006/relationships/slide" Target="slides/slide179.xml"/><Relationship Id="rId204" Type="http://schemas.openxmlformats.org/officeDocument/2006/relationships/slide" Target="slides/slide193.xml"/><Relationship Id="rId15" Type="http://schemas.openxmlformats.org/officeDocument/2006/relationships/slide" Target="slides/slide4.xml"/><Relationship Id="rId36" Type="http://schemas.openxmlformats.org/officeDocument/2006/relationships/slide" Target="slides/slide25.xml"/><Relationship Id="rId57" Type="http://schemas.openxmlformats.org/officeDocument/2006/relationships/slide" Target="slides/slide46.xml"/><Relationship Id="rId106" Type="http://schemas.openxmlformats.org/officeDocument/2006/relationships/slide" Target="slides/slide95.xml"/><Relationship Id="rId127" Type="http://schemas.openxmlformats.org/officeDocument/2006/relationships/slide" Target="slides/slide116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52" Type="http://schemas.openxmlformats.org/officeDocument/2006/relationships/slide" Target="slides/slide41.xml"/><Relationship Id="rId73" Type="http://schemas.openxmlformats.org/officeDocument/2006/relationships/slide" Target="slides/slide62.xml"/><Relationship Id="rId78" Type="http://schemas.openxmlformats.org/officeDocument/2006/relationships/slide" Target="slides/slide67.xml"/><Relationship Id="rId94" Type="http://schemas.openxmlformats.org/officeDocument/2006/relationships/slide" Target="slides/slide83.xml"/><Relationship Id="rId99" Type="http://schemas.openxmlformats.org/officeDocument/2006/relationships/slide" Target="slides/slide88.xml"/><Relationship Id="rId101" Type="http://schemas.openxmlformats.org/officeDocument/2006/relationships/slide" Target="slides/slide90.xml"/><Relationship Id="rId122" Type="http://schemas.openxmlformats.org/officeDocument/2006/relationships/slide" Target="slides/slide111.xml"/><Relationship Id="rId143" Type="http://schemas.openxmlformats.org/officeDocument/2006/relationships/slide" Target="slides/slide132.xml"/><Relationship Id="rId148" Type="http://schemas.openxmlformats.org/officeDocument/2006/relationships/slide" Target="slides/slide137.xml"/><Relationship Id="rId164" Type="http://schemas.openxmlformats.org/officeDocument/2006/relationships/slide" Target="slides/slide153.xml"/><Relationship Id="rId169" Type="http://schemas.openxmlformats.org/officeDocument/2006/relationships/slide" Target="slides/slide158.xml"/><Relationship Id="rId185" Type="http://schemas.openxmlformats.org/officeDocument/2006/relationships/slide" Target="slides/slide174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80" Type="http://schemas.openxmlformats.org/officeDocument/2006/relationships/slide" Target="slides/slide169.xml"/><Relationship Id="rId210" Type="http://schemas.openxmlformats.org/officeDocument/2006/relationships/handoutMaster" Target="handoutMasters/handoutMaster1.xml"/><Relationship Id="rId26" Type="http://schemas.openxmlformats.org/officeDocument/2006/relationships/slide" Target="slides/slide15.xml"/><Relationship Id="rId47" Type="http://schemas.openxmlformats.org/officeDocument/2006/relationships/slide" Target="slides/slide36.xml"/><Relationship Id="rId68" Type="http://schemas.openxmlformats.org/officeDocument/2006/relationships/slide" Target="slides/slide57.xml"/><Relationship Id="rId89" Type="http://schemas.openxmlformats.org/officeDocument/2006/relationships/slide" Target="slides/slide78.xml"/><Relationship Id="rId112" Type="http://schemas.openxmlformats.org/officeDocument/2006/relationships/slide" Target="slides/slide101.xml"/><Relationship Id="rId133" Type="http://schemas.openxmlformats.org/officeDocument/2006/relationships/slide" Target="slides/slide122.xml"/><Relationship Id="rId154" Type="http://schemas.openxmlformats.org/officeDocument/2006/relationships/slide" Target="slides/slide143.xml"/><Relationship Id="rId175" Type="http://schemas.openxmlformats.org/officeDocument/2006/relationships/slide" Target="slides/slide164.xml"/><Relationship Id="rId196" Type="http://schemas.openxmlformats.org/officeDocument/2006/relationships/slide" Target="slides/slide185.xml"/><Relationship Id="rId200" Type="http://schemas.openxmlformats.org/officeDocument/2006/relationships/slide" Target="slides/slide189.xml"/><Relationship Id="rId1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031" cy="512304"/>
          </a:xfrm>
          <a:prstGeom prst="rect">
            <a:avLst/>
          </a:prstGeom>
        </p:spPr>
        <p:txBody>
          <a:bodyPr vert="horz" lIns="94860" tIns="47430" rIns="94860" bIns="4743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quarter" idx="1"/>
          </p:nvPr>
        </p:nvSpPr>
        <p:spPr>
          <a:xfrm>
            <a:off x="4021608" y="0"/>
            <a:ext cx="3076031" cy="512304"/>
          </a:xfrm>
          <a:prstGeom prst="rect">
            <a:avLst/>
          </a:prstGeom>
        </p:spPr>
        <p:txBody>
          <a:bodyPr vert="horz" lIns="94860" tIns="47430" rIns="94860" bIns="47430" rtlCol="0"/>
          <a:lstStyle>
            <a:lvl1pPr algn="r">
              <a:defRPr sz="1200"/>
            </a:lvl1pPr>
          </a:lstStyle>
          <a:p>
            <a:fld id="{8846D858-AD57-4347-BE0A-FADEA02DB916}" type="datetime3">
              <a:rPr lang="th-TH" smtClean="0"/>
              <a:t>31 มีนาคม 2558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1" y="9720673"/>
            <a:ext cx="3076031" cy="512303"/>
          </a:xfrm>
          <a:prstGeom prst="rect">
            <a:avLst/>
          </a:prstGeom>
        </p:spPr>
        <p:txBody>
          <a:bodyPr vert="horz" lIns="94860" tIns="47430" rIns="94860" bIns="4743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3"/>
          </p:nvPr>
        </p:nvSpPr>
        <p:spPr>
          <a:xfrm>
            <a:off x="4021608" y="9720673"/>
            <a:ext cx="3076031" cy="512303"/>
          </a:xfrm>
          <a:prstGeom prst="rect">
            <a:avLst/>
          </a:prstGeom>
        </p:spPr>
        <p:txBody>
          <a:bodyPr vert="horz" lIns="94860" tIns="47430" rIns="94860" bIns="47430" rtlCol="0" anchor="b"/>
          <a:lstStyle>
            <a:lvl1pPr algn="r">
              <a:defRPr sz="1200"/>
            </a:lvl1pPr>
          </a:lstStyle>
          <a:p>
            <a:fld id="{487D721F-C961-468C-85AE-4C91CAD3566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92916488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4860" tIns="47430" rIns="94860" bIns="4743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4860" tIns="47430" rIns="94860" bIns="47430" rtlCol="0"/>
          <a:lstStyle>
            <a:lvl1pPr algn="r">
              <a:defRPr sz="1200"/>
            </a:lvl1pPr>
          </a:lstStyle>
          <a:p>
            <a:fld id="{941ED42F-1219-44D0-BD93-ED0B7ABC42F3}" type="datetime3">
              <a:rPr lang="th-TH" smtClean="0"/>
              <a:t>31 มีนาคม 2558</a:t>
            </a:fld>
            <a:endParaRPr lang="th-TH"/>
          </a:p>
        </p:txBody>
      </p:sp>
      <p:sp>
        <p:nvSpPr>
          <p:cNvPr id="4" name="ตัวแทน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60" tIns="47430" rIns="94860" bIns="4743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709930" y="4861442"/>
            <a:ext cx="5679440" cy="4605576"/>
          </a:xfrm>
          <a:prstGeom prst="rect">
            <a:avLst/>
          </a:prstGeom>
        </p:spPr>
        <p:txBody>
          <a:bodyPr vert="horz" lIns="94860" tIns="47430" rIns="94860" bIns="47430" rtlCol="0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4860" tIns="47430" rIns="94860" bIns="4743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4860" tIns="47430" rIns="94860" bIns="47430" rtlCol="0" anchor="b"/>
          <a:lstStyle>
            <a:lvl1pPr algn="r">
              <a:defRPr sz="1200"/>
            </a:lvl1pPr>
          </a:lstStyle>
          <a:p>
            <a:fld id="{FFA590C5-5B88-4F31-BAFB-D9299A517E7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51291715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A590C5-5B88-4F31-BAFB-D9299A517E76}" type="slidenum">
              <a:rPr lang="th-TH" smtClean="0"/>
              <a:t>2</a:t>
            </a:fld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D1460B43-3AB8-4006-B37A-29DBFBA80627}" type="datetime3">
              <a:rPr lang="th-TH" smtClean="0"/>
              <a:t>31 มีนาคม 2558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93753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129E4D-75DC-46BF-A1D0-C54A58EC1CCE}" type="slidenum">
              <a:rPr lang="en-US"/>
              <a:pPr/>
              <a:t>3</a:t>
            </a:fld>
            <a:endParaRPr lang="th-TH"/>
          </a:p>
        </p:txBody>
      </p:sp>
      <p:sp>
        <p:nvSpPr>
          <p:cNvPr id="336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336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ตัวแทนวันที่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FE13F092-837D-4CDE-88A7-B08A7B4CB342}" type="datetime3">
              <a:rPr lang="th-TH" smtClean="0"/>
              <a:t>31 มีนาคม 2558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621499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A590C5-5B88-4F31-BAFB-D9299A517E76}" type="slidenum">
              <a:rPr lang="th-TH" smtClean="0"/>
              <a:t>5</a:t>
            </a:fld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AC8A97B1-9564-46B9-898E-4045B8E9BEB8}" type="datetime3">
              <a:rPr lang="th-TH" smtClean="0"/>
              <a:t>31 มีนาคม 2558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756865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B7552C-2F08-44BD-B8BA-93CC300900A3}" type="slidenum">
              <a:rPr lang="th-TH" smtClean="0"/>
              <a:pPr/>
              <a:t>8</a:t>
            </a:fld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4A52DB9E-DDCF-446E-9B26-E703515D8368}" type="datetime3">
              <a:rPr lang="th-TH" smtClean="0"/>
              <a:t>31 มีนาคม 2558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289286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C19503-BB31-4AF5-9921-8DA910D6D9A8}" type="slidenum">
              <a:rPr lang="en-US"/>
              <a:pPr/>
              <a:t>14</a:t>
            </a:fld>
            <a:endParaRPr lang="th-TH"/>
          </a:p>
        </p:txBody>
      </p:sp>
      <p:sp>
        <p:nvSpPr>
          <p:cNvPr id="522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522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ตัวแทนวันที่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9E85DB4-492E-496F-AB36-FA1AF4B3DC01}" type="datetime3">
              <a:rPr lang="th-TH" smtClean="0"/>
              <a:t>31 มีนาคม 2558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601271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C19503-BB31-4AF5-9921-8DA910D6D9A8}" type="slidenum">
              <a:rPr lang="en-US"/>
              <a:pPr/>
              <a:t>18</a:t>
            </a:fld>
            <a:endParaRPr lang="th-TH"/>
          </a:p>
        </p:txBody>
      </p:sp>
      <p:sp>
        <p:nvSpPr>
          <p:cNvPr id="522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522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ตัวแทนวันที่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CB01BF1-BF1D-4FE2-B3D9-69758CD871CE}" type="datetime3">
              <a:rPr lang="th-TH" smtClean="0"/>
              <a:t>31 มีนาคม 2558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388696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353ED7-5D64-4A7F-B81A-F5F04206E699}" type="slidenum">
              <a:rPr lang="en-US"/>
              <a:pPr/>
              <a:t>21</a:t>
            </a:fld>
            <a:endParaRPr lang="th-TH"/>
          </a:p>
        </p:txBody>
      </p:sp>
      <p:sp>
        <p:nvSpPr>
          <p:cNvPr id="525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525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ตัวแทนวันที่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4404460-FADC-4C16-A564-F9BC36088FAF}" type="datetime3">
              <a:rPr lang="th-TH" smtClean="0"/>
              <a:t>31 มีนาคม 2558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484091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1BD209-8D9B-4704-AE8B-1D946416BAE4}" type="slidenum">
              <a:rPr lang="en-US"/>
              <a:pPr/>
              <a:t>22</a:t>
            </a:fld>
            <a:endParaRPr lang="th-TH"/>
          </a:p>
        </p:txBody>
      </p:sp>
      <p:sp>
        <p:nvSpPr>
          <p:cNvPr id="527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527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ตัวแทนวันที่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7D9D2F1-1A26-411B-AD8A-57DC41C35A6E}" type="datetime3">
              <a:rPr lang="th-TH" smtClean="0"/>
              <a:t>31 มีนาคม 2558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394005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203A22-667A-4F92-9A38-B61E9DD1F7EA}" type="slidenum">
              <a:rPr lang="en-US"/>
              <a:pPr/>
              <a:t>23</a:t>
            </a:fld>
            <a:endParaRPr lang="th-TH"/>
          </a:p>
        </p:txBody>
      </p:sp>
      <p:sp>
        <p:nvSpPr>
          <p:cNvPr id="529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529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ตัวแทนวันที่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7DC4C1B4-1028-491E-9A54-C0354D9CEF55}" type="datetime3">
              <a:rPr lang="th-TH" smtClean="0"/>
              <a:t>31 มีนาคม 2558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072913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3DF7BC-30DB-487C-82FF-C040D6C9F2A9}" type="slidenum">
              <a:rPr lang="en-US"/>
              <a:pPr/>
              <a:t>24</a:t>
            </a:fld>
            <a:endParaRPr lang="th-TH"/>
          </a:p>
        </p:txBody>
      </p:sp>
      <p:sp>
        <p:nvSpPr>
          <p:cNvPr id="531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531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ตัวแทนวันที่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E2C0F1A-74DD-4D19-98AA-9BA1F8941CDC}" type="datetime3">
              <a:rPr lang="th-TH" smtClean="0"/>
              <a:t>31 มีนาคม 2558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194823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511A68-3DDA-4452-8D51-E685CFB3EA8F}" type="slidenum">
              <a:rPr lang="en-US"/>
              <a:pPr/>
              <a:t>25</a:t>
            </a:fld>
            <a:endParaRPr lang="th-TH"/>
          </a:p>
        </p:txBody>
      </p:sp>
      <p:sp>
        <p:nvSpPr>
          <p:cNvPr id="533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533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ตัวแทนวันที่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9A7E0CA-459E-4CB8-AB95-4E3F2EC171C6}" type="datetime3">
              <a:rPr lang="th-TH" smtClean="0"/>
              <a:t>31 มีนาคม 2558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100790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FD21B6-0BCE-4510-9362-328AB267EF71}" type="slidenum">
              <a:rPr lang="en-US"/>
              <a:pPr/>
              <a:t>26</a:t>
            </a:fld>
            <a:endParaRPr lang="th-TH"/>
          </a:p>
        </p:txBody>
      </p:sp>
      <p:sp>
        <p:nvSpPr>
          <p:cNvPr id="535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535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ตัวแทนวันที่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E34FE61-04FB-4A63-9823-D00AA3292ACE}" type="datetime3">
              <a:rPr lang="th-TH" smtClean="0"/>
              <a:t>31 มีนาคม 2558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844648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5C6AD3E-9A7B-4B4C-9F15-ED06CA363983}" type="slidenum">
              <a:rPr lang="en-US"/>
              <a:pPr/>
              <a:t>27</a:t>
            </a:fld>
            <a:endParaRPr lang="th-TH"/>
          </a:p>
        </p:txBody>
      </p:sp>
      <p:sp>
        <p:nvSpPr>
          <p:cNvPr id="537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537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ตัวแทนวันที่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718E6998-952E-4177-9EFF-60343117ADF3}" type="datetime3">
              <a:rPr lang="th-TH" smtClean="0"/>
              <a:t>31 มีนาคม 2558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261965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074D9E-F6FA-4123-BE7A-7EC5D9883093}" type="slidenum">
              <a:rPr lang="en-US"/>
              <a:pPr/>
              <a:t>33</a:t>
            </a:fld>
            <a:endParaRPr lang="th-TH"/>
          </a:p>
        </p:txBody>
      </p:sp>
      <p:sp>
        <p:nvSpPr>
          <p:cNvPr id="459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459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ตัวแทนวันที่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452D650-8149-473E-81B1-4117C8AF4E75}" type="datetime3">
              <a:rPr lang="th-TH" smtClean="0"/>
              <a:t>31 มีนาคม 2558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561062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894C19-9074-41B8-B9CA-880E50ECBA2A}" type="slidenum">
              <a:rPr lang="en-US"/>
              <a:pPr/>
              <a:t>34</a:t>
            </a:fld>
            <a:endParaRPr lang="th-TH"/>
          </a:p>
        </p:txBody>
      </p:sp>
      <p:sp>
        <p:nvSpPr>
          <p:cNvPr id="513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513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ตัวแทนวันที่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D379768-2FE0-4431-BC0F-841C9337C48D}" type="datetime3">
              <a:rPr lang="th-TH" smtClean="0"/>
              <a:t>31 มีนาคม 2558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892480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1A2C22-70EB-49E0-BA98-5626B85FA77A}" type="slidenum">
              <a:rPr lang="en-US"/>
              <a:pPr/>
              <a:t>43</a:t>
            </a:fld>
            <a:endParaRPr lang="th-TH"/>
          </a:p>
        </p:txBody>
      </p:sp>
      <p:sp>
        <p:nvSpPr>
          <p:cNvPr id="357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357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ตัวแทนวันที่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AACE8E9-9124-495A-90A0-DFE259AD6B2A}" type="datetime3">
              <a:rPr lang="th-TH" smtClean="0"/>
              <a:t>31 มีนาคม 2558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719694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1AB65B-E7FD-4E74-A1DC-A1EFAFEC09E9}" type="slidenum">
              <a:rPr lang="en-US"/>
              <a:pPr/>
              <a:t>52</a:t>
            </a:fld>
            <a:endParaRPr lang="th-TH"/>
          </a:p>
        </p:txBody>
      </p:sp>
      <p:sp>
        <p:nvSpPr>
          <p:cNvPr id="359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359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2" name="ตัวแทนวันที่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F3D22F9B-756C-4BF2-B59F-2802F41F20A5}" type="datetime3">
              <a:rPr lang="th-TH" smtClean="0"/>
              <a:t>31 มีนาคม 2558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012174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E698D0-A3D9-479D-A373-307CF26B3CFF}" type="slidenum">
              <a:rPr lang="en-US" smtClean="0"/>
              <a:pPr/>
              <a:t>55</a:t>
            </a:fld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591E84BE-77FB-4264-AF6B-E3554228C182}" type="datetime3">
              <a:rPr lang="th-TH" smtClean="0"/>
              <a:t>31 มีนาคม 2558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37144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68CFEC-6376-458C-A4FD-16AAEFB9D12F}" type="slidenum">
              <a:rPr lang="en-US"/>
              <a:pPr/>
              <a:t>89</a:t>
            </a:fld>
            <a:endParaRPr lang="th-TH"/>
          </a:p>
        </p:txBody>
      </p:sp>
      <p:sp>
        <p:nvSpPr>
          <p:cNvPr id="516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516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ตัวแทนวันที่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A986555-F62E-436A-81ED-08077D27E4E5}" type="datetime3">
              <a:rPr lang="th-TH" smtClean="0"/>
              <a:t>31 มีนาคม 2558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746351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4EB50E-752D-4ECC-964E-8A41DA1EA8C1}" type="slidenum">
              <a:rPr lang="en-US"/>
              <a:pPr/>
              <a:t>102</a:t>
            </a:fld>
            <a:endParaRPr lang="th-TH"/>
          </a:p>
        </p:txBody>
      </p:sp>
      <p:sp>
        <p:nvSpPr>
          <p:cNvPr id="368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368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ตัวแทนวันที่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AA16244-5DEB-4007-930B-0514FE6051B5}" type="datetime3">
              <a:rPr lang="th-TH" smtClean="0"/>
              <a:t>31 มีนาคม 2558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790302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4EB50E-752D-4ECC-964E-8A41DA1EA8C1}" type="slidenum">
              <a:rPr lang="en-US">
                <a:solidFill>
                  <a:prstClr val="black"/>
                </a:solidFill>
              </a:rPr>
              <a:pPr/>
              <a:t>103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368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368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ตัวแทนวันที่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FB92047-37A2-4B75-8CED-92015FFC7D5C}" type="datetime3">
              <a:rPr lang="th-TH" smtClean="0"/>
              <a:t>31 มีนาคม 2558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910853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4EB50E-752D-4ECC-964E-8A41DA1EA8C1}" type="slidenum">
              <a:rPr lang="en-US">
                <a:solidFill>
                  <a:prstClr val="black"/>
                </a:solidFill>
              </a:rPr>
              <a:pPr/>
              <a:t>104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368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368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ตัวแทนวันที่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FBBA7E29-6194-4906-90B2-A7583CEF3F75}" type="datetime3">
              <a:rPr lang="th-TH" smtClean="0"/>
              <a:t>31 มีนาคม 2558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934002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4EB50E-752D-4ECC-964E-8A41DA1EA8C1}" type="slidenum">
              <a:rPr lang="en-US">
                <a:solidFill>
                  <a:prstClr val="black"/>
                </a:solidFill>
              </a:rPr>
              <a:pPr/>
              <a:t>105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368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368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ตัวแทนวันที่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757ED3C8-850B-4AE8-B3B9-B0E22457F3FF}" type="datetime3">
              <a:rPr lang="th-TH" smtClean="0"/>
              <a:t>31 มีนาคม 2558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820260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4EB50E-752D-4ECC-964E-8A41DA1EA8C1}" type="slidenum">
              <a:rPr lang="en-US">
                <a:solidFill>
                  <a:prstClr val="black"/>
                </a:solidFill>
              </a:rPr>
              <a:pPr/>
              <a:t>106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368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368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ตัวแทนวันที่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EE869B6-6FD6-4168-ACE0-EC1F86F5690C}" type="datetime3">
              <a:rPr lang="th-TH" smtClean="0"/>
              <a:t>31 มีนาคม 2558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419248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4EB50E-752D-4ECC-964E-8A41DA1EA8C1}" type="slidenum">
              <a:rPr lang="en-US">
                <a:solidFill>
                  <a:prstClr val="black"/>
                </a:solidFill>
              </a:rPr>
              <a:pPr/>
              <a:t>107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368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368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ตัวแทนวันที่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F514ABCC-88B9-41B4-ADFE-AC63412BA34B}" type="datetime3">
              <a:rPr lang="th-TH" smtClean="0"/>
              <a:t>31 มีนาคม 2558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9870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4EB50E-752D-4ECC-964E-8A41DA1EA8C1}" type="slidenum">
              <a:rPr lang="en-US">
                <a:solidFill>
                  <a:prstClr val="black"/>
                </a:solidFill>
              </a:rPr>
              <a:pPr/>
              <a:t>108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368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368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ตัวแทนวันที่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4FD913F-F617-491E-8CF0-82A972A18A7A}" type="datetime3">
              <a:rPr lang="th-TH" smtClean="0"/>
              <a:t>31 มีนาคม 2558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759214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9E8690-9DDF-4B3A-9FF9-570C52EA968F}" type="slidenum">
              <a:rPr lang="en-US"/>
              <a:pPr/>
              <a:t>112</a:t>
            </a:fld>
            <a:endParaRPr lang="th-TH"/>
          </a:p>
        </p:txBody>
      </p:sp>
      <p:sp>
        <p:nvSpPr>
          <p:cNvPr id="374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374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ตัวแทนวันที่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DE42BE2A-DEAC-4682-9C1A-2FDF5B168694}" type="datetime3">
              <a:rPr lang="th-TH" smtClean="0"/>
              <a:t>31 มีนาคม 2558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81474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2DC340-A572-43FC-92D9-65B56E81356C}" type="slidenum">
              <a:rPr lang="en-US"/>
              <a:pPr/>
              <a:t>114</a:t>
            </a:fld>
            <a:endParaRPr lang="th-TH"/>
          </a:p>
        </p:txBody>
      </p:sp>
      <p:sp>
        <p:nvSpPr>
          <p:cNvPr id="377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377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ตัวแทนวันที่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D3AF04-BB99-4A6A-BA33-6FD86A4D1CA4}" type="datetime3">
              <a:rPr lang="th-TH" smtClean="0"/>
              <a:t>31 มีนาคม 2558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9687572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2DC340-A572-43FC-92D9-65B56E81356C}" type="slidenum">
              <a:rPr lang="en-US"/>
              <a:pPr/>
              <a:t>115</a:t>
            </a:fld>
            <a:endParaRPr lang="th-TH"/>
          </a:p>
        </p:txBody>
      </p:sp>
      <p:sp>
        <p:nvSpPr>
          <p:cNvPr id="377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377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ตัวแทนวันที่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D03950A-A4A0-4C4A-A23D-5BDEBE1D69A2}" type="datetime3">
              <a:rPr lang="th-TH" smtClean="0"/>
              <a:t>31 มีนาคม 2558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5371609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2DC340-A572-43FC-92D9-65B56E81356C}" type="slidenum">
              <a:rPr lang="en-US"/>
              <a:pPr/>
              <a:t>116</a:t>
            </a:fld>
            <a:endParaRPr lang="th-TH"/>
          </a:p>
        </p:txBody>
      </p:sp>
      <p:sp>
        <p:nvSpPr>
          <p:cNvPr id="377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377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ตัวแทนวันที่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DFCE573-7468-46BB-8699-7A5897A23FB6}" type="datetime3">
              <a:rPr lang="th-TH" smtClean="0"/>
              <a:t>31 มีนาคม 2558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1536552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2DC340-A572-43FC-92D9-65B56E81356C}" type="slidenum">
              <a:rPr lang="en-US"/>
              <a:pPr/>
              <a:t>117</a:t>
            </a:fld>
            <a:endParaRPr lang="th-TH"/>
          </a:p>
        </p:txBody>
      </p:sp>
      <p:sp>
        <p:nvSpPr>
          <p:cNvPr id="377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377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ตัวแทนวันที่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1F8720C-5A3D-48E5-9451-B878CA4DC9C9}" type="datetime3">
              <a:rPr lang="th-TH" smtClean="0"/>
              <a:t>31 มีนาคม 2558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0834245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5D45E2-9182-4B5F-AA79-4F7682FF4C01}" type="slidenum">
              <a:rPr lang="en-US">
                <a:solidFill>
                  <a:prstClr val="black"/>
                </a:solidFill>
              </a:rPr>
              <a:pPr/>
              <a:t>118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381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381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ตัวแทนวันที่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EC5F233-B601-4B66-A9A9-80CF28EF98EF}" type="datetime3">
              <a:rPr lang="th-TH" smtClean="0"/>
              <a:t>31 มีนาคม 2558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8324750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5D45E2-9182-4B5F-AA79-4F7682FF4C01}" type="slidenum">
              <a:rPr lang="en-US">
                <a:solidFill>
                  <a:prstClr val="black"/>
                </a:solidFill>
              </a:rPr>
              <a:pPr/>
              <a:t>119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381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381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ตัวแทนวันที่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888B881-D424-4500-B250-E49CE16572D5}" type="datetime3">
              <a:rPr lang="th-TH" smtClean="0"/>
              <a:t>31 มีนาคม 2558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3922837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5D45E2-9182-4B5F-AA79-4F7682FF4C01}" type="slidenum">
              <a:rPr lang="en-US">
                <a:solidFill>
                  <a:prstClr val="black"/>
                </a:solidFill>
              </a:rPr>
              <a:pPr/>
              <a:t>120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381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381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ตัวแทนวันที่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7D52DFC-BE96-407C-A6F2-74CDC948FCFC}" type="datetime3">
              <a:rPr lang="th-TH" smtClean="0"/>
              <a:t>31 มีนาคม 2558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263784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5D45E2-9182-4B5F-AA79-4F7682FF4C01}" type="slidenum">
              <a:rPr lang="en-US">
                <a:solidFill>
                  <a:prstClr val="black"/>
                </a:solidFill>
              </a:rPr>
              <a:pPr/>
              <a:t>122</a:t>
            </a:fld>
            <a:endParaRPr lang="th-TH">
              <a:solidFill>
                <a:prstClr val="black"/>
              </a:solidFill>
            </a:endParaRPr>
          </a:p>
        </p:txBody>
      </p:sp>
      <p:sp>
        <p:nvSpPr>
          <p:cNvPr id="381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6512" cy="3836988"/>
          </a:xfrm>
          <a:ln/>
        </p:spPr>
      </p:sp>
      <p:sp>
        <p:nvSpPr>
          <p:cNvPr id="381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" name="ตัวแทนวันที่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3C54FA8-919E-4306-916A-A9413B558E01}" type="datetime3">
              <a:rPr lang="th-TH" smtClean="0"/>
              <a:t>31 มีนาคม 2558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978004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A590C5-5B88-4F31-BAFB-D9299A517E76}" type="slidenum">
              <a:rPr lang="th-TH" smtClean="0"/>
              <a:t>161</a:t>
            </a:fld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ABD944A5-833F-4C32-96B3-ED3319C8E091}" type="datetime3">
              <a:rPr lang="th-TH" smtClean="0"/>
              <a:t>31 มีนาคม 2558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93753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4F0A7-6883-41A1-917E-97F304F7414E}" type="datetime1">
              <a:rPr lang="th-TH" smtClean="0"/>
              <a:t>31/03/58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1DD6-F480-4A2C-860B-0E892136D4A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41878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2CA23-16BE-4202-A691-8F9B0E75B568}" type="datetime1">
              <a:rPr lang="th-TH" smtClean="0"/>
              <a:t>31/03/58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1DD6-F480-4A2C-860B-0E892136D4A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9603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36876-E17E-49EE-8E01-51D12B243CDA}" type="datetime1">
              <a:rPr lang="th-TH" smtClean="0"/>
              <a:t>31/03/58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1DD6-F480-4A2C-860B-0E892136D4A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79924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E66E8-860C-4AD8-809E-6640FC0445BC}" type="datetime1">
              <a:rPr lang="th-TH" smtClean="0"/>
              <a:t>31/03/58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1DD6-F480-4A2C-860B-0E892136D4A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11390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A257D-E2F4-4987-9E49-071CFC3199D9}" type="datetime1">
              <a:rPr lang="th-TH" smtClean="0"/>
              <a:t>31/03/58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1DD6-F480-4A2C-860B-0E892136D4A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57594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0C423-7355-4851-9992-07B941354267}" type="datetime1">
              <a:rPr lang="th-TH" smtClean="0"/>
              <a:t>31/03/58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1DD6-F480-4A2C-860B-0E892136D4A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11352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2D1DB-DC38-411C-B883-7700B5563188}" type="datetime1">
              <a:rPr lang="th-TH" smtClean="0"/>
              <a:t>31/03/58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1DD6-F480-4A2C-860B-0E892136D4A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67716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F477F-91E2-4DC5-AB76-614A5514835F}" type="datetime1">
              <a:rPr lang="th-TH" smtClean="0"/>
              <a:t>31/03/58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1DD6-F480-4A2C-860B-0E892136D4A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57016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66F71-5CB2-4A0A-98E5-0E1C2985772C}" type="datetime1">
              <a:rPr lang="th-TH" smtClean="0"/>
              <a:t>31/03/58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1DD6-F480-4A2C-860B-0E892136D4A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44217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8E35C-8A3E-4004-8B61-96F12247C5F5}" type="datetime1">
              <a:rPr lang="th-TH" smtClean="0"/>
              <a:t>31/03/58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1DD6-F480-4A2C-860B-0E892136D4A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30330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97F3B-222E-4F42-A3D9-EA42E3A01CF8}" type="datetime1">
              <a:rPr lang="th-TH" smtClean="0"/>
              <a:t>31/03/58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1DD6-F480-4A2C-860B-0E892136D4A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331062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31B45-D59B-402A-AE0D-CADB62B9A2B0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31/03/58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1DD6-F480-4A2C-860B-0E892136D4A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9293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8DAF7-A070-4598-A232-A1E08B59F269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31/03/58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1DD6-F480-4A2C-860B-0E892136D4A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5509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07048-EE23-4318-9CDB-223C8B08E750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31/03/58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1DD6-F480-4A2C-860B-0E892136D4A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9541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4DC8D-F986-4099-B4E3-58421DA770D7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31/03/58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1DD6-F480-4A2C-860B-0E892136D4A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8154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22651-8BDF-4B03-9987-22BBBBE8F10B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31/03/58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1DD6-F480-4A2C-860B-0E892136D4A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0200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8400A-35E6-4AF5-9C78-657B1D6CA257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31/03/58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1DD6-F480-4A2C-860B-0E892136D4A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2914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EF4B5-A548-4958-8D19-27182DC04151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31/03/58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1DD6-F480-4A2C-860B-0E892136D4A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5030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8F259-3BD8-4CA2-BC88-92673457B242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31/03/58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1DD6-F480-4A2C-860B-0E892136D4A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8451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DB2D1-4892-4D76-8EFC-2C0F18D93E38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31/03/58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1DD6-F480-4A2C-860B-0E892136D4A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4998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98D7-1FC1-4B6E-BCB0-60CB6D68F13B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31/03/58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1DD6-F480-4A2C-860B-0E892136D4A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1182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CF773-DBE7-4BFF-B4DB-0832D86CC19D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31/03/58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1DD6-F480-4A2C-860B-0E892136D4A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7008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431111E-B434-4977-9139-9F3A3A4ED026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98EA3E-FD4B-4965-BE01-6CD652C6182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169452"/>
      </p:ext>
    </p:extLst>
  </p:cSld>
  <p:clrMapOvr>
    <a:masterClrMapping/>
  </p:clrMapOvr>
  <p:transition>
    <p:wedg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74D2EB-6A08-4A50-981C-3F477A896764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E7E00A-F54E-4B21-A3AF-8F249CD567B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208947"/>
      </p:ext>
    </p:extLst>
  </p:cSld>
  <p:clrMapOvr>
    <a:masterClrMapping/>
  </p:clrMapOvr>
  <p:transition>
    <p:wedg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C6F7473-484C-47BF-AB69-A1B51F078963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41642B-F7F4-4A86-A9FB-0A2EAA47D29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121488"/>
      </p:ext>
    </p:extLst>
  </p:cSld>
  <p:clrMapOvr>
    <a:masterClrMapping/>
  </p:clrMapOvr>
  <p:transition>
    <p:wedg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FC87464-C08C-4F75-9589-CFF5B9F0A416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8B339C-40D0-42FB-A899-AF588CF4B2C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444720"/>
      </p:ext>
    </p:extLst>
  </p:cSld>
  <p:clrMapOvr>
    <a:masterClrMapping/>
  </p:clrMapOvr>
  <p:transition>
    <p:wedg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4AC9DD-2231-420F-90F4-F335EEED0541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C7D7E3-FD6B-443C-BE39-8A48DDADEDA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33734"/>
      </p:ext>
    </p:extLst>
  </p:cSld>
  <p:clrMapOvr>
    <a:masterClrMapping/>
  </p:clrMapOvr>
  <p:transition>
    <p:wedg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2193A35-36C6-4155-A9A7-9E6E4602A196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EBE059-881D-4CF8-967D-3D04EAE3B4C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356196"/>
      </p:ext>
    </p:extLst>
  </p:cSld>
  <p:clrMapOvr>
    <a:masterClrMapping/>
  </p:clrMapOvr>
  <p:transition>
    <p:wedg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EBD470-9B8B-418C-9D40-503786C028B8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7A773E-F334-490A-BC3E-879490BF2F1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886060"/>
      </p:ext>
    </p:extLst>
  </p:cSld>
  <p:clrMapOvr>
    <a:masterClrMapping/>
  </p:clrMapOvr>
  <p:transition>
    <p:wedg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D3D35E4-7058-4E72-B3FD-A2B746780B50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E6CD71-9A72-4189-B912-B0AD9D6D4EC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220030"/>
      </p:ext>
    </p:extLst>
  </p:cSld>
  <p:clrMapOvr>
    <a:masterClrMapping/>
  </p:clrMapOvr>
  <p:transition>
    <p:wedg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E585B80-DA97-4DEB-A10F-A6D5AB92EA41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94D033-088F-445E-BA4A-D7572710E7F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373656"/>
      </p:ext>
    </p:extLst>
  </p:cSld>
  <p:clrMapOvr>
    <a:masterClrMapping/>
  </p:clrMapOvr>
  <p:transition>
    <p:wedg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9F6F880-DC72-4944-A7D9-5EF6BBF16788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567FDD-EA79-4C75-B57C-BA8318A6DB0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241116"/>
      </p:ext>
    </p:extLst>
  </p:cSld>
  <p:clrMapOvr>
    <a:masterClrMapping/>
  </p:clrMapOvr>
  <p:transition>
    <p:wedg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916E1B3-B78B-400F-97D0-0898F68B3A8B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E23418-E883-4567-AC86-946775D55ED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504823"/>
      </p:ext>
    </p:extLst>
  </p:cSld>
  <p:clrMapOvr>
    <a:masterClrMapping/>
  </p:clrMapOvr>
  <p:transition>
    <p:wedg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เนื้อหา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5CB9506-0DAA-43B7-806C-203B29C5D1D4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C09D74B-BD97-439C-8810-D4FB261815B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938653"/>
      </p:ext>
    </p:extLst>
  </p:cSld>
  <p:clrMapOvr>
    <a:masterClrMapping/>
  </p:clrMapOvr>
  <p:transition>
    <p:wedg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59C6D6-2FB7-4BD1-B54C-E010C9BE6041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98EA3E-FD4B-4965-BE01-6CD652C6182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927112"/>
      </p:ext>
    </p:extLst>
  </p:cSld>
  <p:clrMapOvr>
    <a:masterClrMapping/>
  </p:clrMapOvr>
  <p:transition>
    <p:wedg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B690647-A3D3-495C-9DAA-42E7B703BF18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E7E00A-F54E-4B21-A3AF-8F249CD567B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950278"/>
      </p:ext>
    </p:extLst>
  </p:cSld>
  <p:clrMapOvr>
    <a:masterClrMapping/>
  </p:clrMapOvr>
  <p:transition>
    <p:wedg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A8F1C9B-358A-41C3-A78E-3D3F3BDD1E25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41642B-F7F4-4A86-A9FB-0A2EAA47D29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488335"/>
      </p:ext>
    </p:extLst>
  </p:cSld>
  <p:clrMapOvr>
    <a:masterClrMapping/>
  </p:clrMapOvr>
  <p:transition>
    <p:wedg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9E8B271-C891-42E8-9DAD-5458CD812593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8B339C-40D0-42FB-A899-AF588CF4B2C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212268"/>
      </p:ext>
    </p:extLst>
  </p:cSld>
  <p:clrMapOvr>
    <a:masterClrMapping/>
  </p:clrMapOvr>
  <p:transition>
    <p:wedg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7F4CEEC-0FC1-4391-96A4-D054BDF1C78F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C7D7E3-FD6B-443C-BE39-8A48DDADEDA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812750"/>
      </p:ext>
    </p:extLst>
  </p:cSld>
  <p:clrMapOvr>
    <a:masterClrMapping/>
  </p:clrMapOvr>
  <p:transition>
    <p:wedg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8DFF35-6529-432D-93EF-1BB47A636DAD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EBE059-881D-4CF8-967D-3D04EAE3B4C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731397"/>
      </p:ext>
    </p:extLst>
  </p:cSld>
  <p:clrMapOvr>
    <a:masterClrMapping/>
  </p:clrMapOvr>
  <p:transition>
    <p:wedg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38DF-1447-41D6-BA2F-02F3F62F1824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7A773E-F334-490A-BC3E-879490BF2F1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922013"/>
      </p:ext>
    </p:extLst>
  </p:cSld>
  <p:clrMapOvr>
    <a:masterClrMapping/>
  </p:clrMapOvr>
  <p:transition>
    <p:wedg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1E69E3C-9E40-45A4-98E4-2FE8106565D1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E6CD71-9A72-4189-B912-B0AD9D6D4EC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805799"/>
      </p:ext>
    </p:extLst>
  </p:cSld>
  <p:clrMapOvr>
    <a:masterClrMapping/>
  </p:clrMapOvr>
  <p:transition>
    <p:wedg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F50A50E-AF93-481E-A2AC-E8D1D02DDAEE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94D033-088F-445E-BA4A-D7572710E7F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306586"/>
      </p:ext>
    </p:extLst>
  </p:cSld>
  <p:clrMapOvr>
    <a:masterClrMapping/>
  </p:clrMapOvr>
  <p:transition>
    <p:wedg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4DE86AF-4AA4-4F9D-8F47-5BE5D7728569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567FDD-EA79-4C75-B57C-BA8318A6DB0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741831"/>
      </p:ext>
    </p:extLst>
  </p:cSld>
  <p:clrMapOvr>
    <a:masterClrMapping/>
  </p:clrMapOvr>
  <p:transition>
    <p:wedg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EFB06BD-A613-4CAD-9423-1BE4491D3DD2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E23418-E883-4567-AC86-946775D55ED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194556"/>
      </p:ext>
    </p:extLst>
  </p:cSld>
  <p:clrMapOvr>
    <a:masterClrMapping/>
  </p:clrMapOvr>
  <p:transition>
    <p:wedg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เนื้อหา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E621663-0456-4966-AFAB-5E0483715F77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C09D74B-BD97-439C-8810-D4FB261815B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234631"/>
      </p:ext>
    </p:extLst>
  </p:cSld>
  <p:clrMapOvr>
    <a:masterClrMapping/>
  </p:clrMapOvr>
  <p:transition>
    <p:wedg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E6E34C-67F4-4FA5-963D-EC603B99BA73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98EA3E-FD4B-4965-BE01-6CD652C6182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243003"/>
      </p:ext>
    </p:extLst>
  </p:cSld>
  <p:clrMapOvr>
    <a:masterClrMapping/>
  </p:clrMapOvr>
  <p:transition>
    <p:wedg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CB7B57-3DC7-436C-9D3E-EA5508D1057A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E7E00A-F54E-4B21-A3AF-8F249CD567B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6873884"/>
      </p:ext>
    </p:extLst>
  </p:cSld>
  <p:clrMapOvr>
    <a:masterClrMapping/>
  </p:clrMapOvr>
  <p:transition>
    <p:wedg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1F1EA1-4578-4304-9714-3E40937CC397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41642B-F7F4-4A86-A9FB-0A2EAA47D29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550563"/>
      </p:ext>
    </p:extLst>
  </p:cSld>
  <p:clrMapOvr>
    <a:masterClrMapping/>
  </p:clrMapOvr>
  <p:transition>
    <p:wedg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ABDDBB-D720-41B5-B806-5A7F4D4F799B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8B339C-40D0-42FB-A899-AF588CF4B2C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357035"/>
      </p:ext>
    </p:extLst>
  </p:cSld>
  <p:clrMapOvr>
    <a:masterClrMapping/>
  </p:clrMapOvr>
  <p:transition>
    <p:wedg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EFE9CA9-998F-40F0-8965-4FF169DE2750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C7D7E3-FD6B-443C-BE39-8A48DDADEDA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410483"/>
      </p:ext>
    </p:extLst>
  </p:cSld>
  <p:clrMapOvr>
    <a:masterClrMapping/>
  </p:clrMapOvr>
  <p:transition>
    <p:wedg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1813C91-3B90-48C4-8026-6615423CC616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EBE059-881D-4CF8-967D-3D04EAE3B4C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178616"/>
      </p:ext>
    </p:extLst>
  </p:cSld>
  <p:clrMapOvr>
    <a:masterClrMapping/>
  </p:clrMapOvr>
  <p:transition>
    <p:wedg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84CF98A-22AD-40D8-81C9-0E5892E5B493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7A773E-F334-490A-BC3E-879490BF2F1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958371"/>
      </p:ext>
    </p:extLst>
  </p:cSld>
  <p:clrMapOvr>
    <a:masterClrMapping/>
  </p:clrMapOvr>
  <p:transition>
    <p:wedg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AF7E90-ED8B-4C50-BB41-4C53123708A2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E6CD71-9A72-4189-B912-B0AD9D6D4EC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927552"/>
      </p:ext>
    </p:extLst>
  </p:cSld>
  <p:clrMapOvr>
    <a:masterClrMapping/>
  </p:clrMapOvr>
  <p:transition>
    <p:wedg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19BF0E-D4EE-4DEA-B40C-8ED3A1A818D1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94D033-088F-445E-BA4A-D7572710E7F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170013"/>
      </p:ext>
    </p:extLst>
  </p:cSld>
  <p:clrMapOvr>
    <a:masterClrMapping/>
  </p:clrMapOvr>
  <p:transition>
    <p:wedg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D055B96-6690-4987-A2D1-DE912E5BAB5D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567FDD-EA79-4C75-B57C-BA8318A6DB0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277775"/>
      </p:ext>
    </p:extLst>
  </p:cSld>
  <p:clrMapOvr>
    <a:masterClrMapping/>
  </p:clrMapOvr>
  <p:transition>
    <p:wedg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66F167-45E7-458F-A75A-D77D58ABCACD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E23418-E883-4567-AC86-946775D55ED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024820"/>
      </p:ext>
    </p:extLst>
  </p:cSld>
  <p:clrMapOvr>
    <a:masterClrMapping/>
  </p:clrMapOvr>
  <p:transition>
    <p:wedg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เนื้อหา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C6A0ED6-CBCD-4F18-8172-75B92C9DCD19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C09D74B-BD97-439C-8810-D4FB261815B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452635"/>
      </p:ext>
    </p:extLst>
  </p:cSld>
  <p:clrMapOvr>
    <a:masterClrMapping/>
  </p:clrMapOvr>
  <p:transition>
    <p:wedg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65521A0-D799-4701-AB3F-387D0E2B5DC5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98EA3E-FD4B-4965-BE01-6CD652C6182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77763"/>
      </p:ext>
    </p:extLst>
  </p:cSld>
  <p:clrMapOvr>
    <a:masterClrMapping/>
  </p:clrMapOvr>
  <p:transition>
    <p:wedg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4ABF023-3A7F-4F37-91DE-AF8F62834B42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E7E00A-F54E-4B21-A3AF-8F249CD567B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996920"/>
      </p:ext>
    </p:extLst>
  </p:cSld>
  <p:clrMapOvr>
    <a:masterClrMapping/>
  </p:clrMapOvr>
  <p:transition>
    <p:wedg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F9BCC3D-EC1C-41B5-8979-F5ACE13AEC69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41642B-F7F4-4A86-A9FB-0A2EAA47D29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452971"/>
      </p:ext>
    </p:extLst>
  </p:cSld>
  <p:clrMapOvr>
    <a:masterClrMapping/>
  </p:clrMapOvr>
  <p:transition>
    <p:wedg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F8225FF-9E85-4EC6-8A7A-8068F30433C7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8B339C-40D0-42FB-A899-AF588CF4B2C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769023"/>
      </p:ext>
    </p:extLst>
  </p:cSld>
  <p:clrMapOvr>
    <a:masterClrMapping/>
  </p:clrMapOvr>
  <p:transition>
    <p:wedg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076465-D9D5-4F18-9A2F-59ADD723CF47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C7D7E3-FD6B-443C-BE39-8A48DDADEDA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579773"/>
      </p:ext>
    </p:extLst>
  </p:cSld>
  <p:clrMapOvr>
    <a:masterClrMapping/>
  </p:clrMapOvr>
  <p:transition>
    <p:wedg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AB5298-A9A7-4BF5-9940-2BBADEE4551D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EBE059-881D-4CF8-967D-3D04EAE3B4C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0149862"/>
      </p:ext>
    </p:extLst>
  </p:cSld>
  <p:clrMapOvr>
    <a:masterClrMapping/>
  </p:clrMapOvr>
  <p:transition>
    <p:wedg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9F4A0F-C4F2-41B9-960C-4F98D0FB21E6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7A773E-F334-490A-BC3E-879490BF2F1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192920"/>
      </p:ext>
    </p:extLst>
  </p:cSld>
  <p:clrMapOvr>
    <a:masterClrMapping/>
  </p:clrMapOvr>
  <p:transition>
    <p:wedg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36E604D-59E1-4D5B-9E91-FE81A108C6A5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E6CD71-9A72-4189-B912-B0AD9D6D4EC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520006"/>
      </p:ext>
    </p:extLst>
  </p:cSld>
  <p:clrMapOvr>
    <a:masterClrMapping/>
  </p:clrMapOvr>
  <p:transition>
    <p:wedg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9A83A8-713B-4CEB-ACD3-E10AB1CE00C0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94D033-088F-445E-BA4A-D7572710E7F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749592"/>
      </p:ext>
    </p:extLst>
  </p:cSld>
  <p:clrMapOvr>
    <a:masterClrMapping/>
  </p:clrMapOvr>
  <p:transition>
    <p:wedg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C016E5B-7DB6-456A-8F43-60E8C6298B90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567FDD-EA79-4C75-B57C-BA8318A6DB0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984191"/>
      </p:ext>
    </p:extLst>
  </p:cSld>
  <p:clrMapOvr>
    <a:masterClrMapping/>
  </p:clrMapOvr>
  <p:transition>
    <p:wedg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DD608FC-007A-4537-A10D-2CC06E8E0640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E23418-E883-4567-AC86-946775D55ED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892781"/>
      </p:ext>
    </p:extLst>
  </p:cSld>
  <p:clrMapOvr>
    <a:masterClrMapping/>
  </p:clrMapOvr>
  <p:transition>
    <p:wedg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เนื้อหา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55DB5F2-000D-47F6-A12F-CAB1F8131932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C09D74B-BD97-439C-8810-D4FB261815B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148410"/>
      </p:ext>
    </p:extLst>
  </p:cSld>
  <p:clrMapOvr>
    <a:masterClrMapping/>
  </p:clrMapOvr>
  <p:transition>
    <p:wedg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FF191B2-DE72-4EEC-824D-3DE973B524A2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98EA3E-FD4B-4965-BE01-6CD652C6182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82070"/>
      </p:ext>
    </p:extLst>
  </p:cSld>
  <p:clrMapOvr>
    <a:masterClrMapping/>
  </p:clrMapOvr>
  <p:transition>
    <p:wedg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55B41E3-36B7-475E-9D25-911B3C6E0217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E7E00A-F54E-4B21-A3AF-8F249CD567B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562758"/>
      </p:ext>
    </p:extLst>
  </p:cSld>
  <p:clrMapOvr>
    <a:masterClrMapping/>
  </p:clrMapOvr>
  <p:transition>
    <p:wedg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8F36EE-05AA-4A1B-8E49-FF98948BFC1C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41642B-F7F4-4A86-A9FB-0A2EAA47D29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30964"/>
      </p:ext>
    </p:extLst>
  </p:cSld>
  <p:clrMapOvr>
    <a:masterClrMapping/>
  </p:clrMapOvr>
  <p:transition>
    <p:wedg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4A29B0E-2DB5-4852-BF18-2DEB3E55FC54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8B339C-40D0-42FB-A899-AF588CF4B2C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470941"/>
      </p:ext>
    </p:extLst>
  </p:cSld>
  <p:clrMapOvr>
    <a:masterClrMapping/>
  </p:clrMapOvr>
  <p:transition>
    <p:wedg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85EDA32-6884-4FCA-993F-7AB328E204FF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C7D7E3-FD6B-443C-BE39-8A48DDADEDA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980530"/>
      </p:ext>
    </p:extLst>
  </p:cSld>
  <p:clrMapOvr>
    <a:masterClrMapping/>
  </p:clrMapOvr>
  <p:transition>
    <p:wedg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3BE5FFB-7F6B-47AD-A890-F264E6B14156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EBE059-881D-4CF8-967D-3D04EAE3B4C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571562"/>
      </p:ext>
    </p:extLst>
  </p:cSld>
  <p:clrMapOvr>
    <a:masterClrMapping/>
  </p:clrMapOvr>
  <p:transition>
    <p:wedg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751447D-48D1-4FA6-8B4C-FB3EDADE5719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7A773E-F334-490A-BC3E-879490BF2F1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466578"/>
      </p:ext>
    </p:extLst>
  </p:cSld>
  <p:clrMapOvr>
    <a:masterClrMapping/>
  </p:clrMapOvr>
  <p:transition>
    <p:wedg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125D28-34D8-40C0-98CF-6F896C666589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E6CD71-9A72-4189-B912-B0AD9D6D4EC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692308"/>
      </p:ext>
    </p:extLst>
  </p:cSld>
  <p:clrMapOvr>
    <a:masterClrMapping/>
  </p:clrMapOvr>
  <p:transition>
    <p:wedg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F57FFB-9E7A-4EA0-B424-C310B4170239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94D033-088F-445E-BA4A-D7572710E7F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765690"/>
      </p:ext>
    </p:extLst>
  </p:cSld>
  <p:clrMapOvr>
    <a:masterClrMapping/>
  </p:clrMapOvr>
  <p:transition>
    <p:wedg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6974EFC-4803-4AD4-93EE-E2D398724BC2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567FDD-EA79-4C75-B57C-BA8318A6DB0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959406"/>
      </p:ext>
    </p:extLst>
  </p:cSld>
  <p:clrMapOvr>
    <a:masterClrMapping/>
  </p:clrMapOvr>
  <p:transition>
    <p:wedg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F1F658D-04FB-484F-A1FE-B60A3009C1A0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E23418-E883-4567-AC86-946775D55ED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181077"/>
      </p:ext>
    </p:extLst>
  </p:cSld>
  <p:clrMapOvr>
    <a:masterClrMapping/>
  </p:clrMapOvr>
  <p:transition>
    <p:wedg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เนื้อหา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8DD7FCB-28AB-494A-B3BF-8F59A970EA6A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C09D74B-BD97-439C-8810-D4FB261815B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824613"/>
      </p:ext>
    </p:extLst>
  </p:cSld>
  <p:clrMapOvr>
    <a:masterClrMapping/>
  </p:clrMapOvr>
  <p:transition>
    <p:wedg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74A3EB-CD8C-4D40-911D-0217EAB55FC1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98EA3E-FD4B-4965-BE01-6CD652C6182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105107"/>
      </p:ext>
    </p:extLst>
  </p:cSld>
  <p:clrMapOvr>
    <a:masterClrMapping/>
  </p:clrMapOvr>
  <p:transition>
    <p:wedg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5EAC1EF-478E-4D4A-88B9-01B5CB7B1429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E7E00A-F54E-4B21-A3AF-8F249CD567B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675005"/>
      </p:ext>
    </p:extLst>
  </p:cSld>
  <p:clrMapOvr>
    <a:masterClrMapping/>
  </p:clrMapOvr>
  <p:transition>
    <p:wedg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87E858-5EDB-493D-8DB9-89199EED784A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41642B-F7F4-4A86-A9FB-0A2EAA47D29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436654"/>
      </p:ext>
    </p:extLst>
  </p:cSld>
  <p:clrMapOvr>
    <a:masterClrMapping/>
  </p:clrMapOvr>
  <p:transition>
    <p:wedg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1DF33A3-2C91-4BB8-A48A-A53C714853E7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8B339C-40D0-42FB-A899-AF588CF4B2C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135929"/>
      </p:ext>
    </p:extLst>
  </p:cSld>
  <p:clrMapOvr>
    <a:masterClrMapping/>
  </p:clrMapOvr>
  <p:transition>
    <p:wedg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0B46565-BB9C-4F2E-9C93-5B3AC6135CD1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C7D7E3-FD6B-443C-BE39-8A48DDADEDA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839281"/>
      </p:ext>
    </p:extLst>
  </p:cSld>
  <p:clrMapOvr>
    <a:masterClrMapping/>
  </p:clrMapOvr>
  <p:transition>
    <p:wedg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16FE493-971A-4D90-B48C-6195923AB12F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EBE059-881D-4CF8-967D-3D04EAE3B4C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935474"/>
      </p:ext>
    </p:extLst>
  </p:cSld>
  <p:clrMapOvr>
    <a:masterClrMapping/>
  </p:clrMapOvr>
  <p:transition>
    <p:wedg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2A2AD4-489F-4CB4-A93F-A60476F70704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7A773E-F334-490A-BC3E-879490BF2F1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099507"/>
      </p:ext>
    </p:extLst>
  </p:cSld>
  <p:clrMapOvr>
    <a:masterClrMapping/>
  </p:clrMapOvr>
  <p:transition>
    <p:wedg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1478E57-FE46-4527-AD02-40127EA59601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E6CD71-9A72-4189-B912-B0AD9D6D4EC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750349"/>
      </p:ext>
    </p:extLst>
  </p:cSld>
  <p:clrMapOvr>
    <a:masterClrMapping/>
  </p:clrMapOvr>
  <p:transition>
    <p:wedg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500698-ECF9-4E38-AA70-3E8109186F5E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94D033-088F-445E-BA4A-D7572710E7F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549433"/>
      </p:ext>
    </p:extLst>
  </p:cSld>
  <p:clrMapOvr>
    <a:masterClrMapping/>
  </p:clrMapOvr>
  <p:transition>
    <p:wedg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4A413B3-5FF1-4B1B-A1C3-77F20109C48C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567FDD-EA79-4C75-B57C-BA8318A6DB0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707679"/>
      </p:ext>
    </p:extLst>
  </p:cSld>
  <p:clrMapOvr>
    <a:masterClrMapping/>
  </p:clrMapOvr>
  <p:transition>
    <p:wedg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E7530B-0CEA-456F-90F0-6EB9FBA103C0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E23418-E883-4567-AC86-946775D55ED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617599"/>
      </p:ext>
    </p:extLst>
  </p:cSld>
  <p:clrMapOvr>
    <a:masterClrMapping/>
  </p:clrMapOvr>
  <p:transition>
    <p:wedg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เนื้อหา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0938837-75CA-44E8-84C9-E553559D4D95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C09D74B-BD97-439C-8810-D4FB261815B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645383"/>
      </p:ext>
    </p:extLst>
  </p:cSld>
  <p:clrMapOvr>
    <a:masterClrMapping/>
  </p:clrMapOvr>
  <p:transition>
    <p:wedg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EAFAD0-5E6B-43C0-8475-B9F1C469C69B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98EA3E-FD4B-4965-BE01-6CD652C6182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554898"/>
      </p:ext>
    </p:extLst>
  </p:cSld>
  <p:clrMapOvr>
    <a:masterClrMapping/>
  </p:clrMapOvr>
  <p:transition>
    <p:wedg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6CF893F-4AA6-4E90-A11F-7326D81DDE59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E7E00A-F54E-4B21-A3AF-8F249CD567B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360097"/>
      </p:ext>
    </p:extLst>
  </p:cSld>
  <p:clrMapOvr>
    <a:masterClrMapping/>
  </p:clrMapOvr>
  <p:transition>
    <p:wedg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3FFFE84-36FA-41E9-A19F-C61286746F48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41642B-F7F4-4A86-A9FB-0A2EAA47D29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621041"/>
      </p:ext>
    </p:extLst>
  </p:cSld>
  <p:clrMapOvr>
    <a:masterClrMapping/>
  </p:clrMapOvr>
  <p:transition>
    <p:wedg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D18918E-E5B8-4602-A824-2BC5C687C9A8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8B339C-40D0-42FB-A899-AF588CF4B2C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188962"/>
      </p:ext>
    </p:extLst>
  </p:cSld>
  <p:clrMapOvr>
    <a:masterClrMapping/>
  </p:clrMapOvr>
  <p:transition>
    <p:wedg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BFEADB4-90BC-41DE-94D4-AADF158219CF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C7D7E3-FD6B-443C-BE39-8A48DDADEDA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912551"/>
      </p:ext>
    </p:extLst>
  </p:cSld>
  <p:clrMapOvr>
    <a:masterClrMapping/>
  </p:clrMapOvr>
  <p:transition>
    <p:wedg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0D8F78D-191E-4290-A67C-68A5B62C084E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EBE059-881D-4CF8-967D-3D04EAE3B4C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64522"/>
      </p:ext>
    </p:extLst>
  </p:cSld>
  <p:clrMapOvr>
    <a:masterClrMapping/>
  </p:clrMapOvr>
  <p:transition>
    <p:wedg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EC6FA6-0CCD-4B72-A289-5063FD255C3D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7A773E-F334-490A-BC3E-879490BF2F1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557115"/>
      </p:ext>
    </p:extLst>
  </p:cSld>
  <p:clrMapOvr>
    <a:masterClrMapping/>
  </p:clrMapOvr>
  <p:transition>
    <p:wedg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81587C-4321-451E-9D04-8A2BC0ECE57E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E6CD71-9A72-4189-B912-B0AD9D6D4EC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475109"/>
      </p:ext>
    </p:extLst>
  </p:cSld>
  <p:clrMapOvr>
    <a:masterClrMapping/>
  </p:clrMapOvr>
  <p:transition>
    <p:wedg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1B248B-2CFC-4B22-B41B-DB60177D591A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94D033-088F-445E-BA4A-D7572710E7F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827042"/>
      </p:ext>
    </p:extLst>
  </p:cSld>
  <p:clrMapOvr>
    <a:masterClrMapping/>
  </p:clrMapOvr>
  <p:transition>
    <p:wedg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5EE76C9-2E79-44D4-96AA-EA8F7FFB0179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567FDD-EA79-4C75-B57C-BA8318A6DB0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539882"/>
      </p:ext>
    </p:extLst>
  </p:cSld>
  <p:clrMapOvr>
    <a:masterClrMapping/>
  </p:clrMapOvr>
  <p:transition>
    <p:wedg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27E0AA1-3728-424E-9A4B-0C9405C15460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E23418-E883-4567-AC86-946775D55ED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156927"/>
      </p:ext>
    </p:extLst>
  </p:cSld>
  <p:clrMapOvr>
    <a:masterClrMapping/>
  </p:clrMapOvr>
  <p:transition>
    <p:wedg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เนื้อหา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A9E1E7C-A9A2-4D6A-A7C0-16AFBF09B517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C09D74B-BD97-439C-8810-D4FB261815B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35992"/>
      </p:ext>
    </p:extLst>
  </p:cSld>
  <p:clrMapOvr>
    <a:masterClrMapping/>
  </p:clrMapOvr>
  <p:transition>
    <p:wedg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FCDF88-3940-461F-840A-05F96BCF8212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98EA3E-FD4B-4965-BE01-6CD652C6182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364831"/>
      </p:ext>
    </p:extLst>
  </p:cSld>
  <p:clrMapOvr>
    <a:masterClrMapping/>
  </p:clrMapOvr>
  <p:transition>
    <p:wedg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BC7B0E5-3AC6-45FF-8FEF-FA692687AE04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E7E00A-F54E-4B21-A3AF-8F249CD567B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472501"/>
      </p:ext>
    </p:extLst>
  </p:cSld>
  <p:clrMapOvr>
    <a:masterClrMapping/>
  </p:clrMapOvr>
  <p:transition>
    <p:wedg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EDB6167-2C0E-452A-81DF-19AEF4EC2A20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41642B-F7F4-4A86-A9FB-0A2EAA47D29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928917"/>
      </p:ext>
    </p:extLst>
  </p:cSld>
  <p:clrMapOvr>
    <a:masterClrMapping/>
  </p:clrMapOvr>
  <p:transition>
    <p:wedg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5A916A-C8F0-41F3-A072-747A1248878F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8B339C-40D0-42FB-A899-AF588CF4B2C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448288"/>
      </p:ext>
    </p:extLst>
  </p:cSld>
  <p:clrMapOvr>
    <a:masterClrMapping/>
  </p:clrMapOvr>
  <p:transition>
    <p:wedg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DE27276-516C-4FDB-A66A-B3F77C33036C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C7D7E3-FD6B-443C-BE39-8A48DDADEDA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546873"/>
      </p:ext>
    </p:extLst>
  </p:cSld>
  <p:clrMapOvr>
    <a:masterClrMapping/>
  </p:clrMapOvr>
  <p:transition>
    <p:wedg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1A23BC7-0EA1-4224-8575-4F703F893D03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EBE059-881D-4CF8-967D-3D04EAE3B4C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402816"/>
      </p:ext>
    </p:extLst>
  </p:cSld>
  <p:clrMapOvr>
    <a:masterClrMapping/>
  </p:clrMapOvr>
  <p:transition>
    <p:wedg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6CF46B2-E3D5-4686-AE86-05C5FDA3C875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7A773E-F334-490A-BC3E-879490BF2F1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786693"/>
      </p:ext>
    </p:extLst>
  </p:cSld>
  <p:clrMapOvr>
    <a:masterClrMapping/>
  </p:clrMapOvr>
  <p:transition>
    <p:wedg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ED58BAA-AF23-400E-A1A3-9208F5A0CCEA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E6CD71-9A72-4189-B912-B0AD9D6D4EC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267895"/>
      </p:ext>
    </p:extLst>
  </p:cSld>
  <p:clrMapOvr>
    <a:masterClrMapping/>
  </p:clrMapOvr>
  <p:transition>
    <p:wedg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4DDADF6-4EBB-4A0C-9F4A-C1AB9F345B5A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94D033-088F-445E-BA4A-D7572710E7F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150188"/>
      </p:ext>
    </p:extLst>
  </p:cSld>
  <p:clrMapOvr>
    <a:masterClrMapping/>
  </p:clrMapOvr>
  <p:transition>
    <p:wedg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513C4A4-FB6A-4404-87C6-F0C6B38FF72E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567FDD-EA79-4C75-B57C-BA8318A6DB0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4487249"/>
      </p:ext>
    </p:extLst>
  </p:cSld>
  <p:clrMapOvr>
    <a:masterClrMapping/>
  </p:clrMapOvr>
  <p:transition>
    <p:wedg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023A268-CDC9-437D-9E5C-791C62E41F07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E23418-E883-4567-AC86-946775D55ED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788277"/>
      </p:ext>
    </p:extLst>
  </p:cSld>
  <p:clrMapOvr>
    <a:masterClrMapping/>
  </p:clrMapOvr>
  <p:transition>
    <p:wedg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เนื้อหา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2A3FC67-CA7A-481C-AA64-20D8A5E46E7F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C09D74B-BD97-439C-8810-D4FB261815B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399010"/>
      </p:ext>
    </p:extLst>
  </p:cSld>
  <p:clrMapOvr>
    <a:masterClrMapping/>
  </p:clrMapOvr>
  <p:transition>
    <p:wedg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2038D-0467-4E90-B6E1-A0A5FDE30691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31/03/58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1DD6-F480-4A2C-860B-0E892136D4A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07990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EEAE5-BAA2-4B64-A0BA-6420DCEEF401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31/03/58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1DD6-F480-4A2C-860B-0E892136D4A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31456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F96E1-EEAA-4B41-8F5A-C6FC71335DF4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31/03/58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1DD6-F480-4A2C-860B-0E892136D4A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36721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90F30-1072-4F09-86E1-3B3D8CA42FB2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31/03/58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1DD6-F480-4A2C-860B-0E892136D4A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11788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65F6-D021-458A-870A-A549E5496A23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31/03/58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1DD6-F480-4A2C-860B-0E892136D4A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25534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418B1-DB1A-4666-89CA-783D94A9D22B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31/03/58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1DD6-F480-4A2C-860B-0E892136D4A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94264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03CFA-112C-498F-8860-904CCBD1B7B7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31/03/58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1DD6-F480-4A2C-860B-0E892136D4A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94818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0E95D-1C0B-490E-8BDD-18A9E6AEAFB6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31/03/58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1DD6-F480-4A2C-860B-0E892136D4A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54407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B81C7-A99C-4122-B856-F38B8FB3A6AE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31/03/58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1DD6-F480-4A2C-860B-0E892136D4A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37377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21B3D-F106-468C-AD03-BE130BCCA562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31/03/58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1DD6-F480-4A2C-860B-0E892136D4A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85165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63C3A-4649-4D88-A2AC-3F7C8C673A86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31/03/58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61DD6-F480-4A2C-860B-0E892136D4A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598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9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12EAE-F380-4D7A-9A69-800D69A861BC}" type="datetime1">
              <a:rPr lang="th-TH" smtClean="0"/>
              <a:t>31/03/58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61DD6-F480-4A2C-860B-0E892136D4A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0973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CAA80-C25A-4FF7-808E-9DB67E02FE14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31/03/58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61DD6-F480-4A2C-860B-0E892136D4A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4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คลิกเพื่อแก้ไขลักษณะชื่อเรื่องต้นแบบ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4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fontAlgn="base">
              <a:spcAft>
                <a:spcPct val="0"/>
              </a:spcAft>
            </a:pPr>
            <a:fld id="{831F6B3A-0BF1-4768-8FAE-AE48A5EFD472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4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fontAlgn="base">
              <a:spcAft>
                <a:spcPct val="0"/>
              </a:spcAft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4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fontAlgn="base">
              <a:spcAft>
                <a:spcPct val="0"/>
              </a:spcAft>
            </a:pPr>
            <a:fld id="{7865E98E-6B23-4EDB-9CCB-B78F8B076A40}" type="slidenum">
              <a:rPr lang="en-US">
                <a:solidFill>
                  <a:srgbClr val="000000"/>
                </a:solidFill>
              </a:rPr>
              <a:pPr fontAlgn="base">
                <a:spcAft>
                  <a:spcPct val="0"/>
                </a:spcAft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236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ransition>
    <p:wedge/>
  </p:transition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คลิกเพื่อแก้ไขลักษณะชื่อเรื่องต้นแบบ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4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fontAlgn="base">
              <a:spcAft>
                <a:spcPct val="0"/>
              </a:spcAft>
            </a:pPr>
            <a:fld id="{A567D213-9478-46D3-ADF8-FA1085E21069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4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fontAlgn="base">
              <a:spcAft>
                <a:spcPct val="0"/>
              </a:spcAft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4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fontAlgn="base">
              <a:spcAft>
                <a:spcPct val="0"/>
              </a:spcAft>
            </a:pPr>
            <a:fld id="{7865E98E-6B23-4EDB-9CCB-B78F8B076A40}" type="slidenum">
              <a:rPr lang="en-US">
                <a:solidFill>
                  <a:srgbClr val="000000"/>
                </a:solidFill>
              </a:rPr>
              <a:pPr fontAlgn="base">
                <a:spcAft>
                  <a:spcPct val="0"/>
                </a:spcAft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020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ransition>
    <p:wedge/>
  </p:transition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คลิกเพื่อแก้ไขลักษณะชื่อเรื่องต้นแบบ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4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fontAlgn="base">
              <a:spcAft>
                <a:spcPct val="0"/>
              </a:spcAft>
            </a:pPr>
            <a:fld id="{3C385055-910A-490B-8385-1008DC37C8E0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4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fontAlgn="base">
              <a:spcAft>
                <a:spcPct val="0"/>
              </a:spcAft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4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fontAlgn="base">
              <a:spcAft>
                <a:spcPct val="0"/>
              </a:spcAft>
            </a:pPr>
            <a:fld id="{7865E98E-6B23-4EDB-9CCB-B78F8B076A40}" type="slidenum">
              <a:rPr lang="en-US">
                <a:solidFill>
                  <a:srgbClr val="000000"/>
                </a:solidFill>
              </a:rPr>
              <a:pPr fontAlgn="base">
                <a:spcAft>
                  <a:spcPct val="0"/>
                </a:spcAft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124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transition>
    <p:wedge/>
  </p:transition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คลิกเพื่อแก้ไขลักษณะชื่อเรื่องต้นแบบ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4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fontAlgn="base">
              <a:spcAft>
                <a:spcPct val="0"/>
              </a:spcAft>
            </a:pPr>
            <a:fld id="{E44C9E13-3380-4326-8334-701E44D24BEE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4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fontAlgn="base">
              <a:spcAft>
                <a:spcPct val="0"/>
              </a:spcAft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4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fontAlgn="base">
              <a:spcAft>
                <a:spcPct val="0"/>
              </a:spcAft>
            </a:pPr>
            <a:fld id="{7865E98E-6B23-4EDB-9CCB-B78F8B076A40}" type="slidenum">
              <a:rPr lang="en-US">
                <a:solidFill>
                  <a:srgbClr val="000000"/>
                </a:solidFill>
              </a:rPr>
              <a:pPr fontAlgn="base">
                <a:spcAft>
                  <a:spcPct val="0"/>
                </a:spcAft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485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</p:sldLayoutIdLst>
  <p:transition>
    <p:wedge/>
  </p:transition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คลิกเพื่อแก้ไขลักษณะชื่อเรื่องต้นแบบ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4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fontAlgn="base">
              <a:spcAft>
                <a:spcPct val="0"/>
              </a:spcAft>
            </a:pPr>
            <a:fld id="{74421ED4-8FFE-495B-9328-BC56E2942C2A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4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fontAlgn="base">
              <a:spcAft>
                <a:spcPct val="0"/>
              </a:spcAft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4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fontAlgn="base">
              <a:spcAft>
                <a:spcPct val="0"/>
              </a:spcAft>
            </a:pPr>
            <a:fld id="{7865E98E-6B23-4EDB-9CCB-B78F8B076A40}" type="slidenum">
              <a:rPr lang="en-US">
                <a:solidFill>
                  <a:srgbClr val="000000"/>
                </a:solidFill>
              </a:rPr>
              <a:pPr fontAlgn="base">
                <a:spcAft>
                  <a:spcPct val="0"/>
                </a:spcAft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570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</p:sldLayoutIdLst>
  <p:transition>
    <p:wedge/>
  </p:transition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คลิกเพื่อแก้ไขลักษณะชื่อเรื่องต้นแบบ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4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fontAlgn="base">
              <a:spcAft>
                <a:spcPct val="0"/>
              </a:spcAft>
            </a:pPr>
            <a:fld id="{D37AA375-40D5-46E1-89CE-FCBA3FB537CC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4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fontAlgn="base">
              <a:spcAft>
                <a:spcPct val="0"/>
              </a:spcAft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4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fontAlgn="base">
              <a:spcAft>
                <a:spcPct val="0"/>
              </a:spcAft>
            </a:pPr>
            <a:fld id="{7865E98E-6B23-4EDB-9CCB-B78F8B076A40}" type="slidenum">
              <a:rPr lang="en-US">
                <a:solidFill>
                  <a:srgbClr val="000000"/>
                </a:solidFill>
              </a:rPr>
              <a:pPr fontAlgn="base">
                <a:spcAft>
                  <a:spcPct val="0"/>
                </a:spcAft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513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</p:sldLayoutIdLst>
  <p:transition>
    <p:wedge/>
  </p:transition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คลิกเพื่อแก้ไขลักษณะชื่อเรื่องต้นแบบ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4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fontAlgn="base">
              <a:spcAft>
                <a:spcPct val="0"/>
              </a:spcAft>
            </a:pPr>
            <a:fld id="{A8594A9B-262B-4CEB-861C-495B08667838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4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fontAlgn="base">
              <a:spcAft>
                <a:spcPct val="0"/>
              </a:spcAft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4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fontAlgn="base">
              <a:spcAft>
                <a:spcPct val="0"/>
              </a:spcAft>
            </a:pPr>
            <a:fld id="{7865E98E-6B23-4EDB-9CCB-B78F8B076A40}" type="slidenum">
              <a:rPr lang="en-US">
                <a:solidFill>
                  <a:srgbClr val="000000"/>
                </a:solidFill>
              </a:rPr>
              <a:pPr fontAlgn="base">
                <a:spcAft>
                  <a:spcPct val="0"/>
                </a:spcAft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497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</p:sldLayoutIdLst>
  <p:transition>
    <p:wedge/>
  </p:transition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คลิกเพื่อแก้ไขลักษณะชื่อเรื่องต้นแบบ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4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fontAlgn="base">
              <a:spcAft>
                <a:spcPct val="0"/>
              </a:spcAft>
            </a:pPr>
            <a:fld id="{152AA366-0ADE-414D-B2E1-D408A82EEC19}" type="datetime1">
              <a:rPr lang="th-TH" smtClean="0">
                <a:solidFill>
                  <a:srgbClr val="000000"/>
                </a:solidFill>
              </a:rPr>
              <a:t>31/03/58</a:t>
            </a:fld>
            <a:endParaRPr lang="th-TH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4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fontAlgn="base">
              <a:spcAft>
                <a:spcPct val="0"/>
              </a:spcAft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4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fontAlgn="base">
              <a:spcAft>
                <a:spcPct val="0"/>
              </a:spcAft>
            </a:pPr>
            <a:fld id="{7865E98E-6B23-4EDB-9CCB-B78F8B076A40}" type="slidenum">
              <a:rPr lang="en-US">
                <a:solidFill>
                  <a:srgbClr val="000000"/>
                </a:solidFill>
              </a:rPr>
              <a:pPr fontAlgn="base">
                <a:spcAft>
                  <a:spcPct val="0"/>
                </a:spcAft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21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</p:sldLayoutIdLst>
  <p:transition>
    <p:wedge/>
  </p:transition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23806-5EDC-40C2-8CF7-22F16380CF24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31/03/58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61DD6-F480-4A2C-860B-0E892136D4A2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385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2.gif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61.xml"/><Relationship Id="rId1" Type="http://schemas.openxmlformats.org/officeDocument/2006/relationships/slideLayout" Target="../slideLayouts/slideLayout4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file:///C:\MPR6250M\&#3607;&#3634;&#3591;_&#3627;&#3621;&#3633;&#3585;&#3648;&#3585;&#3603;&#3601;&#3660;&#3606;&#3629;&#3604;&#3649;&#3610;&#3610;.docx" TargetMode="External"/><Relationship Id="rId1" Type="http://schemas.openxmlformats.org/officeDocument/2006/relationships/slideLayout" Target="../slideLayouts/slideLayout4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hyperlink" Target="file:///C:\MPR6250M\&#3594;&#3621;_BOQ.xlsx" TargetMode="External"/><Relationship Id="rId2" Type="http://schemas.openxmlformats.org/officeDocument/2006/relationships/slide" Target="slide61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1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hyperlink" Target="file:///C:\MPR6250M\&#3594;&#3621;_&#3588;&#3635;&#3609;&#3623;&#3603;&#3619;&#3634;&#3588;&#3634;&#3607;&#3640;&#3609;&#3605;&#3656;&#3629;&#3627;&#3609;&#3656;&#3623;&#3618;.xlsx" TargetMode="External"/><Relationship Id="rId2" Type="http://schemas.openxmlformats.org/officeDocument/2006/relationships/slide" Target="slide61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1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hyperlink" Target="file:///C:\MPR6250M\&#3610;&#3633;&#3597;&#3594;&#3637;&#3588;&#3656;&#3634;&#3649;&#3619;&#3591;&#3591;&#3634;&#3609;851\&#3610;&#3633;&#3597;&#3594;&#3637;&#3588;&#3656;&#3634;&#3649;&#3619;&#3591;(&#3649;&#3592;&#3657;&#3591;&#3648;&#3623;&#3637;&#3618;&#3609;).xls" TargetMode="External"/><Relationship Id="rId2" Type="http://schemas.openxmlformats.org/officeDocument/2006/relationships/slide" Target="slide61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hyperlink" Target="file:///C:\MPR6250M\&#3610;&#3633;&#3597;&#3594;&#3637;&#3588;&#3656;&#3634;&#3649;&#3619;&#3591;&#3591;&#3634;&#3609;851\&#3610;&#3633;&#3597;&#3594;&#3637;&#3588;&#3656;&#3634;&#3649;&#3619;&#3591;(&#3649;&#3592;&#3657;&#3591;&#3648;&#3623;&#3637;&#3618;&#3609;).xls" TargetMode="External"/><Relationship Id="rId2" Type="http://schemas.openxmlformats.org/officeDocument/2006/relationships/slide" Target="slide61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38.xml"/><Relationship Id="rId1" Type="http://schemas.openxmlformats.org/officeDocument/2006/relationships/slideLayout" Target="../slideLayouts/slideLayout4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8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8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hyperlink" Target="file:///C:\MPR6250M\&#3607;&#3634;&#3591;_&#3588;&#3656;&#3634;&#3604;&#3635;&#3648;&#3609;&#3636;&#3609;&#3585;&#3634;&#3619;.xlsx" TargetMode="External"/><Relationship Id="rId2" Type="http://schemas.openxmlformats.org/officeDocument/2006/relationships/slide" Target="slide61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1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61.xml"/><Relationship Id="rId1" Type="http://schemas.openxmlformats.org/officeDocument/2006/relationships/slideLayout" Target="../slideLayouts/slideLayout4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hyperlink" Target="file:///C:\MPR6250M\&#3594;&#3621;_&#3629;&#3633;&#3605;&#3619;&#3634;&#3619;&#3634;&#3588;&#3634;&#3591;&#3634;&#3609;&#3604;&#3636;&#3609;.xlsx" TargetMode="External"/><Relationship Id="rId2" Type="http://schemas.openxmlformats.org/officeDocument/2006/relationships/slide" Target="slide61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1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61.xml"/><Relationship Id="rId1" Type="http://schemas.openxmlformats.org/officeDocument/2006/relationships/slideLayout" Target="../slideLayouts/slideLayout4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9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hyperlink" Target="file:///C:\MPR6250M\FBUILD523R6.xlsx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1.pn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117.xml"/><Relationship Id="rId1" Type="http://schemas.openxmlformats.org/officeDocument/2006/relationships/slideLayout" Target="../slideLayouts/slideLayout83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117.xml"/><Relationship Id="rId1" Type="http://schemas.openxmlformats.org/officeDocument/2006/relationships/slideLayout" Target="../slideLayouts/slideLayout83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117.xml"/><Relationship Id="rId1" Type="http://schemas.openxmlformats.org/officeDocument/2006/relationships/slideLayout" Target="../slideLayouts/slideLayout83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117.xml"/><Relationship Id="rId1" Type="http://schemas.openxmlformats.org/officeDocument/2006/relationships/slideLayout" Target="../slideLayouts/slideLayout23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117.xml"/><Relationship Id="rId1" Type="http://schemas.openxmlformats.org/officeDocument/2006/relationships/slideLayout" Target="../slideLayouts/slideLayout83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117.xml"/><Relationship Id="rId1" Type="http://schemas.openxmlformats.org/officeDocument/2006/relationships/slideLayout" Target="../slideLayouts/slideLayout83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117.xml"/><Relationship Id="rId1" Type="http://schemas.openxmlformats.org/officeDocument/2006/relationships/slideLayout" Target="../slideLayouts/slideLayout23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117.xml"/><Relationship Id="rId1" Type="http://schemas.openxmlformats.org/officeDocument/2006/relationships/slideLayout" Target="../slideLayouts/slideLayout83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117.xml"/><Relationship Id="rId1" Type="http://schemas.openxmlformats.org/officeDocument/2006/relationships/slideLayout" Target="../slideLayouts/slideLayout83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117.xml"/><Relationship Id="rId1" Type="http://schemas.openxmlformats.org/officeDocument/2006/relationships/slideLayout" Target="../slideLayouts/slideLayout83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117.xml"/><Relationship Id="rId1" Type="http://schemas.openxmlformats.org/officeDocument/2006/relationships/slideLayout" Target="../slideLayouts/slideLayout83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4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4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4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4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4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4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33.xml"/><Relationship Id="rId1" Type="http://schemas.openxmlformats.org/officeDocument/2006/relationships/slideLayout" Target="../slideLayouts/slideLayout84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4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33.xml"/><Relationship Id="rId1" Type="http://schemas.openxmlformats.org/officeDocument/2006/relationships/slideLayout" Target="../slideLayouts/slideLayout84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4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4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4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4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4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4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4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4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hyperlink" Target="file:///C:\MPR6250M\&#3594;&#3621;_&#3605;&#3633;&#3623;&#3629;&#3618;&#3656;&#3634;&#3591;.xlsx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34.xml"/><Relationship Id="rId1" Type="http://schemas.openxmlformats.org/officeDocument/2006/relationships/slideLayout" Target="../slideLayouts/slideLayout23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4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5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6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slide" Target="slide101.xml"/><Relationship Id="rId2" Type="http://schemas.openxmlformats.org/officeDocument/2006/relationships/slide" Target="slide58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.png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slide" Target="slide147.xml"/><Relationship Id="rId2" Type="http://schemas.openxmlformats.org/officeDocument/2006/relationships/slide" Target="slide6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.png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8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hyperlink" Target="file:///C:\MPR6250M\&#3629;&#3634;&#3588;&#3634;&#3619;_&#3649;&#3610;&#3610;&#3626;&#3619;&#3640;&#3611;&#3619;&#3634;&#3588;&#3634;.xlsx" TargetMode="External"/><Relationship Id="rId2" Type="http://schemas.openxmlformats.org/officeDocument/2006/relationships/slide" Target="slide177.xml"/><Relationship Id="rId1" Type="http://schemas.openxmlformats.org/officeDocument/2006/relationships/slideLayout" Target="../slideLayouts/slideLayout108.xml"/><Relationship Id="rId4" Type="http://schemas.openxmlformats.org/officeDocument/2006/relationships/image" Target="../media/image1.png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8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8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8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8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slide" Target="slide59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8.xml"/><Relationship Id="rId4" Type="http://schemas.openxmlformats.org/officeDocument/2006/relationships/image" Target="../media/image1.pn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8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7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slide" Target="slide65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8.xml"/><Relationship Id="rId4" Type="http://schemas.openxmlformats.org/officeDocument/2006/relationships/image" Target="../media/image1.pn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3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3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89673" y="98942"/>
            <a:ext cx="8964000" cy="6696000"/>
          </a:xfrm>
          <a:prstGeom prst="rect">
            <a:avLst/>
          </a:prstGeom>
          <a:solidFill>
            <a:schemeClr val="bg1"/>
          </a:solidFill>
          <a:effectLst/>
          <a:scene3d>
            <a:camera prst="orthographicFront"/>
            <a:lightRig rig="threePt" dir="t"/>
          </a:scene3d>
          <a:sp3d contourW="6350"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4644007" y="5550273"/>
            <a:ext cx="4464497" cy="1191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/>
        </p:spPr>
        <p:txBody>
          <a:bodyPr wrap="square" anchor="ctr" anchorCtr="0">
            <a:spAutoFit/>
            <a:scene3d>
              <a:camera prst="orthographicFront"/>
              <a:lightRig rig="threePt" dir="t"/>
            </a:scene3d>
            <a:sp3d>
              <a:contourClr>
                <a:schemeClr val="bg1"/>
              </a:contourClr>
            </a:sp3d>
          </a:bodyPr>
          <a:lstStyle/>
          <a:p>
            <a:pPr>
              <a:lnSpc>
                <a:spcPct val="85000"/>
              </a:lnSpc>
              <a:spcBef>
                <a:spcPct val="0"/>
              </a:spcBef>
              <a:buClrTx/>
              <a:buFontTx/>
              <a:buNone/>
            </a:pP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นายบุญทิพย์  </a:t>
            </a:r>
            <a:r>
              <a:rPr lang="th-TH" sz="1400" b="1" dirty="0" err="1" smtClean="0">
                <a:latin typeface="IrisUPC" pitchFamily="34" charset="-34"/>
                <a:cs typeface="IrisUPC" pitchFamily="34" charset="-34"/>
              </a:rPr>
              <a:t>ชูโช</a:t>
            </a: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นาค    ผู้อำนวยการกลุ่มงานพัฒนาราคากลาง</a:t>
            </a:r>
          </a:p>
          <a:p>
            <a:pPr>
              <a:lnSpc>
                <a:spcPct val="85000"/>
              </a:lnSpc>
              <a:spcBef>
                <a:spcPct val="0"/>
              </a:spcBef>
              <a:buClrTx/>
              <a:buFontTx/>
              <a:buNone/>
            </a:pP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ฝ่ายเลขานุการคณะกรรมการกำกับหลักเกณฑ์และตรวจสอบราคากลางงานก่อสร้าง</a:t>
            </a:r>
          </a:p>
          <a:p>
            <a:pPr>
              <a:lnSpc>
                <a:spcPct val="85000"/>
              </a:lnSpc>
              <a:spcBef>
                <a:spcPct val="0"/>
              </a:spcBef>
              <a:buClrTx/>
              <a:buFontTx/>
              <a:buNone/>
            </a:pP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สำนักมาตรฐานการจัดซื้อจัดจ้างภาครัฐ</a:t>
            </a:r>
          </a:p>
          <a:p>
            <a:pPr>
              <a:lnSpc>
                <a:spcPct val="85000"/>
              </a:lnSpc>
              <a:spcBef>
                <a:spcPct val="0"/>
              </a:spcBef>
              <a:buClrTx/>
              <a:buFontTx/>
              <a:buNone/>
            </a:pP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กรมบัญชีกลาง  กระทรวงการคลัง</a:t>
            </a:r>
          </a:p>
          <a:p>
            <a:pPr>
              <a:lnSpc>
                <a:spcPct val="85000"/>
              </a:lnSpc>
              <a:spcBef>
                <a:spcPct val="0"/>
              </a:spcBef>
              <a:buClrTx/>
              <a:buFontTx/>
              <a:buNone/>
            </a:pP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โทร. </a:t>
            </a:r>
            <a:r>
              <a:rPr lang="th-TH" sz="1400" b="1" dirty="0" smtClean="0">
                <a:latin typeface="EucrosiaUPC" pitchFamily="18" charset="-34"/>
                <a:cs typeface="EucrosiaUPC" pitchFamily="18" charset="-34"/>
              </a:rPr>
              <a:t>0 2127 7386-9 , 0 2127 7000    </a:t>
            </a: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โทรสาร. </a:t>
            </a:r>
            <a:r>
              <a:rPr lang="th-TH" sz="1400" b="1" dirty="0" smtClean="0">
                <a:latin typeface="EucrosiaUPC" pitchFamily="18" charset="-34"/>
                <a:cs typeface="EucrosiaUPC" pitchFamily="18" charset="-34"/>
              </a:rPr>
              <a:t>0 2127 7185-6</a:t>
            </a:r>
            <a:endParaRPr lang="th-TH" sz="1400" b="1" dirty="0">
              <a:latin typeface="EucrosiaUPC" pitchFamily="18" charset="-34"/>
              <a:cs typeface="EucrosiaUPC" pitchFamily="18" charset="-34"/>
            </a:endParaRPr>
          </a:p>
          <a:p>
            <a:pPr>
              <a:lnSpc>
                <a:spcPct val="85000"/>
              </a:lnSpc>
              <a:spcBef>
                <a:spcPct val="0"/>
              </a:spcBef>
              <a:buClrTx/>
              <a:buFontTx/>
              <a:buNone/>
            </a:pPr>
            <a:r>
              <a:rPr lang="en-US" sz="1400" b="1" dirty="0" smtClean="0">
                <a:latin typeface="Angsana New" pitchFamily="18" charset="-34"/>
                <a:cs typeface="Angsana New" pitchFamily="18" charset="-34"/>
              </a:rPr>
              <a:t>www.gprocurement.go.th  ,  www.cgd.go.th</a:t>
            </a:r>
            <a:endParaRPr lang="en-US" sz="1400" b="1" dirty="0">
              <a:latin typeface="Angsana New" pitchFamily="18" charset="-34"/>
              <a:cs typeface="Angsana New" pitchFamily="18" charset="-34"/>
            </a:endParaRPr>
          </a:p>
        </p:txBody>
      </p:sp>
      <p:cxnSp>
        <p:nvCxnSpPr>
          <p:cNvPr id="9" name="ตัวเชื่อมต่อตรง 8"/>
          <p:cNvCxnSpPr/>
          <p:nvPr/>
        </p:nvCxnSpPr>
        <p:spPr bwMode="auto">
          <a:xfrm>
            <a:off x="3455668" y="5346057"/>
            <a:ext cx="5580000" cy="0"/>
          </a:xfrm>
          <a:prstGeom prst="line">
            <a:avLst/>
          </a:prstGeom>
          <a:solidFill>
            <a:srgbClr val="FF00FF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glow rad="101600">
              <a:schemeClr val="accent5">
                <a:lumMod val="50000"/>
                <a:alpha val="60000"/>
              </a:schemeClr>
            </a:glow>
          </a:effectLst>
        </p:spPr>
      </p:cxnSp>
      <p:pic>
        <p:nvPicPr>
          <p:cNvPr id="10" name="รูปภาพ 9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29273" y="5685533"/>
            <a:ext cx="833150" cy="852755"/>
          </a:xfrm>
          <a:prstGeom prst="rect">
            <a:avLst/>
          </a:prstGeom>
        </p:spPr>
      </p:pic>
      <p:pic>
        <p:nvPicPr>
          <p:cNvPr id="11" name="รูปภาพ 10" descr="Government Procurement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01562" y="6469738"/>
            <a:ext cx="547660" cy="32021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8726" y="311022"/>
            <a:ext cx="8938602" cy="1613992"/>
          </a:xfrm>
          <a:prstGeom prst="rect">
            <a:avLst/>
          </a:prstGeom>
          <a:noFill/>
        </p:spPr>
        <p:txBody>
          <a:bodyPr wrap="square" rtlCol="0" anchor="b" anchorCtr="0">
            <a:noAutofit/>
            <a:scene3d>
              <a:camera prst="orthographicFront"/>
              <a:lightRig rig="soft" dir="t"/>
            </a:scene3d>
            <a:sp3d extrusionH="76200" prstMaterial="plastic">
              <a:bevelB w="152400" h="152400"/>
              <a:extrusionClr>
                <a:schemeClr val="accent3">
                  <a:lumMod val="50000"/>
                </a:schemeClr>
              </a:extrusionClr>
              <a:contourClr>
                <a:schemeClr val="bg1"/>
              </a:contourClr>
            </a:sp3d>
          </a:bodyPr>
          <a:lstStyle/>
          <a:p>
            <a:pPr algn="ctr">
              <a:lnSpc>
                <a:spcPts val="5000"/>
              </a:lnSpc>
            </a:pPr>
            <a:r>
              <a:rPr lang="th-TH" sz="6000" b="1" dirty="0" smtClean="0">
                <a:ln w="9525">
                  <a:noFill/>
                </a:ln>
                <a:effectLst/>
                <a:latin typeface="IrisUPC" pitchFamily="34" charset="-34"/>
                <a:cs typeface="IrisUPC" pitchFamily="34" charset="-34"/>
              </a:rPr>
              <a:t>การกำหนดราคากลางงานก่อสร้าง</a:t>
            </a:r>
          </a:p>
          <a:p>
            <a:pPr algn="ctr">
              <a:lnSpc>
                <a:spcPts val="5000"/>
              </a:lnSpc>
            </a:pPr>
            <a:r>
              <a:rPr lang="th-TH" sz="6000" b="1" dirty="0" smtClean="0">
                <a:ln w="9525">
                  <a:noFill/>
                </a:ln>
                <a:effectLst/>
                <a:latin typeface="IrisUPC" pitchFamily="34" charset="-34"/>
                <a:cs typeface="IrisUPC" pitchFamily="34" charset="-34"/>
              </a:rPr>
              <a:t>ของทางราชการ</a:t>
            </a:r>
          </a:p>
        </p:txBody>
      </p:sp>
      <p:pic>
        <p:nvPicPr>
          <p:cNvPr id="1027" name="Picture 3" descr="D:\PHONE\Picture\Picture14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3774" y="2043308"/>
            <a:ext cx="5544000" cy="3209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F:\TEMP\Buil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23" y="2043314"/>
            <a:ext cx="3276000" cy="241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640660" y="87015"/>
            <a:ext cx="3994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 smtClean="0">
                <a:latin typeface="EucrosiaUPC" pitchFamily="18" charset="-34"/>
                <a:cs typeface="EucrosiaUPC" pitchFamily="18" charset="-34"/>
                <a:sym typeface="Symbol"/>
              </a:rPr>
              <a:t></a:t>
            </a:r>
            <a:endParaRPr lang="th-TH" sz="2400" b="1" dirty="0">
              <a:latin typeface="EucrosiaUPC" pitchFamily="18" charset="-34"/>
              <a:cs typeface="EucrosiaUPC" pitchFamily="18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24" y="4510192"/>
            <a:ext cx="3276000" cy="22325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7627633" y="108250"/>
            <a:ext cx="123828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>
            <a:contourClr>
              <a:schemeClr val="bg1"/>
            </a:contourClr>
          </a:sp3d>
        </p:spPr>
        <p:txBody>
          <a:bodyPr wrap="square" rtlCol="0" anchor="ctr" anchorCtr="0">
            <a:spAutoFit/>
            <a:sp3d/>
          </a:bodyPr>
          <a:lstStyle/>
          <a:p>
            <a:pPr marL="93663" defTabSz="892175">
              <a:spcBef>
                <a:spcPts val="1200"/>
              </a:spcBef>
              <a:buClr>
                <a:srgbClr val="FF0066"/>
              </a:buClr>
              <a:buSzPct val="55000"/>
            </a:pPr>
            <a:r>
              <a:rPr lang="en-US" sz="1800" b="1" dirty="0" smtClean="0">
                <a:solidFill>
                  <a:srgbClr val="000000"/>
                </a:solidFill>
                <a:latin typeface="Angsana New" pitchFamily="18" charset="-34"/>
                <a:cs typeface="Angsana New" pitchFamily="18" charset="-34"/>
              </a:rPr>
              <a:t>MPR55H12T</a:t>
            </a:r>
            <a:endParaRPr lang="th-TH" sz="1800" b="1" dirty="0">
              <a:solidFill>
                <a:srgbClr val="000000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2931718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2884" y="2132856"/>
            <a:ext cx="8999408" cy="2492990"/>
          </a:xfrm>
          <a:prstGeom prst="rect">
            <a:avLst/>
          </a:prstGeom>
          <a:noFill/>
          <a:sp3d/>
        </p:spPr>
        <p:txBody>
          <a:bodyPr wrap="square" rtlCol="0">
            <a:spAutoFit/>
          </a:bodyPr>
          <a:lstStyle/>
          <a:p>
            <a:pPr algn="ctr"/>
            <a:r>
              <a:rPr lang="th-TH" sz="5200" b="1" dirty="0" smtClean="0">
                <a:latin typeface="IrisUPC" pitchFamily="34" charset="-34"/>
                <a:cs typeface="IrisUPC" pitchFamily="34" charset="-34"/>
              </a:rPr>
              <a:t>ข้อกำหนด  แนวทาง และวิธีปฏิบัติ</a:t>
            </a:r>
          </a:p>
          <a:p>
            <a:pPr algn="ctr"/>
            <a:r>
              <a:rPr lang="th-TH" sz="5200" b="1" dirty="0" smtClean="0">
                <a:latin typeface="IrisUPC" pitchFamily="34" charset="-34"/>
                <a:cs typeface="IrisUPC" pitchFamily="34" charset="-34"/>
              </a:rPr>
              <a:t>เกี่ยวกับการกำหนด</a:t>
            </a:r>
          </a:p>
          <a:p>
            <a:pPr algn="ctr"/>
            <a:r>
              <a:rPr lang="th-TH" sz="5200" b="1" dirty="0" smtClean="0">
                <a:latin typeface="IrisUPC" pitchFamily="34" charset="-34"/>
                <a:cs typeface="IrisUPC" pitchFamily="34" charset="-34"/>
              </a:rPr>
              <a:t>ราคากลางงานก่อสร้างของทางราชการ</a:t>
            </a:r>
            <a:endParaRPr lang="th-TH" sz="5200" b="1" dirty="0"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5" name="รูปภาพ 4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737649" y="6445102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27529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5" name="Text Box 3"/>
          <p:cNvSpPr txBox="1">
            <a:spLocks noChangeArrowheads="1"/>
          </p:cNvSpPr>
          <p:nvPr/>
        </p:nvSpPr>
        <p:spPr bwMode="auto">
          <a:xfrm>
            <a:off x="600534" y="1652022"/>
            <a:ext cx="7931906" cy="48013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 extrusionH="44450" contourW="12700">
            <a:bevelT w="38100" h="38100" prst="angle"/>
            <a:contourClr>
              <a:schemeClr val="accent2">
                <a:lumMod val="60000"/>
                <a:lumOff val="40000"/>
              </a:schemeClr>
            </a:contourClr>
          </a:sp3d>
        </p:spPr>
        <p:txBody>
          <a:bodyPr wrap="square" anchor="ctr" anchorCtr="0">
            <a:spAutoFit/>
          </a:bodyPr>
          <a:lstStyle/>
          <a:p>
            <a:pPr marL="363538" indent="-269875" defTabSz="892175">
              <a:spcBef>
                <a:spcPts val="1200"/>
              </a:spcBef>
              <a:buClr>
                <a:srgbClr val="FF0066"/>
              </a:buClr>
              <a:buSzPct val="55000"/>
              <a:buFont typeface="Wingdings" pitchFamily="2" charset="2"/>
              <a:buChar char="v"/>
            </a:pP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ราคากลางงานก่อสร้างของทางราชการ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หมายถึง ราคา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ค่าก่อสร้างใน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งานก่อสร้าง</a:t>
            </a:r>
            <a:b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ของ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ทางราชการในแต่ละงาน/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โครงการ   ที่มีความเป็นปัจจุบัน      ซึ่ง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ได้จากการประเมิน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หรือคำนวณตามหลักเกณฑ์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วิธีการตามที่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คณะรัฐมนตรี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กำหนด   โดย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มีวัตถุประสงค์เพื่อใช้เป็นราคา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อ้างอิงใน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กระบวนการจัดจ้างก่อสร้างตามระเบียบ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ฯ</a:t>
            </a:r>
            <a:b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ว่า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ด้วยการ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พัสดุ และเพื่อการอื่น</a:t>
            </a:r>
            <a:endParaRPr lang="th-TH" sz="2600" b="1" dirty="0">
              <a:effectLst>
                <a:innerShdw blurRad="114300">
                  <a:prstClr val="black"/>
                </a:innerShdw>
              </a:effectLst>
              <a:latin typeface="IrisUPC" pitchFamily="34" charset="-34"/>
              <a:cs typeface="IrisUPC" pitchFamily="34" charset="-34"/>
            </a:endParaRPr>
          </a:p>
          <a:p>
            <a:pPr marL="363538" indent="-269875" defTabSz="892175">
              <a:spcBef>
                <a:spcPts val="1200"/>
              </a:spcBef>
              <a:buClr>
                <a:srgbClr val="FF0066"/>
              </a:buClr>
              <a:buSzPct val="55000"/>
              <a:buFont typeface="Wingdings" pitchFamily="2" charset="2"/>
              <a:buChar char="v"/>
            </a:pP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ราคากลางงานก่อสร้างของทางราชการ  จึงไม่ใช่ราคามาตรฐานของงานก่อสร้าง</a:t>
            </a:r>
            <a:b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แต่เป็นราคาค่าก่อสร้างที่ประเมินหรือคำนวณตามข้อมูลข้อเท็จจริงที่เป็นปัจจุบันในขณะที่ประเมินหรือคำนวณราคากลางโครงการ/งานก่อสร้างนั้น </a:t>
            </a:r>
          </a:p>
          <a:p>
            <a:pPr marL="363538" indent="-269875" defTabSz="892175">
              <a:spcBef>
                <a:spcPts val="1200"/>
              </a:spcBef>
              <a:buClr>
                <a:srgbClr val="FF0066"/>
              </a:buClr>
              <a:buSzPct val="55000"/>
              <a:buFont typeface="Wingdings" pitchFamily="2" charset="2"/>
              <a:buChar char="v"/>
            </a:pP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เป็น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ราคาที่ทางราชการ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ยอมรับได้   ไม่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สูงจนผู้ประกอบการได้กำไรมากเกินกว่าที่</a:t>
            </a:r>
            <a:b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ควรได้รับ 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     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และเป็นราคาที่ไม่ต่ำจนผู้ประกอบการไม่สามารถที่จะดำเนินการ</a:t>
            </a:r>
            <a:b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ก่อสร้าง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ได้</a:t>
            </a:r>
            <a:endParaRPr lang="th-TH" sz="2600" b="1" dirty="0">
              <a:effectLst>
                <a:innerShdw blurRad="114300">
                  <a:prstClr val="black"/>
                </a:innerShdw>
              </a:effectLst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65505" y="419485"/>
            <a:ext cx="7012987" cy="921283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soft" dir="t"/>
          </a:scene3d>
          <a:sp3d>
            <a:contourClr>
              <a:schemeClr val="bg1"/>
            </a:contourClr>
          </a:sp3d>
        </p:spPr>
        <p:txBody>
          <a:bodyPr wrap="square" rtlCol="0" anchor="ctr" anchorCtr="0">
            <a:noAutofit/>
            <a:sp3d extrusionH="152400" contourW="12700">
              <a:bevelT w="127000" h="152400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269875" indent="-269875" algn="ctr">
              <a:lnSpc>
                <a:spcPct val="75000"/>
              </a:lnSpc>
              <a:spcBef>
                <a:spcPts val="0"/>
              </a:spcBef>
            </a:pPr>
            <a:r>
              <a:rPr lang="th-TH" sz="3600" b="1" dirty="0">
                <a:latin typeface="IrisUPC" pitchFamily="34" charset="-34"/>
                <a:cs typeface="IrisUPC" pitchFamily="34" charset="-34"/>
              </a:rPr>
              <a:t>ความ</a:t>
            </a:r>
            <a:r>
              <a:rPr lang="th-TH" sz="3600" b="1" dirty="0" smtClean="0">
                <a:latin typeface="IrisUPC" pitchFamily="34" charset="-34"/>
                <a:cs typeface="IrisUPC" pitchFamily="34" charset="-34"/>
              </a:rPr>
              <a:t>หมายและขอบเขต</a:t>
            </a:r>
            <a:endParaRPr lang="th-TH" sz="3600" b="1" dirty="0">
              <a:latin typeface="IrisUPC" pitchFamily="34" charset="-34"/>
              <a:cs typeface="IrisUPC" pitchFamily="34" charset="-34"/>
            </a:endParaRPr>
          </a:p>
          <a:p>
            <a:pPr marL="269875" indent="-269875" algn="ctr">
              <a:lnSpc>
                <a:spcPct val="75000"/>
              </a:lnSpc>
              <a:spcBef>
                <a:spcPts val="0"/>
              </a:spcBef>
            </a:pPr>
            <a:r>
              <a:rPr lang="th-TH" sz="3600" b="1" dirty="0">
                <a:latin typeface="IrisUPC" pitchFamily="34" charset="-34"/>
                <a:cs typeface="IrisUPC" pitchFamily="34" charset="-34"/>
              </a:rPr>
              <a:t>ของราคากลางงานก่อสร้างของทาง</a:t>
            </a:r>
            <a:r>
              <a:rPr lang="th-TH" sz="3600" b="1" dirty="0" smtClean="0">
                <a:latin typeface="IrisUPC" pitchFamily="34" charset="-34"/>
                <a:cs typeface="IrisUPC" pitchFamily="34" charset="-34"/>
              </a:rPr>
              <a:t>ราชการ</a:t>
            </a:r>
            <a:endParaRPr lang="th-TH" sz="3600" b="1" dirty="0"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5" name="รูปภาพ 4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15487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3732" y="1024618"/>
            <a:ext cx="8327989" cy="5716750"/>
          </a:xfrm>
          <a:noFill/>
          <a:ln>
            <a:solidFill>
              <a:schemeClr val="tx1"/>
            </a:solidFill>
          </a:ln>
          <a:effectLst/>
          <a:scene3d>
            <a:camera prst="orthographicFront"/>
            <a:lightRig rig="soft" dir="t"/>
          </a:scene3d>
          <a:sp3d extrusionH="76200" contourW="12700">
            <a:bevelT w="57150" h="57150" prst="artDeco"/>
            <a:contourClr>
              <a:srgbClr val="FF66CC"/>
            </a:contourClr>
          </a:sp3d>
        </p:spPr>
        <p:txBody>
          <a:bodyPr anchor="ctr" anchorCtr="0">
            <a:noAutofit/>
            <a:sp3d contourW="6350">
              <a:contourClr>
                <a:schemeClr val="accent2">
                  <a:lumMod val="75000"/>
                </a:schemeClr>
              </a:contourClr>
            </a:sp3d>
          </a:bodyPr>
          <a:lstStyle/>
          <a:p>
            <a:pPr marL="354013" lvl="1" indent="-265113">
              <a:lnSpc>
                <a:spcPts val="2400"/>
              </a:lnSpc>
              <a:spcBef>
                <a:spcPts val="600"/>
              </a:spcBef>
              <a:buClr>
                <a:srgbClr val="FF0000"/>
              </a:buClr>
              <a:buSzPct val="60000"/>
              <a:buFont typeface="Wingdings" pitchFamily="2" charset="2"/>
              <a:buChar char="Ø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ระเบียบ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ฯ ว่าด้วยการพัสดุ กำหนดให้ก่อนดำเนินการซื้อหรือจ้างทุกวิธี ให้เจ้าหน้าที่พัสดุต้อง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จัดทำ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รายงาน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เสนอหัวหน้าส่วนราชการ เพื่อขอความเห็นชอบดำเนินการจัดซื้อหรือจัดจ้าง โดยใน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กรณี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ของ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งานก่อสร้างจะต้องมีราคากลางเป็นรายละเอียดประการหนึ่งที่ต้องระบุไว้ในรายงานฯ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ด้วย</a:t>
            </a:r>
          </a:p>
          <a:p>
            <a:pPr marL="354013" lvl="1" indent="-265113">
              <a:lnSpc>
                <a:spcPts val="2400"/>
              </a:lnSpc>
              <a:spcBef>
                <a:spcPts val="600"/>
              </a:spcBef>
              <a:buClr>
                <a:srgbClr val="FF0000"/>
              </a:buClr>
              <a:buSzPct val="60000"/>
              <a:buFont typeface="Wingdings" pitchFamily="2" charset="2"/>
              <a:buChar char="Ø"/>
            </a:pPr>
            <a:r>
              <a:rPr lang="th-TH" sz="2200" b="1" dirty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ใช้เป็นราคาอ้างอิงและประกอบการพิจารณาราคาของผู้เสนอ</a:t>
            </a:r>
            <a:r>
              <a:rPr lang="th-TH" sz="22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ราคา ใน</a:t>
            </a:r>
            <a:r>
              <a:rPr lang="th-TH" sz="2200" b="1" dirty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กระบวนการจัด</a:t>
            </a:r>
            <a:r>
              <a:rPr lang="th-TH" sz="22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จ้างก่อสร้าง</a:t>
            </a:r>
            <a:br>
              <a:rPr lang="th-TH" sz="22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</a:br>
            <a:r>
              <a:rPr lang="th-TH" sz="22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ตาม</a:t>
            </a:r>
            <a:r>
              <a:rPr lang="th-TH" sz="22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ระเบียบฯ ว่าด้วยการ</a:t>
            </a:r>
            <a:r>
              <a:rPr lang="th-TH" sz="22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พัสดุ</a:t>
            </a:r>
          </a:p>
          <a:p>
            <a:pPr marL="354013" lvl="1" indent="-265113">
              <a:lnSpc>
                <a:spcPts val="2400"/>
              </a:lnSpc>
              <a:spcBef>
                <a:spcPts val="600"/>
              </a:spcBef>
              <a:buClr>
                <a:srgbClr val="FF0000"/>
              </a:buClr>
              <a:buSzPct val="60000"/>
              <a:buFont typeface="Wingdings" pitchFamily="2" charset="2"/>
              <a:buChar char="Ø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ใน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การประมูลงานก่อสร้างด้วยวิธีการทาง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อิเล็กทรอนิกส์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ตามระเบียบ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ฯ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ว่าด้วยการพัสดุด้วย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วิธีการ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ทางอิเล็กทรอนิกส์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กำหนดให้ต้องประกาศราคากลางในร่าง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TOR  </a:t>
            </a:r>
            <a:r>
              <a:rPr lang="en-US" sz="2200" b="1" dirty="0" err="1">
                <a:latin typeface="Angsana New" pitchFamily="18" charset="-34"/>
                <a:cs typeface="Angsana New" pitchFamily="18" charset="-34"/>
              </a:rPr>
              <a:t>TOR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และให้ใช้ราคากลาง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เป็น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ราคาเริ่มต้นใน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การ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ประมูล</a:t>
            </a:r>
            <a:endParaRPr lang="th-TH" sz="2200" b="1" dirty="0" smtClean="0">
              <a:effectLst>
                <a:innerShdw blurRad="114300">
                  <a:prstClr val="black"/>
                </a:innerShdw>
              </a:effectLst>
              <a:cs typeface="IrisUPC" pitchFamily="34" charset="-34"/>
            </a:endParaRPr>
          </a:p>
          <a:p>
            <a:pPr marL="361950" indent="-271463">
              <a:lnSpc>
                <a:spcPts val="2400"/>
              </a:lnSpc>
              <a:spcBef>
                <a:spcPts val="600"/>
              </a:spcBef>
              <a:buClr>
                <a:srgbClr val="FF0000"/>
              </a:buClr>
              <a:buSzPct val="60000"/>
              <a:buFont typeface="Wingdings" pitchFamily="2" charset="2"/>
              <a:buChar char="Ø"/>
            </a:pPr>
            <a:r>
              <a:rPr lang="th-TH" sz="22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การ</a:t>
            </a:r>
            <a:r>
              <a:rPr lang="th-TH" sz="2200" b="1" dirty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กำหนดราคากลางงานก่อสร้างที่มี</a:t>
            </a:r>
            <a:r>
              <a:rPr lang="th-TH" sz="22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ประสิทธิภาพ  รวมทั้งการกำหนดให้ใช้</a:t>
            </a:r>
            <a:r>
              <a:rPr lang="th-TH" sz="2200" b="1" dirty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ราคากลาง</a:t>
            </a:r>
            <a:r>
              <a:rPr lang="th-TH" sz="22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เป็นราคา</a:t>
            </a:r>
            <a:br>
              <a:rPr lang="th-TH" sz="22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</a:br>
            <a:r>
              <a:rPr lang="th-TH" sz="22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เริ่มต้น</a:t>
            </a:r>
            <a:r>
              <a:rPr lang="th-TH" sz="2200" b="1" dirty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ในการประมูล</a:t>
            </a:r>
            <a:r>
              <a:rPr lang="th-TH" sz="22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ด้วยวิธีการ</a:t>
            </a:r>
            <a:r>
              <a:rPr lang="th-TH" sz="2200" b="1" dirty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ทาง</a:t>
            </a:r>
            <a:r>
              <a:rPr lang="th-TH" sz="22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อิเล็กทรอนิกส์ จะ</a:t>
            </a:r>
            <a:r>
              <a:rPr lang="th-TH" sz="2200" b="1" dirty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มีผลทำให้ผู้เสนอ</a:t>
            </a:r>
            <a:r>
              <a:rPr lang="th-TH" sz="22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ราคาเสนอราคาไม่สูงกว่า</a:t>
            </a:r>
            <a:br>
              <a:rPr lang="th-TH" sz="22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</a:br>
            <a:r>
              <a:rPr lang="th-TH" sz="22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ราคา</a:t>
            </a:r>
            <a:r>
              <a:rPr lang="th-TH" sz="2200" b="1" dirty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กลาง </a:t>
            </a:r>
            <a:r>
              <a:rPr lang="th-TH" sz="22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 ปัญหาการ</a:t>
            </a:r>
            <a:r>
              <a:rPr lang="th-TH" sz="2200" b="1" dirty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เสนอ</a:t>
            </a:r>
            <a:r>
              <a:rPr lang="th-TH" sz="22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ราคาที่</a:t>
            </a:r>
            <a:r>
              <a:rPr lang="th-TH" sz="2200" b="1" dirty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สูงกว่าความเป็น</a:t>
            </a:r>
            <a:r>
              <a:rPr lang="th-TH" sz="22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จริงจะไม่เกิดขึ้น  และราคาของ</a:t>
            </a:r>
            <a:r>
              <a:rPr lang="th-TH" sz="2200" b="1" dirty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ผู้เสนอ</a:t>
            </a:r>
            <a:r>
              <a:rPr lang="th-TH" sz="22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ราคา</a:t>
            </a:r>
            <a:br>
              <a:rPr lang="th-TH" sz="22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</a:br>
            <a:r>
              <a:rPr lang="th-TH" sz="22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ราย</a:t>
            </a:r>
            <a:r>
              <a:rPr lang="th-TH" sz="2200" b="1" dirty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ที่ทางราชการ</a:t>
            </a:r>
            <a:r>
              <a:rPr lang="th-TH" sz="22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เห็นสมควรจ้าง</a:t>
            </a:r>
            <a:r>
              <a:rPr lang="th-TH" sz="2200" b="1" dirty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จะไม่เกินราคา</a:t>
            </a:r>
            <a:r>
              <a:rPr lang="th-TH" sz="22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กลาง       ซึ่ง</a:t>
            </a:r>
            <a:r>
              <a:rPr lang="th-TH" sz="2200" b="1" dirty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จะมีผลทำ</a:t>
            </a:r>
            <a:r>
              <a:rPr lang="th-TH" sz="22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ให้ช่วยลด</a:t>
            </a:r>
            <a:r>
              <a:rPr lang="th-TH" sz="2200" b="1" dirty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การ</a:t>
            </a:r>
            <a:r>
              <a:rPr lang="th-TH" sz="22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รั่วไหลและประหยัดเงินงบประมาณแผ่นดิน  ได้</a:t>
            </a:r>
            <a:r>
              <a:rPr lang="th-TH" sz="2200" b="1" dirty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ทาง</a:t>
            </a:r>
            <a:r>
              <a:rPr lang="th-TH" sz="22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หนึ่ง</a:t>
            </a:r>
          </a:p>
          <a:p>
            <a:pPr marL="361950" indent="-271463">
              <a:lnSpc>
                <a:spcPts val="2400"/>
              </a:lnSpc>
              <a:spcBef>
                <a:spcPts val="600"/>
              </a:spcBef>
              <a:buClr>
                <a:srgbClr val="FF0000"/>
              </a:buClr>
              <a:buSzPct val="60000"/>
              <a:buFont typeface="Wingdings" pitchFamily="2" charset="2"/>
              <a:buChar char="Ø"/>
            </a:pPr>
            <a:r>
              <a:rPr lang="th-TH" sz="22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ข้อมูลและรายละเอียดของการคำนวณราคากลาง    ยังใช้เป็นข้อมูลสำคัญในการพิจารณาราคา</a:t>
            </a:r>
            <a:br>
              <a:rPr lang="th-TH" sz="22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</a:br>
            <a:r>
              <a:rPr lang="th-TH" sz="22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การกำหนดค่างวดงาน  การขอตั้งและพิจารณาจัดสรรงบประมาณ  รวมทั้งการตรวจสอบและติด</a:t>
            </a:r>
            <a:br>
              <a:rPr lang="th-TH" sz="22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</a:br>
            <a:r>
              <a:rPr lang="th-TH" sz="22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ตามผลการดำเนินงานก่อสร้างของคณะกรรมการและหน่วยงานที่เกี่ยวข้อง  และเพื่อการอื่นๆ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54743" y="190381"/>
            <a:ext cx="7414083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 anchorCtr="0">
            <a:noAutofit/>
            <a:sp3d extrusionH="57150" contourW="6350" prstMaterial="matte">
              <a:bevelT w="127000" h="152400"/>
              <a:contourClr>
                <a:schemeClr val="bg1">
                  <a:lumMod val="50000"/>
                </a:schemeClr>
              </a:contourClr>
            </a:sp3d>
          </a:bodyPr>
          <a:lstStyle/>
          <a:p>
            <a:pPr algn="ctr"/>
            <a:r>
              <a:rPr lang="th-TH" sz="36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cs typeface="IrisUPC" pitchFamily="34" charset="-34"/>
              </a:rPr>
              <a:t>วัตถุประสงค์และ</a:t>
            </a:r>
            <a:r>
              <a:rPr lang="th-TH" sz="3600" b="1" dirty="0" smtClean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cs typeface="IrisUPC" pitchFamily="34" charset="-34"/>
              </a:rPr>
              <a:t>ความสำคัญของ</a:t>
            </a:r>
            <a:r>
              <a:rPr lang="th-TH" sz="36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cs typeface="IrisUPC" pitchFamily="34" charset="-34"/>
              </a:rPr>
              <a:t>ราคากลางงานก่อสร้าง</a:t>
            </a:r>
            <a:endParaRPr lang="th-TH" sz="3600" dirty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6" name="รูปภาพ 5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83805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181" name="Text Box 5"/>
          <p:cNvSpPr txBox="1">
            <a:spLocks noChangeArrowheads="1"/>
          </p:cNvSpPr>
          <p:nvPr/>
        </p:nvSpPr>
        <p:spPr bwMode="auto">
          <a:xfrm>
            <a:off x="251520" y="1196752"/>
            <a:ext cx="8651985" cy="53170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 extrusionH="50800" contourW="12700">
            <a:bevelT w="50800" h="50800" prst="artDeco"/>
            <a:contourClr>
              <a:srgbClr val="00B050"/>
            </a:contourClr>
          </a:sp3d>
        </p:spPr>
        <p:txBody>
          <a:bodyPr wrap="square" anchor="ctr">
            <a:noAutofit/>
            <a:sp3d contourW="6350">
              <a:contourClr>
                <a:schemeClr val="tx1"/>
              </a:contourClr>
            </a:sp3d>
          </a:bodyPr>
          <a:lstStyle/>
          <a:p>
            <a:pPr marL="265113" indent="-265113">
              <a:lnSpc>
                <a:spcPts val="2600"/>
              </a:lnSpc>
              <a:spcBef>
                <a:spcPts val="600"/>
              </a:spcBef>
              <a:buClr>
                <a:srgbClr val="F79646">
                  <a:lumMod val="50000"/>
                </a:srgbClr>
              </a:buClr>
              <a:buSzPct val="60000"/>
              <a:buFont typeface="Wingdings" pitchFamily="2" charset="2"/>
              <a:buChar char="Ø"/>
            </a:pP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มีข้อกำหนดให้ต้องเปิดเผย</a:t>
            </a:r>
            <a:r>
              <a:rPr lang="th-TH" sz="2400" b="1" dirty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ราคากลาง และรายละเอียดของการคำนวณราคากลาง </a:t>
            </a: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   </a:t>
            </a:r>
            <a:r>
              <a:rPr lang="th-TH" sz="2400" b="1" dirty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จะเป็นการ</a:t>
            </a:r>
            <a:br>
              <a:rPr lang="th-TH" sz="2400" b="1" dirty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</a:br>
            <a:r>
              <a:rPr lang="th-TH" sz="2400" b="1" dirty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ส่งเสริมและสนับสนุนให้กระบวนการจัดจ้างก่อสร้างในงานก่อสร้างของทางราชการ </a:t>
            </a: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เป็นไปอย่าง</a:t>
            </a:r>
            <a:b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</a:b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โปร่งใส  ตรวจสอบได้ และสร้างความเป็นธรรมให้กับทุก</a:t>
            </a:r>
            <a:r>
              <a:rPr lang="th-TH" sz="2400" b="1" dirty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ฝ่าย  </a:t>
            </a: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    </a:t>
            </a:r>
            <a:r>
              <a:rPr lang="th-TH" sz="2400" b="1" dirty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รวมทั้งยังจะช่วยลดปัญหาการวิ่งเต้นเพื่อขอ</a:t>
            </a: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ทราบรายละเอียด</a:t>
            </a:r>
            <a:r>
              <a:rPr lang="th-TH" sz="2400" b="1" dirty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เกี่ยวกับราคากลาง  (แนวทางและวิธีปฏิบัติฯ  ข้อ </a:t>
            </a:r>
            <a:r>
              <a:rPr lang="th-TH" sz="2400" b="1" dirty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20</a:t>
            </a: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)</a:t>
            </a:r>
            <a:endParaRPr lang="th-TH" sz="2400" b="1" dirty="0" smtClean="0">
              <a:latin typeface="IrisUPC" pitchFamily="34" charset="-34"/>
              <a:cs typeface="IrisUPC" pitchFamily="34" charset="-34"/>
            </a:endParaRPr>
          </a:p>
          <a:p>
            <a:pPr marL="265113" indent="-265113">
              <a:lnSpc>
                <a:spcPts val="2600"/>
              </a:lnSpc>
              <a:spcBef>
                <a:spcPts val="600"/>
              </a:spcBef>
              <a:buClr>
                <a:srgbClr val="F79646">
                  <a:lumMod val="50000"/>
                </a:srgbClr>
              </a:buClr>
              <a:buSzPct val="60000"/>
              <a:buFont typeface="Wingdings" pitchFamily="2" charset="2"/>
              <a:buChar char="Ø"/>
            </a:pP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พระราชบัญญัติ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ประกอบรัฐธรรมนูญว่าด้วยการป้องกันและปราบปรามการ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ทุจริต   พ.ศ.  </a:t>
            </a:r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2542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     แก้ไข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เพิ่มเติม (ฉบับที่ </a:t>
            </a:r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2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)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พ.ศ. </a:t>
            </a:r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2554 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ให้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เพิ่มความ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มาตรา </a:t>
            </a:r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103/7 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บัญญัติ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ให้หน่วยงาน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ของ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รัฐ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ต้อง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ดำเนินการ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จัดทำข้อมูลรายละเอียดค่าใช้จ่ายเกี่ยวกับการจัดซื้อจัด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จ้าง  โดยเฉพาะราคา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กลาง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และการคำนวณราคากลางไว้ในระบบข้อมูลทางอิเล็กทรอนิกส์เพื่อให้ประชาชนเข้า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ตรวจดู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ได้     และ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มาตรา </a:t>
            </a:r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103/8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กำหนดให้คณะกรรมการ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ป.ป.ช. 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มีหน้าที่รายงานต่อ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คณะรัฐมนตรี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เพื่อ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สั่งการให้หน่วยงานของรัฐจัดทำข้อมูล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รายละเอียด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ค่าใช้จ่ายเกี่ยวกับการจัดซื้อจัด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จ้าง ตาม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มาตรา </a:t>
            </a:r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103/7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โดยหน่วยงานของรัฐจะต้องดำเนินการให้แล้วเสร็จภายในหนึ่งร้อยแปดสิบ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วัน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นับ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แต่วันที่คณะรัฐมนตรีมีมติเห็นชอบให้ดำเนินการ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ดังกล่าว   และ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ให้คณะกรรมการ ป.ป.ช.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มี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หน้าที่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ติดตามผลการดำเนินการตามมติ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คณะรัฐมนตรีใน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กรณีดังกล่าว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ด้วย  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และหาก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หน่วยงาน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ของ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รัฐใดฝ่าฝืนไม่ดำเนินการตามมติคณะรัฐมนตรี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ดังกล่าว  ให้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ถือว่าผู้มีหน้าที่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เกี่ยวข้องมีความ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รับ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ผิดทางวินัยหรือเป็นเหตุให้ถูกถอดถอนจาก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ตำแหน่ง  หรือ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ต้องพ้นจากตำแหน่งแล้วแต่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กรณี</a:t>
            </a:r>
            <a:endParaRPr lang="en-US" sz="2400" b="1" dirty="0"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6" name="รูปภาพ 5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54743" y="334397"/>
            <a:ext cx="7414083" cy="646331"/>
          </a:xfrm>
          <a:prstGeom prst="rect">
            <a:avLst/>
          </a:prstGeom>
          <a:noFill/>
          <a:ln w="6350">
            <a:noFill/>
          </a:ln>
          <a:effectLst/>
        </p:spPr>
        <p:txBody>
          <a:bodyPr wrap="square" rtlCol="0" anchor="ctr" anchorCtr="0">
            <a:noAutofit/>
            <a:sp3d extrusionH="57150" contourW="6350" prstMaterial="matte">
              <a:bevelT w="127000" h="152400"/>
              <a:contourClr>
                <a:schemeClr val="bg1">
                  <a:lumMod val="50000"/>
                </a:schemeClr>
              </a:contourClr>
            </a:sp3d>
          </a:bodyPr>
          <a:lstStyle/>
          <a:p>
            <a:pPr algn="ctr"/>
            <a:r>
              <a:rPr lang="th-TH" sz="32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cs typeface="IrisUPC" pitchFamily="34" charset="-34"/>
              </a:rPr>
              <a:t>วัตถุประสงค์และ</a:t>
            </a:r>
            <a:r>
              <a:rPr lang="th-TH" sz="3200" b="1" dirty="0" smtClean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cs typeface="IrisUPC" pitchFamily="34" charset="-34"/>
              </a:rPr>
              <a:t>ความสำคัญของ</a:t>
            </a:r>
            <a:r>
              <a:rPr lang="th-TH" sz="32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cs typeface="IrisUPC" pitchFamily="34" charset="-34"/>
              </a:rPr>
              <a:t>ราคากลางงาน</a:t>
            </a:r>
            <a:r>
              <a:rPr lang="th-TH" sz="3200" b="1" dirty="0" smtClean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cs typeface="IrisUPC" pitchFamily="34" charset="-34"/>
              </a:rPr>
              <a:t>ก่อสร้าง (ต่อ)</a:t>
            </a:r>
            <a:endParaRPr lang="th-TH" sz="3200" dirty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426026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4368" y="1196752"/>
            <a:ext cx="8568951" cy="545640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wrap="square" rtlCol="0" anchor="ctr" anchorCtr="0">
            <a:noAutofit/>
            <a:sp3d contourW="6350">
              <a:contourClr>
                <a:srgbClr val="000066"/>
              </a:contourClr>
            </a:sp3d>
          </a:bodyPr>
          <a:lstStyle/>
          <a:p>
            <a:pPr marL="715963" lvl="1" indent="-258763">
              <a:buClr>
                <a:srgbClr val="FF0000"/>
              </a:buClr>
              <a:buSzPct val="60000"/>
              <a:buFont typeface="Wingdings" pitchFamily="2" charset="2"/>
              <a:buChar char="q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หลักเกณฑ์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การคำนวณราคากลางงานก่อสร้างตามมติคณะรัฐมนตรีเมื่อวันที่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12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มิถุนายน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2522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(แจ้งตามหนังสือสำนักเลขาธิการคณะรัฐมนตรี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ที่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สร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0203/ว100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ลงวันที่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18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มิถุนายน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2522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)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มี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ผลบังคับใช้ตั้งแต่วันที่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12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มิถุนายน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2522</a:t>
            </a:r>
          </a:p>
          <a:p>
            <a:pPr marL="715963" lvl="1" indent="-258763">
              <a:buClr>
                <a:srgbClr val="FF0000"/>
              </a:buClr>
              <a:buSzPct val="60000"/>
              <a:buFont typeface="Wingdings" pitchFamily="2" charset="2"/>
              <a:buChar char="q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หลักเกณฑ์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การคำนวณราคากลางงานก่อสร้างตามมติคณะรัฐมนตรีเมื่อวันที่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28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ธันวาคม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2536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(แจ้งตามหนังสือสำนักเลขาธิการคณะรัฐมนตรี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ที่  </a:t>
            </a:r>
            <a:r>
              <a:rPr lang="th-TH" sz="2000" b="1" dirty="0" err="1">
                <a:latin typeface="IrisUPC" pitchFamily="34" charset="-34"/>
                <a:cs typeface="IrisUPC" pitchFamily="34" charset="-34"/>
              </a:rPr>
              <a:t>นร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0202/ว 1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ลงวันที่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3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มกราคม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2537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)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มีผลบังคับใช้ตั้งแต่วันที่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กุมภาพันธ์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2537</a:t>
            </a:r>
          </a:p>
          <a:p>
            <a:pPr marL="715963" lvl="1" indent="-258763">
              <a:buClr>
                <a:srgbClr val="FF0000"/>
              </a:buClr>
              <a:buSzPct val="60000"/>
              <a:buFont typeface="Wingdings" pitchFamily="2" charset="2"/>
              <a:buChar char="q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หลักเกณฑ์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การคำนวณราคากลางงานก่อสร้างตามมติคณะรัฐมนตรีเมื่อวันที่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9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ตุลาคม 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2544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(แจ้งตามหนังสือสำนักเลขาธิการคณะรัฐมนตรี  ด่วนที่สุด  ที่ </a:t>
            </a:r>
            <a:r>
              <a:rPr lang="th-TH" sz="2000" b="1" dirty="0" err="1">
                <a:latin typeface="IrisUPC" pitchFamily="34" charset="-34"/>
                <a:cs typeface="IrisUPC" pitchFamily="34" charset="-34"/>
              </a:rPr>
              <a:t>นร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0205/ว 199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ลงวันที่ 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17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ตุลาคม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2544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)  มีผลบังคับใช้ตั้งแต่วันที่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1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ตุลาคม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2544</a:t>
            </a:r>
          </a:p>
          <a:p>
            <a:pPr marL="715963" lvl="1" indent="-258763">
              <a:buClr>
                <a:srgbClr val="FF0000"/>
              </a:buClr>
              <a:buSzPct val="60000"/>
              <a:buFont typeface="Wingdings" pitchFamily="2" charset="2"/>
              <a:buChar char="q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หลักเกณฑ์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การคำนวณราคากลางงานก่อสร้างตามมติคณะรัฐมนตรีเมื่อวันที่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6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กุมภาพันธ์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2550 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(แจ้งตามหนังสือ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กระทรวงการคลัง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ด่วนที่สุด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ที่ </a:t>
            </a:r>
            <a:r>
              <a:rPr lang="th-TH" sz="2000" b="1" dirty="0" err="1">
                <a:latin typeface="IrisUPC" pitchFamily="34" charset="-34"/>
                <a:cs typeface="IrisUPC" pitchFamily="34" charset="-34"/>
              </a:rPr>
              <a:t>กค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0408.5/ว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09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ลงวันที่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7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มีนาคม 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2550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)  มี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ผลบังคับใช้ตั้งแต่วันที่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21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มีนาคม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2550</a:t>
            </a:r>
          </a:p>
          <a:p>
            <a:pPr marL="715963" lvl="1" indent="-258763">
              <a:buClr>
                <a:srgbClr val="FF0000"/>
              </a:buClr>
              <a:buSzPct val="60000"/>
              <a:buFont typeface="Wingdings" pitchFamily="2" charset="2"/>
              <a:buChar char="q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หลักเกณฑ์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การคำนวณราคากลางงานก่อสร้างตามมติคณะรัฐมนตรีเมื่อวันที่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13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มีนาคม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2555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(แจ้งตามหนังสือ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กระทรวงการคลัง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ด่วน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ที่สุด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ที่ </a:t>
            </a:r>
            <a:r>
              <a:rPr lang="th-TH" sz="2000" b="1" dirty="0" err="1">
                <a:latin typeface="IrisUPC" pitchFamily="34" charset="-34"/>
                <a:cs typeface="IrisUPC" pitchFamily="34" charset="-34"/>
              </a:rPr>
              <a:t>กค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0421.5/ว 27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ลงวันที่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30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มีนาคม 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2555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และ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ด่วนที่สุด ที่ </a:t>
            </a:r>
            <a:r>
              <a:rPr lang="th-TH" sz="2000" b="1" dirty="0" err="1">
                <a:latin typeface="IrisUPC" pitchFamily="34" charset="-34"/>
                <a:cs typeface="IrisUPC" pitchFamily="34" charset="-34"/>
              </a:rPr>
              <a:t>กค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0421.5/5573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ลง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วันที่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30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มีนาคม 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2555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)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มี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ผลบังคับใช้ตั้งแต่วันทำการวันแรกหลัง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วันที่ 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13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เมษายน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2555 (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ตั้งแต่วันที่ 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17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เมษายน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 2555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เป็นต้นไป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)</a:t>
            </a:r>
            <a:endParaRPr lang="th-TH" sz="2000" b="1" strike="sngStrike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1273" y="400889"/>
            <a:ext cx="7537991" cy="50783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  <a:sp3d extrusionH="57150" contourW="6350">
              <a:bevelT w="38100" h="38100"/>
              <a:extrusionClr>
                <a:schemeClr val="bg1">
                  <a:lumMod val="65000"/>
                </a:schemeClr>
              </a:extrusionClr>
              <a:contourClr>
                <a:srgbClr val="000066"/>
              </a:contourClr>
            </a:sp3d>
          </a:bodyPr>
          <a:lstStyle/>
          <a:p>
            <a:pPr algn="ctr">
              <a:lnSpc>
                <a:spcPts val="3200"/>
              </a:lnSpc>
            </a:pPr>
            <a:r>
              <a:rPr lang="th-TH" b="1" dirty="0" smtClean="0">
                <a:cs typeface="IrisUPC" pitchFamily="34" charset="-34"/>
              </a:rPr>
              <a:t>หลักเกณฑ์การคำนวณราคากลางงานก่อสร้างตั้งแต่อดีต-ปัจจุบัน</a:t>
            </a:r>
            <a:endParaRPr lang="th-TH" dirty="0"/>
          </a:p>
        </p:txBody>
      </p:sp>
      <p:pic>
        <p:nvPicPr>
          <p:cNvPr id="5" name="รูปภาพ 4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08668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620688"/>
            <a:ext cx="7200799" cy="1224136"/>
          </a:xfrm>
          <a:noFill/>
          <a:ln>
            <a:noFill/>
          </a:ln>
          <a:effectLst/>
          <a:scene3d>
            <a:camera prst="orthographicFront">
              <a:rot lat="0" lon="0" rev="0"/>
            </a:camera>
            <a:lightRig rig="soft" dir="t"/>
          </a:scene3d>
          <a:sp3d extrusionH="50800" contourW="38100">
            <a:contourClr>
              <a:schemeClr val="bg1"/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b" anchorCtr="0">
            <a:normAutofit/>
            <a:sp3d extrusionH="152400" contourW="25400">
              <a:bevelT w="152400" h="152400"/>
              <a:contourClr>
                <a:schemeClr val="bg1"/>
              </a:contourClr>
            </a:sp3d>
          </a:bodyPr>
          <a:lstStyle/>
          <a:p>
            <a:pPr algn="ctr">
              <a:lnSpc>
                <a:spcPct val="80000"/>
              </a:lnSpc>
            </a:pPr>
            <a:r>
              <a:rPr lang="th-TH" sz="4200" b="1" dirty="0" smtClean="0">
                <a:solidFill>
                  <a:schemeClr val="tx1"/>
                </a:solidFill>
                <a:cs typeface="IrisUPC" pitchFamily="34" charset="-34"/>
              </a:rPr>
              <a:t>ภาพรวมกระบวนการและขั้นตอนดำเนินการ</a:t>
            </a:r>
            <a:br>
              <a:rPr lang="th-TH" sz="4200" b="1" dirty="0" smtClean="0">
                <a:solidFill>
                  <a:schemeClr val="tx1"/>
                </a:solidFill>
                <a:cs typeface="IrisUPC" pitchFamily="34" charset="-34"/>
              </a:rPr>
            </a:br>
            <a:r>
              <a:rPr lang="th-TH" sz="4200" b="1" dirty="0" smtClean="0">
                <a:solidFill>
                  <a:schemeClr val="tx1"/>
                </a:solidFill>
                <a:cs typeface="IrisUPC" pitchFamily="34" charset="-34"/>
              </a:rPr>
              <a:t>ในงานก่อสร้างของทางราชการ</a:t>
            </a:r>
            <a:endParaRPr lang="th-TH" sz="4200" b="1" dirty="0">
              <a:solidFill>
                <a:schemeClr val="tx1"/>
              </a:solidFill>
              <a:cs typeface="IrisUPC" pitchFamily="34" charset="-34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681367" y="2780928"/>
            <a:ext cx="5770953" cy="72008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4000" b="1" dirty="0" smtClean="0">
                <a:cs typeface="IrisUPC" pitchFamily="34" charset="-34"/>
              </a:rPr>
              <a:t>ขั้นตอนก่อนดำเนินการจัดจ้างก่อสร้าง</a:t>
            </a:r>
            <a:endParaRPr lang="th-TH" sz="4000" b="1" dirty="0">
              <a:cs typeface="IrisUPC" pitchFamily="34" charset="-34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691680" y="3996011"/>
            <a:ext cx="5760640" cy="72008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4000" b="1" dirty="0" smtClean="0">
                <a:cs typeface="IrisUPC" pitchFamily="34" charset="-34"/>
              </a:rPr>
              <a:t>ขั้นตอนดำเนินการจัดจ้างก่อสร้าง</a:t>
            </a:r>
            <a:endParaRPr lang="th-TH" sz="4000" b="1" dirty="0">
              <a:cs typeface="IrisUPC" pitchFamily="34" charset="-34"/>
            </a:endParaRPr>
          </a:p>
        </p:txBody>
      </p:sp>
      <p:sp>
        <p:nvSpPr>
          <p:cNvPr id="12" name="ชื่อเรื่อง 1"/>
          <p:cNvSpPr txBox="1">
            <a:spLocks/>
          </p:cNvSpPr>
          <p:nvPr/>
        </p:nvSpPr>
        <p:spPr>
          <a:xfrm>
            <a:off x="1331640" y="5157192"/>
            <a:ext cx="6480720" cy="72008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th-TH" sz="4000" b="1" dirty="0" smtClean="0">
                <a:cs typeface="IrisUPC" pitchFamily="34" charset="-34"/>
              </a:rPr>
              <a:t>ขั้นตอนดำเนินการตามสัญญาจ้างก่อสร้าง</a:t>
            </a:r>
            <a:endParaRPr lang="th-TH" sz="4000" b="1" dirty="0">
              <a:cs typeface="IrisUPC" pitchFamily="34" charset="-34"/>
            </a:endParaRPr>
          </a:p>
        </p:txBody>
      </p:sp>
      <p:sp>
        <p:nvSpPr>
          <p:cNvPr id="13" name="ลูกศรลง 12"/>
          <p:cNvSpPr/>
          <p:nvPr/>
        </p:nvSpPr>
        <p:spPr>
          <a:xfrm>
            <a:off x="4388998" y="3595153"/>
            <a:ext cx="332881" cy="288032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ลูกศรลง 13"/>
          <p:cNvSpPr/>
          <p:nvPr/>
        </p:nvSpPr>
        <p:spPr>
          <a:xfrm>
            <a:off x="4407945" y="4797152"/>
            <a:ext cx="332881" cy="288032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9" name="รูปภาพ 8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5426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1636" y="19815"/>
            <a:ext cx="5929322" cy="541687"/>
          </a:xfrm>
          <a:noFill/>
          <a:effectLst/>
        </p:spPr>
        <p:txBody>
          <a:bodyPr>
            <a:noAutofit/>
            <a:scene3d>
              <a:camera prst="orthographicFront"/>
              <a:lightRig rig="soft" dir="t"/>
            </a:scene3d>
            <a:sp3d extrusionH="152400">
              <a:contourClr>
                <a:schemeClr val="bg1"/>
              </a:contourClr>
            </a:sp3d>
          </a:bodyPr>
          <a:lstStyle/>
          <a:p>
            <a:r>
              <a:rPr lang="th-TH" sz="3200" b="1" dirty="0" smtClean="0">
                <a:latin typeface="IrisUPC" pitchFamily="34" charset="-34"/>
                <a:cs typeface="IrisUPC" pitchFamily="34" charset="-34"/>
              </a:rPr>
              <a:t>ขั้นตอนก่อนดำเนินการจัดจ้างก่อสร้าง</a:t>
            </a:r>
            <a:endParaRPr lang="th-TH" sz="32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720" y="3641055"/>
            <a:ext cx="4286280" cy="430887"/>
          </a:xfrm>
          <a:prstGeom prst="rect">
            <a:avLst/>
          </a:prstGeom>
          <a:noFill/>
          <a:ln w="19050">
            <a:noFill/>
          </a:ln>
          <a:effectLst/>
          <a:scene3d>
            <a:camera prst="orthographicFront"/>
            <a:lightRig rig="threePt" dir="t"/>
          </a:scene3d>
          <a:sp3d contourW="12700">
            <a:bevelT w="44450" h="44450" prst="artDeco"/>
            <a:contourClr>
              <a:schemeClr val="tx1"/>
            </a:contourClr>
          </a:sp3d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ได้รับจัดสรรงบประมาณ</a:t>
            </a:r>
            <a:endParaRPr lang="th-TH" sz="22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85852" y="618614"/>
            <a:ext cx="6748963" cy="492443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  <a:scene3d>
            <a:camera prst="orthographicFront"/>
            <a:lightRig rig="threePt" dir="t"/>
          </a:scene3d>
          <a:sp3d extrusionH="38100" contourW="6350">
            <a:bevelT w="38100" h="38100" prst="angle"/>
            <a:contourClr>
              <a:schemeClr val="tx1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นโยบาย แผนงาน/โครงการ หรือข้อกำหนดให้ต้องมีการก่อสร้าง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5720" y="1658390"/>
            <a:ext cx="4286280" cy="1018740"/>
          </a:xfrm>
          <a:prstGeom prst="rect">
            <a:avLst/>
          </a:prstGeom>
          <a:noFill/>
          <a:ln w="19050">
            <a:noFill/>
          </a:ln>
          <a:effectLst/>
          <a:scene3d>
            <a:camera prst="orthographicFront"/>
            <a:lightRig rig="threePt" dir="t"/>
          </a:scene3d>
          <a:sp3d contourW="12700">
            <a:bevelT w="44450" h="44450" prst="artDeco"/>
            <a:contourClr>
              <a:schemeClr val="tx1"/>
            </a:contourClr>
          </a:sp3d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  <a:spcBef>
                <a:spcPts val="0"/>
              </a:spcBef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ออกแบบและประมาณการราคา</a:t>
            </a:r>
          </a:p>
          <a:p>
            <a:pPr marL="179388" indent="-179388">
              <a:lnSpc>
                <a:spcPct val="70000"/>
              </a:lnSpc>
              <a:spcBef>
                <a:spcPts val="0"/>
              </a:spcBef>
              <a:buClr>
                <a:srgbClr val="000099"/>
              </a:buClr>
              <a:buSzPct val="60000"/>
              <a:buFont typeface="Wingdings" pitchFamily="2" charset="2"/>
              <a:buChar char="q"/>
            </a:pP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โดยหน่วยงานออกแบบของหน่วยงานนั้น</a:t>
            </a:r>
          </a:p>
          <a:p>
            <a:pPr marL="179388" indent="-179388">
              <a:lnSpc>
                <a:spcPct val="70000"/>
              </a:lnSpc>
              <a:spcBef>
                <a:spcPts val="0"/>
              </a:spcBef>
              <a:buClr>
                <a:srgbClr val="000099"/>
              </a:buClr>
              <a:buSzPct val="60000"/>
              <a:buFont typeface="Wingdings" pitchFamily="2" charset="2"/>
              <a:buChar char="q"/>
            </a:pP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ขอความร่วมมือหน่วยงานอื่นที่มีหน่วยงานออกแบบ เช่น กรมโยธา</a:t>
            </a:r>
            <a:br>
              <a:rPr lang="th-TH" sz="16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600" b="1" dirty="0" err="1" smtClean="0">
                <a:latin typeface="IrisUPC" pitchFamily="34" charset="-34"/>
                <a:cs typeface="IrisUPC" pitchFamily="34" charset="-34"/>
              </a:rPr>
              <a:t>ธิ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การและผังเมือง  กรมศิลปากร  </a:t>
            </a:r>
            <a:r>
              <a:rPr lang="th-TH" sz="1600" b="1" dirty="0" err="1" smtClean="0">
                <a:latin typeface="IrisUPC" pitchFamily="34" charset="-34"/>
                <a:cs typeface="IrisUPC" pitchFamily="34" charset="-34"/>
              </a:rPr>
              <a:t>กรมธนา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รักษ์  เป็นต้น</a:t>
            </a:r>
          </a:p>
          <a:p>
            <a:pPr marL="179388" indent="-179388">
              <a:lnSpc>
                <a:spcPct val="70000"/>
              </a:lnSpc>
              <a:spcBef>
                <a:spcPts val="0"/>
              </a:spcBef>
              <a:buClr>
                <a:srgbClr val="000099"/>
              </a:buClr>
              <a:buSzPct val="60000"/>
              <a:buFont typeface="Wingdings" pitchFamily="2" charset="2"/>
              <a:buChar char="q"/>
            </a:pP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จ้างออกแบบตามระเบียบฯ  ในส่วนที่เกี่ยวข้องกับการจ้างออกแบบ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86314" y="1678694"/>
            <a:ext cx="4071966" cy="430887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ash"/>
          </a:ln>
          <a:effectLst/>
          <a:scene3d>
            <a:camera prst="orthographicFront"/>
            <a:lightRig rig="soft" dir="t"/>
          </a:scene3d>
          <a:sp3d extrusionH="38100" contourW="6350" prstMaterial="metal">
            <a:bevelT w="38100" h="38100" prst="convex"/>
            <a:contourClr>
              <a:schemeClr val="tx1"/>
            </a:contourClr>
          </a:sp3d>
        </p:spPr>
        <p:txBody>
          <a:bodyPr wrap="square" rtlCol="0" anchor="b" anchorCtr="0">
            <a:spAutoFit/>
          </a:bodyPr>
          <a:lstStyle/>
          <a:p>
            <a:pPr algn="ctr"/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ยังไม่ออกแบบฯ</a:t>
            </a:r>
            <a:endParaRPr lang="th-TH" sz="22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5720" y="4338644"/>
            <a:ext cx="4286280" cy="615224"/>
          </a:xfrm>
          <a:prstGeom prst="rect">
            <a:avLst/>
          </a:prstGeom>
          <a:noFill/>
          <a:ln w="19050">
            <a:noFill/>
          </a:ln>
          <a:effectLst/>
          <a:scene3d>
            <a:camera prst="orthographicFront"/>
            <a:lightRig rig="threePt" dir="t"/>
          </a:scene3d>
          <a:sp3d contourW="12700">
            <a:bevelT w="44450" h="44450" prst="artDeco"/>
            <a:contourClr>
              <a:schemeClr val="tx1"/>
            </a:contourClr>
          </a:sp3d>
        </p:spPr>
        <p:txBody>
          <a:bodyPr wrap="square" rtlCol="0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ทบทวนแบบและประมาณการราคา</a:t>
            </a:r>
          </a:p>
          <a:p>
            <a:pPr marL="179388" indent="-179388">
              <a:lnSpc>
                <a:spcPct val="80000"/>
              </a:lnSpc>
              <a:spcBef>
                <a:spcPts val="0"/>
              </a:spcBef>
              <a:buClr>
                <a:srgbClr val="000099"/>
              </a:buClr>
              <a:buSzPct val="60000"/>
              <a:buFont typeface="Wingdings" pitchFamily="2" charset="2"/>
              <a:buChar char="q"/>
            </a:pP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ให้สอดคล้องกับงบประมาณที่ได้รับจัดสรร หรือเพื่อเหตุผลอื่น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86314" y="3392552"/>
            <a:ext cx="4071966" cy="1415772"/>
          </a:xfrm>
          <a:prstGeom prst="rect">
            <a:avLst/>
          </a:prstGeom>
          <a:noFill/>
          <a:ln w="12700">
            <a:noFill/>
          </a:ln>
          <a:effectLst/>
          <a:scene3d>
            <a:camera prst="orthographicFront"/>
            <a:lightRig rig="soft" dir="t"/>
          </a:scene3d>
          <a:sp3d extrusionH="38100" contourW="12700" prstMaterial="metal">
            <a:bevelT w="38100" h="38100" prst="convex"/>
            <a:contourClr>
              <a:schemeClr val="tx1"/>
            </a:contourClr>
          </a:sp3d>
        </p:spPr>
        <p:txBody>
          <a:bodyPr wrap="square" rtlCol="0" anchor="b" anchorCtr="0">
            <a:spAutoFit/>
          </a:bodyPr>
          <a:lstStyle/>
          <a:p>
            <a:pPr algn="ctr"/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ออกแบบและประมาณการราคา</a:t>
            </a:r>
          </a:p>
          <a:p>
            <a:pPr marL="180975" indent="-180975">
              <a:buClr>
                <a:srgbClr val="0000CC"/>
              </a:buClr>
              <a:buSzPct val="60000"/>
              <a:buFont typeface="Wingdings" pitchFamily="2" charset="2"/>
              <a:buChar char="q"/>
            </a:pP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ดำเนินการตามมติคณะรัฐมนตรีเมื่อวันที่</a:t>
            </a:r>
            <a:r>
              <a:rPr lang="th-TH" sz="1600" b="1" dirty="0" smtClean="0">
                <a:latin typeface="EucrosiaUPC" pitchFamily="18" charset="-34"/>
                <a:cs typeface="EucrosiaUPC" pitchFamily="18" charset="-34"/>
              </a:rPr>
              <a:t> 16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มีนาคม </a:t>
            </a:r>
            <a:r>
              <a:rPr lang="th-TH" sz="1600" b="1" dirty="0" smtClean="0">
                <a:latin typeface="EucrosiaUPC" pitchFamily="18" charset="-34"/>
                <a:cs typeface="EucrosiaUPC" pitchFamily="18" charset="-34"/>
              </a:rPr>
              <a:t>2536</a:t>
            </a:r>
          </a:p>
          <a:p>
            <a:pPr marL="363538" indent="-182563">
              <a:lnSpc>
                <a:spcPct val="80000"/>
              </a:lnSpc>
              <a:spcBef>
                <a:spcPts val="0"/>
              </a:spcBef>
              <a:buSzPct val="60000"/>
              <a:buFont typeface="Wingdings" pitchFamily="2" charset="2"/>
              <a:buChar char="Ø"/>
            </a:pPr>
            <a:r>
              <a:rPr lang="th-TH" sz="1500" b="1" dirty="0" smtClean="0">
                <a:latin typeface="IrisUPC" pitchFamily="34" charset="-34"/>
                <a:cs typeface="IrisUPC" pitchFamily="34" charset="-34"/>
              </a:rPr>
              <a:t>โดยหน่วยงานออกแบบของหน่วยงานนั้น</a:t>
            </a:r>
          </a:p>
          <a:p>
            <a:pPr marL="363538" indent="-182563">
              <a:lnSpc>
                <a:spcPct val="80000"/>
              </a:lnSpc>
              <a:spcBef>
                <a:spcPts val="0"/>
              </a:spcBef>
              <a:buSzPct val="60000"/>
              <a:buFont typeface="Wingdings" pitchFamily="2" charset="2"/>
              <a:buChar char="Ø"/>
            </a:pPr>
            <a:r>
              <a:rPr lang="th-TH" sz="1500" b="1" dirty="0" smtClean="0">
                <a:latin typeface="IrisUPC" pitchFamily="34" charset="-34"/>
                <a:cs typeface="IrisUPC" pitchFamily="34" charset="-34"/>
              </a:rPr>
              <a:t>ขอความร่วมมือหน่วยงานอื่นที่มีหน่วยงานออกแบบ เช่น  กรม</a:t>
            </a:r>
            <a:r>
              <a:rPr lang="th-TH" sz="1500" b="1" dirty="0" err="1" smtClean="0">
                <a:latin typeface="IrisUPC" pitchFamily="34" charset="-34"/>
                <a:cs typeface="IrisUPC" pitchFamily="34" charset="-34"/>
              </a:rPr>
              <a:t>โยธาธิ</a:t>
            </a:r>
            <a:r>
              <a:rPr lang="th-TH" sz="1500" b="1" dirty="0" smtClean="0">
                <a:latin typeface="IrisUPC" pitchFamily="34" charset="-34"/>
                <a:cs typeface="IrisUPC" pitchFamily="34" charset="-34"/>
              </a:rPr>
              <a:t>การและผังเมือง  กรมศิลปากร  </a:t>
            </a:r>
            <a:r>
              <a:rPr lang="th-TH" sz="1500" b="1" dirty="0" err="1" smtClean="0">
                <a:latin typeface="IrisUPC" pitchFamily="34" charset="-34"/>
                <a:cs typeface="IrisUPC" pitchFamily="34" charset="-34"/>
              </a:rPr>
              <a:t>กรมธนา</a:t>
            </a:r>
            <a:r>
              <a:rPr lang="th-TH" sz="1500" b="1" dirty="0" smtClean="0">
                <a:latin typeface="IrisUPC" pitchFamily="34" charset="-34"/>
                <a:cs typeface="IrisUPC" pitchFamily="34" charset="-34"/>
              </a:rPr>
              <a:t>รักษ์  เป็นต้น</a:t>
            </a:r>
          </a:p>
          <a:p>
            <a:pPr marL="363538" indent="-182563">
              <a:lnSpc>
                <a:spcPct val="80000"/>
              </a:lnSpc>
              <a:spcBef>
                <a:spcPts val="0"/>
              </a:spcBef>
              <a:buSzPct val="60000"/>
              <a:buFont typeface="Wingdings" pitchFamily="2" charset="2"/>
              <a:buChar char="Ø"/>
            </a:pPr>
            <a:r>
              <a:rPr lang="th-TH" sz="1500" b="1" dirty="0" smtClean="0">
                <a:latin typeface="IrisUPC" pitchFamily="34" charset="-34"/>
                <a:cs typeface="IrisUPC" pitchFamily="34" charset="-34"/>
              </a:rPr>
              <a:t>จ้างออกแบบตามระเบียบฯ  ในส่วนที่เกี่ยวข้องกับการจ้างออกแบบ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57422" y="6234141"/>
            <a:ext cx="4500594" cy="492443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  <a:effectLst/>
          <a:scene3d>
            <a:camera prst="orthographicFront"/>
            <a:lightRig rig="threePt" dir="t"/>
          </a:scene3d>
          <a:sp3d contourW="6350">
            <a:contourClr>
              <a:schemeClr val="tx1"/>
            </a:contourClr>
          </a:sp3d>
        </p:spPr>
        <p:txBody>
          <a:bodyPr wrap="square" rtlCol="0">
            <a:spAutoFit/>
            <a:sp3d contourW="12700">
              <a:contourClr>
                <a:schemeClr val="bg1"/>
              </a:contourClr>
            </a:sp3d>
          </a:bodyPr>
          <a:lstStyle/>
          <a:p>
            <a:pPr algn="ctr"/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ดำเนินการจัดจ้างก่อสร้าง</a:t>
            </a:r>
            <a:endParaRPr lang="th-TH" sz="2600" b="1" dirty="0">
              <a:latin typeface="IrisUPC" pitchFamily="34" charset="-34"/>
              <a:cs typeface="IrisUPC" pitchFamily="34" charset="-34"/>
            </a:endParaRPr>
          </a:p>
        </p:txBody>
      </p:sp>
      <p:cxnSp>
        <p:nvCxnSpPr>
          <p:cNvPr id="12" name="ตัวเชื่อมต่อตรง 11"/>
          <p:cNvCxnSpPr/>
          <p:nvPr/>
        </p:nvCxnSpPr>
        <p:spPr>
          <a:xfrm>
            <a:off x="2417056" y="1387485"/>
            <a:ext cx="4392000" cy="1588"/>
          </a:xfrm>
          <a:prstGeom prst="line">
            <a:avLst/>
          </a:prstGeom>
          <a:ln w="50800" cmpd="sng">
            <a:solidFill>
              <a:schemeClr val="tx1"/>
            </a:solidFill>
          </a:ln>
          <a:effectLst/>
          <a:scene3d>
            <a:camera prst="orthographicFront"/>
            <a:lightRig rig="threePt" dir="t"/>
          </a:scene3d>
          <a:sp3d contourW="6350">
            <a:contourClr>
              <a:schemeClr val="tx1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ลูกศรเชื่อมต่อแบบตรง 13"/>
          <p:cNvCxnSpPr/>
          <p:nvPr/>
        </p:nvCxnSpPr>
        <p:spPr>
          <a:xfrm rot="5400000">
            <a:off x="2327207" y="1504358"/>
            <a:ext cx="216000" cy="1588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  <a:effectLst/>
          <a:scene3d>
            <a:camera prst="orthographicFront"/>
            <a:lightRig rig="threePt" dir="t"/>
          </a:scene3d>
          <a:sp3d contourW="6350">
            <a:contourClr>
              <a:schemeClr val="tx1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ลูกศรเชื่อมต่อแบบตรง 14"/>
          <p:cNvCxnSpPr/>
          <p:nvPr/>
        </p:nvCxnSpPr>
        <p:spPr>
          <a:xfrm rot="5400000">
            <a:off x="6677784" y="1518804"/>
            <a:ext cx="216000" cy="1588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  <a:effectLst/>
          <a:scene3d>
            <a:camera prst="orthographicFront"/>
            <a:lightRig rig="threePt" dir="t"/>
          </a:scene3d>
          <a:sp3d contourW="6350">
            <a:contourClr>
              <a:schemeClr val="tx1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ลูกศรเชื่อมต่อแบบตรง 15"/>
          <p:cNvCxnSpPr/>
          <p:nvPr/>
        </p:nvCxnSpPr>
        <p:spPr>
          <a:xfrm rot="5400000">
            <a:off x="4446794" y="1247162"/>
            <a:ext cx="252000" cy="1588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  <a:effectLst/>
          <a:scene3d>
            <a:camera prst="orthographicFront"/>
            <a:lightRig rig="threePt" dir="t"/>
          </a:scene3d>
          <a:sp3d contourW="6350">
            <a:contourClr>
              <a:schemeClr val="tx1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ลูกศรเชื่อมต่อแบบตรง 16"/>
          <p:cNvCxnSpPr/>
          <p:nvPr/>
        </p:nvCxnSpPr>
        <p:spPr>
          <a:xfrm rot="5400000">
            <a:off x="2321654" y="2841348"/>
            <a:ext cx="216000" cy="1588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  <a:effectLst/>
          <a:scene3d>
            <a:camera prst="orthographicFront"/>
            <a:lightRig rig="threePt" dir="t"/>
          </a:scene3d>
          <a:sp3d contourW="6350">
            <a:contourClr>
              <a:schemeClr val="tx1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ลูกศรเชื่อมต่อแบบตรง 17"/>
          <p:cNvCxnSpPr/>
          <p:nvPr/>
        </p:nvCxnSpPr>
        <p:spPr>
          <a:xfrm rot="5400000">
            <a:off x="2321654" y="4203937"/>
            <a:ext cx="216000" cy="1588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  <a:effectLst/>
          <a:scene3d>
            <a:camera prst="orthographicFront"/>
            <a:lightRig rig="threePt" dir="t"/>
          </a:scene3d>
          <a:sp3d contourW="6350">
            <a:contourClr>
              <a:schemeClr val="tx1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ลูกศรเชื่อมต่อแบบตรง 18"/>
          <p:cNvCxnSpPr/>
          <p:nvPr/>
        </p:nvCxnSpPr>
        <p:spPr>
          <a:xfrm rot="5400000">
            <a:off x="6659784" y="2267190"/>
            <a:ext cx="252000" cy="1588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  <a:effectLst/>
          <a:scene3d>
            <a:camera prst="orthographicFront"/>
            <a:lightRig rig="threePt" dir="t"/>
          </a:scene3d>
          <a:sp3d contourW="6350">
            <a:contourClr>
              <a:schemeClr val="tx1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ลูกศรเชื่อมต่อแบบตรง 22"/>
          <p:cNvCxnSpPr/>
          <p:nvPr/>
        </p:nvCxnSpPr>
        <p:spPr>
          <a:xfrm rot="5400000">
            <a:off x="4433125" y="6053462"/>
            <a:ext cx="252000" cy="1588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  <a:effectLst/>
          <a:scene3d>
            <a:camera prst="orthographicFront"/>
            <a:lightRig rig="threePt" dir="t"/>
          </a:scene3d>
          <a:sp3d contourW="6350">
            <a:contourClr>
              <a:schemeClr val="tx1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ตัวเชื่อมต่อตรง 24"/>
          <p:cNvCxnSpPr/>
          <p:nvPr/>
        </p:nvCxnSpPr>
        <p:spPr>
          <a:xfrm>
            <a:off x="2407117" y="5887740"/>
            <a:ext cx="4392000" cy="1588"/>
          </a:xfrm>
          <a:prstGeom prst="line">
            <a:avLst/>
          </a:prstGeom>
          <a:ln w="50800" cmpd="sng">
            <a:solidFill>
              <a:schemeClr val="tx1"/>
            </a:solidFill>
          </a:ln>
          <a:effectLst/>
          <a:scene3d>
            <a:camera prst="orthographicFront"/>
            <a:lightRig rig="threePt" dir="t"/>
          </a:scene3d>
          <a:sp3d contourW="6350">
            <a:contourClr>
              <a:schemeClr val="tx1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786314" y="2432045"/>
            <a:ext cx="4071966" cy="650947"/>
          </a:xfrm>
          <a:prstGeom prst="rect">
            <a:avLst/>
          </a:prstGeom>
          <a:noFill/>
          <a:ln w="19050">
            <a:noFill/>
          </a:ln>
          <a:effectLst/>
          <a:scene3d>
            <a:camera prst="orthographicFront"/>
            <a:lightRig rig="soft" dir="t"/>
          </a:scene3d>
          <a:sp3d extrusionH="38100" contourW="12700" prstMaterial="metal">
            <a:bevelT w="38100" h="38100" prst="convex"/>
            <a:contourClr>
              <a:schemeClr val="tx1"/>
            </a:contourClr>
          </a:sp3d>
        </p:spPr>
        <p:txBody>
          <a:bodyPr wrap="square" rtlCol="0" anchor="b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ได้รับอนุมัติโครงการและวงเงินงบประมาณ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ในการก่อสร้าง</a:t>
            </a:r>
            <a:endParaRPr lang="th-TH" sz="2200" b="1" dirty="0">
              <a:latin typeface="IrisUPC" pitchFamily="34" charset="-34"/>
              <a:cs typeface="IrisUPC" pitchFamily="34" charset="-34"/>
            </a:endParaRPr>
          </a:p>
        </p:txBody>
      </p:sp>
      <p:cxnSp>
        <p:nvCxnSpPr>
          <p:cNvPr id="27" name="ลูกศรเชื่อมต่อแบบตรง 26"/>
          <p:cNvCxnSpPr/>
          <p:nvPr/>
        </p:nvCxnSpPr>
        <p:spPr>
          <a:xfrm rot="5400000">
            <a:off x="6659784" y="3233720"/>
            <a:ext cx="252000" cy="1588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  <a:effectLst/>
          <a:scene3d>
            <a:camera prst="orthographicFront"/>
            <a:lightRig rig="threePt" dir="t"/>
          </a:scene3d>
          <a:sp3d contourW="6350">
            <a:contourClr>
              <a:schemeClr val="tx1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ลูกศรเชื่อมต่อแบบตรง 29"/>
          <p:cNvCxnSpPr/>
          <p:nvPr/>
        </p:nvCxnSpPr>
        <p:spPr>
          <a:xfrm rot="5400000">
            <a:off x="2321654" y="5755113"/>
            <a:ext cx="216000" cy="1588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  <a:effectLst/>
          <a:scene3d>
            <a:camera prst="orthographicFront"/>
            <a:lightRig rig="threePt" dir="t"/>
          </a:scene3d>
          <a:sp3d contourW="6350">
            <a:contourClr>
              <a:schemeClr val="tx1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ลูกศรเชื่อมต่อแบบตรง 30"/>
          <p:cNvCxnSpPr/>
          <p:nvPr/>
        </p:nvCxnSpPr>
        <p:spPr>
          <a:xfrm rot="5400000">
            <a:off x="6679372" y="5753871"/>
            <a:ext cx="216000" cy="1588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  <a:effectLst/>
          <a:scene3d>
            <a:camera prst="orthographicFront"/>
            <a:lightRig rig="threePt" dir="t"/>
          </a:scene3d>
          <a:sp3d contourW="6350">
            <a:contourClr>
              <a:schemeClr val="tx1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85720" y="5197142"/>
            <a:ext cx="4286280" cy="430887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 contourW="12700">
            <a:bevelT w="44450" h="44450" prst="artDeco"/>
            <a:contourClr>
              <a:schemeClr val="tx1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แบบและงบประมาณพร้อมสำหรับการก่อสร้าง</a:t>
            </a:r>
          </a:p>
        </p:txBody>
      </p:sp>
      <p:cxnSp>
        <p:nvCxnSpPr>
          <p:cNvPr id="29" name="ลูกศรเชื่อมต่อแบบตรง 28"/>
          <p:cNvCxnSpPr/>
          <p:nvPr/>
        </p:nvCxnSpPr>
        <p:spPr>
          <a:xfrm rot="5400000">
            <a:off x="2309850" y="5066306"/>
            <a:ext cx="216000" cy="1588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  <a:effectLst/>
          <a:scene3d>
            <a:camera prst="orthographicFront"/>
            <a:lightRig rig="threePt" dir="t"/>
          </a:scene3d>
          <a:sp3d contourW="6350">
            <a:contourClr>
              <a:schemeClr val="tx1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786314" y="5195900"/>
            <a:ext cx="4071966" cy="430887"/>
          </a:xfrm>
          <a:prstGeom prst="rect">
            <a:avLst/>
          </a:prstGeom>
          <a:noFill/>
          <a:effectLst/>
          <a:scene3d>
            <a:camera prst="orthographicFront"/>
            <a:lightRig rig="soft" dir="t"/>
          </a:scene3d>
          <a:sp3d contourW="12700" prstMaterial="metal">
            <a:bevelT w="38100" h="38100" prst="artDeco"/>
            <a:contourClr>
              <a:schemeClr val="tx1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แบบและงบประมาณพร้อมสำหรับการก่อสร้าง</a:t>
            </a:r>
          </a:p>
        </p:txBody>
      </p:sp>
      <p:cxnSp>
        <p:nvCxnSpPr>
          <p:cNvPr id="33" name="ลูกศรเชื่อมต่อแบบตรง 32"/>
          <p:cNvCxnSpPr/>
          <p:nvPr/>
        </p:nvCxnSpPr>
        <p:spPr>
          <a:xfrm rot="5400000">
            <a:off x="6661372" y="5018475"/>
            <a:ext cx="252000" cy="1588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  <a:effectLst/>
          <a:scene3d>
            <a:camera prst="orthographicFront"/>
            <a:lightRig rig="threePt" dir="t"/>
          </a:scene3d>
          <a:sp3d contourW="6350">
            <a:contourClr>
              <a:schemeClr val="tx1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285720" y="2971362"/>
            <a:ext cx="4286280" cy="430887"/>
          </a:xfrm>
          <a:prstGeom prst="rect">
            <a:avLst/>
          </a:prstGeom>
          <a:noFill/>
          <a:ln w="19050">
            <a:noFill/>
          </a:ln>
          <a:effectLst/>
          <a:scene3d>
            <a:camera prst="orthographicFront"/>
            <a:lightRig rig="threePt" dir="t"/>
          </a:scene3d>
          <a:sp3d contourW="12700">
            <a:bevelT w="44450" h="44450" prst="artDeco"/>
            <a:contourClr>
              <a:schemeClr val="tx1"/>
            </a:contourClr>
          </a:sp3d>
        </p:spPr>
        <p:txBody>
          <a:bodyPr wrap="square" rtlCol="0">
            <a:spAutoFit/>
          </a:bodyPr>
          <a:lstStyle/>
          <a:p>
            <a:pPr marL="514350" indent="-514350" algn="ctr"/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ขอตั้งงบประมาณ</a:t>
            </a:r>
            <a:endParaRPr lang="th-TH" sz="2200" b="1" dirty="0">
              <a:latin typeface="IrisUPC" pitchFamily="34" charset="-34"/>
              <a:cs typeface="IrisUPC" pitchFamily="34" charset="-34"/>
            </a:endParaRPr>
          </a:p>
        </p:txBody>
      </p:sp>
      <p:cxnSp>
        <p:nvCxnSpPr>
          <p:cNvPr id="38" name="ลูกศรเชื่อมต่อแบบตรง 37"/>
          <p:cNvCxnSpPr/>
          <p:nvPr/>
        </p:nvCxnSpPr>
        <p:spPr>
          <a:xfrm rot="5400000">
            <a:off x="2321654" y="3517156"/>
            <a:ext cx="216000" cy="1588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  <a:effectLst/>
          <a:scene3d>
            <a:camera prst="orthographicFront"/>
            <a:lightRig rig="threePt" dir="t"/>
          </a:scene3d>
          <a:sp3d contourW="6350">
            <a:contourClr>
              <a:schemeClr val="tx1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รูปภาพ 34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>
            <a:contourClr>
              <a:schemeClr val="tx1"/>
            </a:contourClr>
          </a:sp3d>
        </p:spPr>
      </p:pic>
    </p:spTree>
    <p:extLst>
      <p:ext uri="{BB962C8B-B14F-4D97-AF65-F5344CB8AC3E}">
        <p14:creationId xmlns:p14="http://schemas.microsoft.com/office/powerpoint/2010/main" val="116209083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376822" y="1215604"/>
            <a:ext cx="8429684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 contourW="6350">
            <a:bevelT w="50800" prst="artDeco"/>
            <a:contourClr>
              <a:schemeClr val="tx1"/>
            </a:contourClr>
          </a:sp3d>
        </p:spPr>
        <p:txBody>
          <a:bodyPr wrap="square" rtlCol="0">
            <a:spAutoFit/>
            <a:sp3d contourW="6350"/>
          </a:bodyPr>
          <a:lstStyle/>
          <a:p>
            <a:pPr marL="265113" indent="-265113">
              <a:lnSpc>
                <a:spcPct val="100000"/>
              </a:lnSpc>
              <a:spcBef>
                <a:spcPct val="0"/>
              </a:spcBef>
              <a:buClr>
                <a:srgbClr val="0000FF"/>
              </a:buClr>
              <a:buSzPct val="50000"/>
              <a:buFont typeface="Wingdings" pitchFamily="2" charset="2"/>
              <a:buChar char="q"/>
            </a:pP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แจ้งตามหนังสือสำนักเลขาธิการคณะรัฐมนตรี ที่ </a:t>
            </a:r>
            <a:r>
              <a:rPr lang="th-TH" sz="2600" b="1" dirty="0" err="1" smtClean="0">
                <a:latin typeface="IrisUPC" pitchFamily="34" charset="-34"/>
                <a:cs typeface="IrisUPC" pitchFamily="34" charset="-34"/>
              </a:rPr>
              <a:t>นร</a:t>
            </a: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600" b="1" dirty="0" smtClean="0">
                <a:latin typeface="EucrosiaUPC" pitchFamily="18" charset="-34"/>
                <a:cs typeface="EucrosiaUPC" pitchFamily="18" charset="-34"/>
              </a:rPr>
              <a:t>0205/ว44 </a:t>
            </a: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ลงวันที่ </a:t>
            </a:r>
            <a:r>
              <a:rPr lang="th-TH" sz="2600" b="1" dirty="0" smtClean="0">
                <a:latin typeface="EucrosiaUPC" pitchFamily="18" charset="-34"/>
                <a:cs typeface="EucrosiaUPC" pitchFamily="18" charset="-34"/>
              </a:rPr>
              <a:t>22  </a:t>
            </a: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มีนาคม</a:t>
            </a:r>
            <a:br>
              <a:rPr lang="th-TH" sz="26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600" b="1" dirty="0" smtClean="0">
                <a:latin typeface="EucrosiaUPC" pitchFamily="18" charset="-34"/>
                <a:cs typeface="EucrosiaUPC" pitchFamily="18" charset="-34"/>
              </a:rPr>
              <a:t>2536</a:t>
            </a:r>
          </a:p>
          <a:p>
            <a:pPr marL="265113" indent="-265113">
              <a:lnSpc>
                <a:spcPct val="100000"/>
              </a:lnSpc>
              <a:spcBef>
                <a:spcPct val="0"/>
              </a:spcBef>
              <a:buClr>
                <a:srgbClr val="0000FF"/>
              </a:buClr>
              <a:buSzPct val="50000"/>
              <a:buFont typeface="Wingdings" pitchFamily="2" charset="2"/>
              <a:buChar char="q"/>
            </a:pP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สาระสำคัญ</a:t>
            </a:r>
          </a:p>
          <a:p>
            <a:pPr marL="982663" lvl="1" indent="-265113">
              <a:lnSpc>
                <a:spcPct val="100000"/>
              </a:lnSpc>
              <a:spcBef>
                <a:spcPct val="0"/>
              </a:spcBef>
              <a:buClr>
                <a:schemeClr val="accent5">
                  <a:lumMod val="50000"/>
                </a:schemeClr>
              </a:buClr>
              <a:buSzPct val="100000"/>
              <a:buFont typeface="+mj-lt"/>
              <a:buAutoNum type="arabicPeriod"/>
            </a:pP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ให้ยกเลิกมติคณะรัฐมนตรีเมื่อวันที่  </a:t>
            </a:r>
            <a:r>
              <a:rPr lang="th-TH" sz="2600" b="1" dirty="0" smtClean="0">
                <a:latin typeface="EucrosiaUPC" pitchFamily="18" charset="-34"/>
                <a:cs typeface="EucrosiaUPC" pitchFamily="18" charset="-34"/>
              </a:rPr>
              <a:t>24</a:t>
            </a: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  มกราคม  </a:t>
            </a:r>
            <a:r>
              <a:rPr lang="th-TH" sz="2600" b="1" dirty="0" smtClean="0">
                <a:latin typeface="EucrosiaUPC" pitchFamily="18" charset="-34"/>
                <a:cs typeface="EucrosiaUPC" pitchFamily="18" charset="-34"/>
              </a:rPr>
              <a:t>2527 </a:t>
            </a: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 และเมื่อวันที่  </a:t>
            </a:r>
            <a:r>
              <a:rPr lang="th-TH" sz="2600" b="1" dirty="0" smtClean="0">
                <a:latin typeface="EucrosiaUPC" pitchFamily="18" charset="-34"/>
                <a:cs typeface="EucrosiaUPC" pitchFamily="18" charset="-34"/>
              </a:rPr>
              <a:t>13</a:t>
            </a: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/>
            </a:r>
            <a:br>
              <a:rPr lang="th-TH" sz="26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พฤศจิกายน </a:t>
            </a:r>
            <a:r>
              <a:rPr lang="th-TH" sz="2600" b="1" dirty="0" smtClean="0">
                <a:latin typeface="EucrosiaUPC" pitchFamily="18" charset="-34"/>
                <a:cs typeface="EucrosiaUPC" pitchFamily="18" charset="-34"/>
              </a:rPr>
              <a:t>2527</a:t>
            </a: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    เรื่อง  การขออนุมัติทำสัญญาว่าจ้างวิศวกรที่ปรึกษาเพื่อ</a:t>
            </a:r>
            <a:br>
              <a:rPr lang="th-TH" sz="26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ควบคุมงานก่อสร้าง</a:t>
            </a:r>
          </a:p>
          <a:p>
            <a:pPr marL="982663" lvl="1" indent="-265113">
              <a:lnSpc>
                <a:spcPct val="100000"/>
              </a:lnSpc>
              <a:spcBef>
                <a:spcPct val="0"/>
              </a:spcBef>
              <a:buClr>
                <a:schemeClr val="accent5">
                  <a:lumMod val="50000"/>
                </a:schemeClr>
              </a:buClr>
              <a:buSzPct val="100000"/>
              <a:buFont typeface="+mj-lt"/>
              <a:buAutoNum type="arabicPeriod"/>
            </a:pP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เห็นชอบหลักเกณฑ์การออกแบบและหรือควบคุมงานงานก่อสร้างอาคารตามที่</a:t>
            </a:r>
            <a:br>
              <a:rPr lang="th-TH" sz="26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สำนักเลขาธิการคณะรัฐมนตรีได้ปรับปรุงแก้ไข   และให้ส่วนราชการถือปฏิบัติ</a:t>
            </a:r>
            <a:br>
              <a:rPr lang="th-TH" sz="26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ต่อไป</a:t>
            </a:r>
            <a:endParaRPr lang="th-TH" sz="26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377254" y="5099970"/>
            <a:ext cx="842968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 contourW="6350">
            <a:bevelT w="50800" prst="coolSlant"/>
            <a:contourClr>
              <a:schemeClr val="tx1"/>
            </a:contourClr>
          </a:sp3d>
        </p:spPr>
        <p:txBody>
          <a:bodyPr wrap="square" rtlCol="0">
            <a:spAutoFit/>
          </a:bodyPr>
          <a:lstStyle/>
          <a:p>
            <a:pPr marL="265113" indent="-265113">
              <a:lnSpc>
                <a:spcPct val="100000"/>
              </a:lnSpc>
              <a:spcBef>
                <a:spcPct val="0"/>
              </a:spcBef>
              <a:buSzPct val="65000"/>
              <a:buFont typeface="Wingdings" pitchFamily="2" charset="2"/>
              <a:buChar char="v"/>
            </a:pPr>
            <a:r>
              <a:rPr lang="th-TH" sz="24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ให้คณะกรรมการว่าด้วยการพัสดุ (</a:t>
            </a:r>
            <a:r>
              <a:rPr lang="th-TH" sz="2400" b="1" dirty="0" err="1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กวพ.</a:t>
            </a:r>
            <a:r>
              <a:rPr lang="th-TH" sz="24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)    ตามระเบียบฯ  ว่าด้วยการพัสดุ  พ.ศ. </a:t>
            </a:r>
            <a:r>
              <a:rPr lang="th-TH" sz="24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2535</a:t>
            </a:r>
            <a:r>
              <a:rPr lang="th-TH" sz="24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    มี</a:t>
            </a:r>
            <a:br>
              <a:rPr lang="th-TH" sz="24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อำนาจหน้าที่ในการตีความและวินิจฉัยปัญหา เกี่ยวกับการปฏิบัติตามหลักเกณฑ์การออกแบบ</a:t>
            </a:r>
            <a:br>
              <a:rPr lang="th-TH" sz="24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และหรือควบคุมงานงานก่อสร้างอาคาร    รวมทั้งการพิจารณาอนุมัติยกเว้นหรือผ่อนผันการไม่</a:t>
            </a:r>
            <a:br>
              <a:rPr lang="th-TH" sz="24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ปฏิบัติตามหลักเกณฑ์ดังกล่าวด้วย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43890" y="437183"/>
            <a:ext cx="5654112" cy="61555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contourClr>
              <a:schemeClr val="tx1"/>
            </a:contourClr>
          </a:sp3d>
        </p:spPr>
        <p:txBody>
          <a:bodyPr wrap="none" rtlCol="0">
            <a:spAutoFit/>
            <a:sp3d contourW="12700">
              <a:contourClr>
                <a:schemeClr val="accent3">
                  <a:lumMod val="75000"/>
                </a:schemeClr>
              </a:contourClr>
            </a:sp3d>
          </a:bodyPr>
          <a:lstStyle/>
          <a:p>
            <a:r>
              <a:rPr lang="th-TH" sz="3400" b="1" dirty="0">
                <a:effectLst/>
                <a:latin typeface="IrisUPC" pitchFamily="34" charset="-34"/>
                <a:cs typeface="IrisUPC" pitchFamily="34" charset="-34"/>
              </a:rPr>
              <a:t>มติคณะรัฐมนตรีเมื่อวันที่ </a:t>
            </a:r>
            <a:r>
              <a:rPr lang="th-TH" sz="3400" b="1" dirty="0">
                <a:effectLst/>
                <a:latin typeface="EucrosiaUPC" pitchFamily="18" charset="-34"/>
                <a:cs typeface="EucrosiaUPC" pitchFamily="18" charset="-34"/>
              </a:rPr>
              <a:t>16</a:t>
            </a:r>
            <a:r>
              <a:rPr lang="th-TH" sz="3400" b="1" dirty="0">
                <a:effectLst/>
                <a:latin typeface="IrisUPC" pitchFamily="34" charset="-34"/>
                <a:cs typeface="IrisUPC" pitchFamily="34" charset="-34"/>
              </a:rPr>
              <a:t> มีนาคม </a:t>
            </a:r>
            <a:r>
              <a:rPr lang="th-TH" sz="3400" b="1" dirty="0">
                <a:effectLst/>
                <a:latin typeface="EucrosiaUPC" pitchFamily="18" charset="-34"/>
                <a:cs typeface="EucrosiaUPC" pitchFamily="18" charset="-34"/>
              </a:rPr>
              <a:t>2536</a:t>
            </a:r>
            <a:endParaRPr lang="th-TH" sz="3400" dirty="0">
              <a:effectLst/>
            </a:endParaRPr>
          </a:p>
        </p:txBody>
      </p:sp>
      <p:pic>
        <p:nvPicPr>
          <p:cNvPr id="7" name="รูปภาพ 6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14359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 bwMode="auto">
          <a:xfrm>
            <a:off x="4569661" y="859691"/>
            <a:ext cx="2330297" cy="549381"/>
          </a:xfrm>
          <a:prstGeom prst="rect">
            <a:avLst/>
          </a:prstGeom>
          <a:noFill/>
          <a:ln>
            <a:headEnd/>
            <a:tailEnd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 contourW="12700">
            <a:contourClr>
              <a:schemeClr val="tx1"/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 anchor="b" anchorCtr="0">
            <a:spAutoFit/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th-TH" sz="1800" b="1" dirty="0" err="1" smtClean="0">
                <a:solidFill>
                  <a:schemeClr val="tx1"/>
                </a:solidFill>
                <a:latin typeface="IrisUPC" pitchFamily="34" charset="-34"/>
                <a:cs typeface="IrisUPC" pitchFamily="34" charset="-34"/>
              </a:rPr>
              <a:t>พรบ.</a:t>
            </a:r>
            <a:r>
              <a:rPr lang="th-TH" sz="1800" b="1" dirty="0" smtClean="0">
                <a:solidFill>
                  <a:schemeClr val="tx1"/>
                </a:solidFill>
                <a:latin typeface="IrisUPC" pitchFamily="34" charset="-34"/>
                <a:cs typeface="IrisUPC" pitchFamily="34" charset="-34"/>
              </a:rPr>
              <a:t> งบประมาณรายจ่ายประจำปีประกาศใช้</a:t>
            </a:r>
          </a:p>
        </p:txBody>
      </p:sp>
      <p:grpSp>
        <p:nvGrpSpPr>
          <p:cNvPr id="2" name="กลุ่ม 56"/>
          <p:cNvGrpSpPr/>
          <p:nvPr/>
        </p:nvGrpSpPr>
        <p:grpSpPr>
          <a:xfrm>
            <a:off x="6828520" y="867064"/>
            <a:ext cx="2194914" cy="1001160"/>
            <a:chOff x="6877680" y="857232"/>
            <a:chExt cx="2194914" cy="1001160"/>
          </a:xfrm>
          <a:noFill/>
          <a:effectLst/>
        </p:grpSpPr>
        <p:sp>
          <p:nvSpPr>
            <p:cNvPr id="7" name="TextBox 6"/>
            <p:cNvSpPr txBox="1"/>
            <p:nvPr/>
          </p:nvSpPr>
          <p:spPr bwMode="auto">
            <a:xfrm>
              <a:off x="6877680" y="857232"/>
              <a:ext cx="1415772" cy="33855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th-TH" sz="1600" b="1" dirty="0" smtClean="0">
                  <a:latin typeface="IrisUPC" pitchFamily="34" charset="-34"/>
                  <a:cs typeface="IrisUPC" pitchFamily="34" charset="-34"/>
                </a:rPr>
                <a:t>ออกแบบก่อสร้างแล้ว</a:t>
              </a:r>
            </a:p>
          </p:txBody>
        </p:sp>
        <p:sp>
          <p:nvSpPr>
            <p:cNvPr id="6" name="TextBox 5"/>
            <p:cNvSpPr txBox="1"/>
            <p:nvPr/>
          </p:nvSpPr>
          <p:spPr bwMode="auto">
            <a:xfrm>
              <a:off x="7286644" y="1519838"/>
              <a:ext cx="1785950" cy="33855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 contourW="6350"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th-TH" sz="1600" b="1" dirty="0" smtClean="0">
                  <a:latin typeface="IrisUPC" pitchFamily="34" charset="-34"/>
                  <a:cs typeface="IrisUPC" pitchFamily="34" charset="-34"/>
                </a:rPr>
                <a:t>ดำเนินการจัดจ้างก่อสร้าง</a:t>
              </a:r>
            </a:p>
          </p:txBody>
        </p:sp>
        <p:cxnSp>
          <p:nvCxnSpPr>
            <p:cNvPr id="9" name="ลูกศรเชื่อมต่อแบบตรง 8"/>
            <p:cNvCxnSpPr/>
            <p:nvPr/>
          </p:nvCxnSpPr>
          <p:spPr bwMode="auto">
            <a:xfrm>
              <a:off x="6973464" y="1152816"/>
              <a:ext cx="1224000" cy="1588"/>
            </a:xfrm>
            <a:prstGeom prst="straightConnector1">
              <a:avLst/>
            </a:prstGeom>
            <a:grpFill/>
            <a:ln w="38100" cap="rnd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/>
            </a:ln>
            <a:effectLst/>
            <a:scene3d>
              <a:camera prst="orthographicFront"/>
              <a:lightRig rig="threePt" dir="t"/>
            </a:scene3d>
            <a:sp3d contourW="6350"/>
          </p:spPr>
        </p:cxnSp>
        <p:cxnSp>
          <p:nvCxnSpPr>
            <p:cNvPr id="23" name="ลูกศรเชื่อมต่อแบบตรง 22"/>
            <p:cNvCxnSpPr/>
            <p:nvPr/>
          </p:nvCxnSpPr>
          <p:spPr bwMode="auto">
            <a:xfrm rot="5400000">
              <a:off x="8038356" y="1304984"/>
              <a:ext cx="324000" cy="1588"/>
            </a:xfrm>
            <a:prstGeom prst="straightConnector1">
              <a:avLst/>
            </a:prstGeom>
            <a:grp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  <a:scene3d>
              <a:camera prst="orthographicFront"/>
              <a:lightRig rig="threePt" dir="t"/>
            </a:scene3d>
            <a:sp3d contourW="6350"/>
          </p:spPr>
        </p:cxnSp>
      </p:grpSp>
      <p:grpSp>
        <p:nvGrpSpPr>
          <p:cNvPr id="4" name="กลุ่ม 57"/>
          <p:cNvGrpSpPr/>
          <p:nvPr/>
        </p:nvGrpSpPr>
        <p:grpSpPr>
          <a:xfrm>
            <a:off x="100902" y="868143"/>
            <a:ext cx="4466608" cy="2417981"/>
            <a:chOff x="100902" y="868143"/>
            <a:chExt cx="4466608" cy="2417981"/>
          </a:xfrm>
          <a:noFill/>
          <a:effectLst/>
        </p:grpSpPr>
        <p:sp>
          <p:nvSpPr>
            <p:cNvPr id="24" name="TextBox 23"/>
            <p:cNvSpPr txBox="1"/>
            <p:nvPr/>
          </p:nvSpPr>
          <p:spPr bwMode="auto">
            <a:xfrm>
              <a:off x="2847656" y="868143"/>
              <a:ext cx="1633781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th-TH" sz="1600" b="1" dirty="0" smtClean="0">
                  <a:latin typeface="IrisUPC" pitchFamily="34" charset="-34"/>
                  <a:cs typeface="IrisUPC" pitchFamily="34" charset="-34"/>
                </a:rPr>
                <a:t>ยังไม่ได้ออกแบบก่อสร้าง</a:t>
              </a:r>
            </a:p>
          </p:txBody>
        </p:sp>
        <p:cxnSp>
          <p:nvCxnSpPr>
            <p:cNvPr id="26" name="ตัวเชื่อมต่อตรง 25"/>
            <p:cNvCxnSpPr/>
            <p:nvPr/>
          </p:nvCxnSpPr>
          <p:spPr bwMode="auto">
            <a:xfrm>
              <a:off x="2623510" y="1162648"/>
              <a:ext cx="1944000" cy="1588"/>
            </a:xfrm>
            <a:prstGeom prst="line">
              <a:avLst/>
            </a:prstGeom>
            <a:grp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 contourW="6350"/>
          </p:spPr>
        </p:cxnSp>
        <p:sp>
          <p:nvSpPr>
            <p:cNvPr id="32" name="TextBox 31"/>
            <p:cNvSpPr txBox="1"/>
            <p:nvPr/>
          </p:nvSpPr>
          <p:spPr bwMode="auto">
            <a:xfrm>
              <a:off x="243778" y="1693796"/>
              <a:ext cx="1785950" cy="33855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 contourW="6350"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th-TH" sz="1600" b="1" dirty="0" smtClean="0">
                  <a:latin typeface="IrisUPC" pitchFamily="34" charset="-34"/>
                  <a:cs typeface="IrisUPC" pitchFamily="34" charset="-34"/>
                </a:rPr>
                <a:t>มีหน่วยงานออกแบบ</a:t>
              </a:r>
            </a:p>
          </p:txBody>
        </p:sp>
        <p:sp>
          <p:nvSpPr>
            <p:cNvPr id="14" name="TextBox 13"/>
            <p:cNvSpPr txBox="1"/>
            <p:nvPr/>
          </p:nvSpPr>
          <p:spPr bwMode="auto">
            <a:xfrm>
              <a:off x="100902" y="2320017"/>
              <a:ext cx="2071702" cy="32316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 contourW="6350"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th-TH" sz="1500" b="1" dirty="0" smtClean="0">
                  <a:latin typeface="IrisUPC" pitchFamily="34" charset="-34"/>
                  <a:cs typeface="IrisUPC" pitchFamily="34" charset="-34"/>
                </a:rPr>
                <a:t>ดำเนินการออกแบบก่อสร้างโดยเร็ว</a:t>
              </a:r>
            </a:p>
          </p:txBody>
        </p:sp>
        <p:sp>
          <p:nvSpPr>
            <p:cNvPr id="15" name="TextBox 14"/>
            <p:cNvSpPr txBox="1"/>
            <p:nvPr/>
          </p:nvSpPr>
          <p:spPr bwMode="auto">
            <a:xfrm>
              <a:off x="100902" y="2962959"/>
              <a:ext cx="2071702" cy="32316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 contourW="6350"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th-TH" sz="1500" b="1" dirty="0" smtClean="0">
                  <a:latin typeface="IrisUPC" pitchFamily="34" charset="-34"/>
                  <a:cs typeface="IrisUPC" pitchFamily="34" charset="-34"/>
                </a:rPr>
                <a:t>ดำเนินการจัดจ้างก่อสร้าง</a:t>
              </a:r>
            </a:p>
          </p:txBody>
        </p:sp>
        <p:cxnSp>
          <p:nvCxnSpPr>
            <p:cNvPr id="33" name="ลูกศรเชื่อมต่อแบบตรง 32"/>
            <p:cNvCxnSpPr/>
            <p:nvPr/>
          </p:nvCxnSpPr>
          <p:spPr bwMode="auto">
            <a:xfrm rot="5400000">
              <a:off x="2535174" y="1270648"/>
              <a:ext cx="216000" cy="1588"/>
            </a:xfrm>
            <a:prstGeom prst="straightConnector1">
              <a:avLst/>
            </a:prstGeom>
            <a:grp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scene3d>
              <a:camera prst="orthographicFront"/>
              <a:lightRig rig="threePt" dir="t"/>
            </a:scene3d>
            <a:sp3d contourW="6350"/>
          </p:spPr>
        </p:cxnSp>
        <p:cxnSp>
          <p:nvCxnSpPr>
            <p:cNvPr id="35" name="ตัวเชื่อมต่อตรง 34"/>
            <p:cNvCxnSpPr/>
            <p:nvPr/>
          </p:nvCxnSpPr>
          <p:spPr bwMode="auto">
            <a:xfrm>
              <a:off x="1135146" y="1428736"/>
              <a:ext cx="3096000" cy="1588"/>
            </a:xfrm>
            <a:prstGeom prst="line">
              <a:avLst/>
            </a:prstGeom>
            <a:grp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 contourW="6350"/>
          </p:spPr>
        </p:cxnSp>
        <p:cxnSp>
          <p:nvCxnSpPr>
            <p:cNvPr id="37" name="ลูกศรเชื่อมต่อแบบตรง 36"/>
            <p:cNvCxnSpPr/>
            <p:nvPr/>
          </p:nvCxnSpPr>
          <p:spPr bwMode="auto">
            <a:xfrm rot="5400000">
              <a:off x="1016182" y="1534278"/>
              <a:ext cx="252000" cy="1588"/>
            </a:xfrm>
            <a:prstGeom prst="straightConnector1">
              <a:avLst/>
            </a:prstGeom>
            <a:grp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scene3d>
              <a:camera prst="orthographicFront"/>
              <a:lightRig rig="threePt" dir="t"/>
            </a:scene3d>
            <a:sp3d contourW="6350"/>
          </p:spPr>
        </p:cxnSp>
        <p:cxnSp>
          <p:nvCxnSpPr>
            <p:cNvPr id="39" name="ลูกศรเชื่อมต่อแบบตรง 38"/>
            <p:cNvCxnSpPr/>
            <p:nvPr/>
          </p:nvCxnSpPr>
          <p:spPr bwMode="auto">
            <a:xfrm rot="5400000">
              <a:off x="1024350" y="2177198"/>
              <a:ext cx="216000" cy="1588"/>
            </a:xfrm>
            <a:prstGeom prst="straightConnector1">
              <a:avLst/>
            </a:prstGeom>
            <a:grp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scene3d>
              <a:camera prst="orthographicFront"/>
              <a:lightRig rig="threePt" dir="t"/>
            </a:scene3d>
            <a:sp3d contourW="6350"/>
          </p:spPr>
        </p:cxnSp>
        <p:cxnSp>
          <p:nvCxnSpPr>
            <p:cNvPr id="40" name="ลูกศรเชื่อมต่อแบบตรง 39"/>
            <p:cNvCxnSpPr/>
            <p:nvPr/>
          </p:nvCxnSpPr>
          <p:spPr bwMode="auto">
            <a:xfrm rot="5400000">
              <a:off x="1024350" y="2820140"/>
              <a:ext cx="216000" cy="1588"/>
            </a:xfrm>
            <a:prstGeom prst="straightConnector1">
              <a:avLst/>
            </a:prstGeom>
            <a:grp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scene3d>
              <a:camera prst="orthographicFront"/>
              <a:lightRig rig="threePt" dir="t"/>
            </a:scene3d>
            <a:sp3d contourW="6350"/>
          </p:spPr>
        </p:cxnSp>
      </p:grpSp>
      <p:grpSp>
        <p:nvGrpSpPr>
          <p:cNvPr id="8" name="กลุ่ม 58"/>
          <p:cNvGrpSpPr/>
          <p:nvPr/>
        </p:nvGrpSpPr>
        <p:grpSpPr>
          <a:xfrm>
            <a:off x="214282" y="1428736"/>
            <a:ext cx="8572560" cy="5339214"/>
            <a:chOff x="214282" y="1428736"/>
            <a:chExt cx="8572560" cy="5339214"/>
          </a:xfrm>
          <a:noFill/>
          <a:effectLst/>
        </p:grpSpPr>
        <p:sp>
          <p:nvSpPr>
            <p:cNvPr id="31" name="TextBox 30"/>
            <p:cNvSpPr txBox="1"/>
            <p:nvPr/>
          </p:nvSpPr>
          <p:spPr bwMode="auto">
            <a:xfrm>
              <a:off x="3143240" y="1682378"/>
              <a:ext cx="2286016" cy="58477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 contourW="6350"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th-TH" sz="1600" b="1" dirty="0" smtClean="0">
                  <a:latin typeface="IrisUPC" pitchFamily="34" charset="-34"/>
                  <a:cs typeface="IrisUPC" pitchFamily="34" charset="-34"/>
                </a:rPr>
                <a:t>ไม่มีหน่วยงานออกแบบ หรือมีแต่ไม่สามารถดำเนินการได้</a:t>
              </a:r>
            </a:p>
          </p:txBody>
        </p:sp>
        <p:sp>
          <p:nvSpPr>
            <p:cNvPr id="16" name="TextBox 15"/>
            <p:cNvSpPr txBox="1"/>
            <p:nvPr/>
          </p:nvSpPr>
          <p:spPr bwMode="auto">
            <a:xfrm>
              <a:off x="3000364" y="2545201"/>
              <a:ext cx="2500330" cy="124649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 contourW="6350"/>
          </p:spPr>
          <p:txBody>
            <a:bodyPr wrap="square" rtlCol="0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th-TH" sz="1500" b="1" dirty="0" smtClean="0">
                  <a:latin typeface="IrisUPC" pitchFamily="34" charset="-34"/>
                  <a:cs typeface="IrisUPC" pitchFamily="34" charset="-34"/>
                </a:rPr>
                <a:t>มีหนังสือขอความร่วมมือกรม</a:t>
              </a:r>
              <a:r>
                <a:rPr lang="th-TH" sz="1500" b="1" dirty="0" err="1" smtClean="0">
                  <a:latin typeface="IrisUPC" pitchFamily="34" charset="-34"/>
                  <a:cs typeface="IrisUPC" pitchFamily="34" charset="-34"/>
                </a:rPr>
                <a:t>โยธาธิ</a:t>
              </a:r>
              <a:r>
                <a:rPr lang="th-TH" sz="1500" b="1" dirty="0" smtClean="0">
                  <a:latin typeface="IrisUPC" pitchFamily="34" charset="-34"/>
                  <a:cs typeface="IrisUPC" pitchFamily="34" charset="-34"/>
                </a:rPr>
                <a:t>การฯ กรมศิลปากร   และส่วนราชการอื่นที่มีหน่วยงานออกแบบอีก </a:t>
              </a:r>
              <a:r>
                <a:rPr lang="th-TH" sz="1500" b="1" dirty="0" smtClean="0">
                  <a:latin typeface="EucrosiaUPC" pitchFamily="18" charset="-34"/>
                  <a:cs typeface="EucrosiaUPC" pitchFamily="18" charset="-34"/>
                </a:rPr>
                <a:t>1 </a:t>
              </a:r>
              <a:r>
                <a:rPr lang="th-TH" sz="1500" b="1" dirty="0" smtClean="0">
                  <a:latin typeface="IrisUPC" pitchFamily="34" charset="-34"/>
                  <a:cs typeface="IrisUPC" pitchFamily="34" charset="-34"/>
                </a:rPr>
                <a:t>แห่ง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th-TH" sz="1500" b="1" i="1" dirty="0" smtClean="0">
                  <a:latin typeface="IrisUPC" pitchFamily="34" charset="-34"/>
                  <a:cs typeface="IrisUPC" pitchFamily="34" charset="-34"/>
                </a:rPr>
                <a:t>(ดำเนินการภายใน </a:t>
              </a:r>
              <a:r>
                <a:rPr lang="th-TH" sz="1500" b="1" i="1" dirty="0" smtClean="0">
                  <a:latin typeface="EucrosiaUPC" pitchFamily="18" charset="-34"/>
                  <a:cs typeface="EucrosiaUPC" pitchFamily="18" charset="-34"/>
                </a:rPr>
                <a:t>30</a:t>
              </a:r>
              <a:r>
                <a:rPr lang="th-TH" sz="1500" b="1" i="1" dirty="0" smtClean="0">
                  <a:latin typeface="IrisUPC" pitchFamily="34" charset="-34"/>
                  <a:cs typeface="IrisUPC" pitchFamily="34" charset="-34"/>
                </a:rPr>
                <a:t> วัน  นับแต่วันที่ </a:t>
              </a:r>
              <a:r>
                <a:rPr lang="th-TH" sz="1500" b="1" i="1" dirty="0" err="1" smtClean="0">
                  <a:latin typeface="IrisUPC" pitchFamily="34" charset="-34"/>
                  <a:cs typeface="IrisUPC" pitchFamily="34" charset="-34"/>
                </a:rPr>
                <a:t>พรบ.</a:t>
              </a:r>
              <a:r>
                <a:rPr lang="th-TH" sz="1500" b="1" i="1" dirty="0" smtClean="0">
                  <a:latin typeface="IrisUPC" pitchFamily="34" charset="-34"/>
                  <a:cs typeface="IrisUPC" pitchFamily="34" charset="-34"/>
                </a:rPr>
                <a:t> งบประมาณมีผลบังคับใช้</a:t>
              </a:r>
            </a:p>
          </p:txBody>
        </p:sp>
        <p:sp>
          <p:nvSpPr>
            <p:cNvPr id="17" name="TextBox 16"/>
            <p:cNvSpPr txBox="1"/>
            <p:nvPr/>
          </p:nvSpPr>
          <p:spPr bwMode="auto">
            <a:xfrm>
              <a:off x="5929322" y="2669543"/>
              <a:ext cx="2857520" cy="954107"/>
            </a:xfrm>
            <a:prstGeom prst="rect">
              <a:avLst/>
            </a:prstGeom>
            <a:grpFill/>
            <a:ln>
              <a:noFill/>
              <a:headEnd/>
              <a:tailEnd/>
            </a:ln>
            <a:effectLst/>
            <a:scene3d>
              <a:camera prst="orthographicFront"/>
              <a:lightRig rig="threePt" dir="t"/>
            </a:scene3d>
            <a:sp3d contourW="6350"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th-TH" sz="1400" b="1" dirty="0" smtClean="0">
                  <a:solidFill>
                    <a:schemeClr val="tx1"/>
                  </a:solidFill>
                  <a:latin typeface="IrisUPC" pitchFamily="34" charset="-34"/>
                  <a:cs typeface="IrisUPC" pitchFamily="34" charset="-34"/>
                </a:rPr>
                <a:t>แจ้งรายละเอียดเกี่ยวกับชนิด  ประเภท  ขนาด   วงเงินค่าก่อสร้างโดยประมาณ และระยะเวลาของการออกแบบให้เหมาะสมกับลักษณะของงานก่อสร้าง  ตามหลักเกณฑ์ที่กรม</a:t>
              </a:r>
              <a:r>
                <a:rPr lang="th-TH" sz="1400" b="1" dirty="0" err="1" smtClean="0">
                  <a:solidFill>
                    <a:schemeClr val="tx1"/>
                  </a:solidFill>
                  <a:latin typeface="IrisUPC" pitchFamily="34" charset="-34"/>
                  <a:cs typeface="IrisUPC" pitchFamily="34" charset="-34"/>
                </a:rPr>
                <a:t>โยธาธิ</a:t>
              </a:r>
              <a:r>
                <a:rPr lang="th-TH" sz="1400" b="1" dirty="0" smtClean="0">
                  <a:solidFill>
                    <a:schemeClr val="tx1"/>
                  </a:solidFill>
                  <a:latin typeface="IrisUPC" pitchFamily="34" charset="-34"/>
                  <a:cs typeface="IrisUPC" pitchFamily="34" charset="-34"/>
                </a:rPr>
                <a:t>การฯ  กำหนด</a:t>
              </a:r>
            </a:p>
          </p:txBody>
        </p:sp>
        <p:sp>
          <p:nvSpPr>
            <p:cNvPr id="18" name="TextBox 17"/>
            <p:cNvSpPr txBox="1"/>
            <p:nvPr/>
          </p:nvSpPr>
          <p:spPr bwMode="auto">
            <a:xfrm>
              <a:off x="3143240" y="4008330"/>
              <a:ext cx="2286016" cy="101566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 contourW="6350"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th-TH" sz="1500" b="1" dirty="0" smtClean="0">
                  <a:latin typeface="IrisUPC" pitchFamily="34" charset="-34"/>
                  <a:cs typeface="IrisUPC" pitchFamily="34" charset="-34"/>
                </a:rPr>
                <a:t>ส่วนราชการที่ได้รับการติดต่อแจ้งตอบเป็นหนังสือภายใน </a:t>
              </a:r>
              <a:r>
                <a:rPr lang="th-TH" sz="1500" b="1" dirty="0" smtClean="0">
                  <a:latin typeface="EucrosiaUPC" pitchFamily="18" charset="-34"/>
                  <a:cs typeface="EucrosiaUPC" pitchFamily="18" charset="-34"/>
                </a:rPr>
                <a:t>15</a:t>
              </a:r>
              <a:r>
                <a:rPr lang="th-TH" sz="1500" b="1" dirty="0" smtClean="0">
                  <a:latin typeface="IrisUPC" pitchFamily="34" charset="-34"/>
                  <a:cs typeface="IrisUPC" pitchFamily="34" charset="-34"/>
                </a:rPr>
                <a:t> วัน  นับแต่วันที่ได้รับเรื่อง       ว่าจะตกลงออกแบบให้หรือไม่</a:t>
              </a:r>
            </a:p>
          </p:txBody>
        </p:sp>
        <p:sp>
          <p:nvSpPr>
            <p:cNvPr id="19" name="TextBox 18"/>
            <p:cNvSpPr txBox="1"/>
            <p:nvPr/>
          </p:nvSpPr>
          <p:spPr bwMode="auto">
            <a:xfrm>
              <a:off x="214282" y="3623650"/>
              <a:ext cx="2571768" cy="170816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 contourW="6350"/>
          </p:spPr>
          <p:txBody>
            <a:bodyPr wrap="square" rtlCol="0">
              <a:spAutoFit/>
            </a:bodyPr>
            <a:lstStyle/>
            <a:p>
              <a:pPr marL="88900" indent="-88900"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Char char="•"/>
              </a:pPr>
              <a:r>
                <a:rPr lang="th-TH" sz="1500" b="1" dirty="0" smtClean="0">
                  <a:latin typeface="IrisUPC" pitchFamily="34" charset="-34"/>
                  <a:cs typeface="IrisUPC" pitchFamily="34" charset="-34"/>
                </a:rPr>
                <a:t>ได้รับหนังสือแจ้งว่า  ไม่สามารถดำเนินการให้ได้   หรือไม่ได้รับแจ้งเป็นหนังสือภายใน </a:t>
              </a:r>
              <a:r>
                <a:rPr lang="th-TH" sz="1500" b="1" dirty="0" smtClean="0">
                  <a:latin typeface="EucrosiaUPC" pitchFamily="18" charset="-34"/>
                  <a:cs typeface="EucrosiaUPC" pitchFamily="18" charset="-34"/>
                </a:rPr>
                <a:t>15</a:t>
              </a:r>
              <a:r>
                <a:rPr lang="th-TH" sz="1500" b="1" dirty="0" smtClean="0">
                  <a:latin typeface="IrisUPC" pitchFamily="34" charset="-34"/>
                  <a:cs typeface="IrisUPC" pitchFamily="34" charset="-34"/>
                </a:rPr>
                <a:t> วัน ให้ทวงถามทันที    และหากพ้น </a:t>
              </a:r>
              <a:r>
                <a:rPr lang="th-TH" sz="1500" b="1" dirty="0" smtClean="0">
                  <a:latin typeface="EucrosiaUPC" pitchFamily="18" charset="-34"/>
                  <a:cs typeface="EucrosiaUPC" pitchFamily="18" charset="-34"/>
                </a:rPr>
                <a:t>15</a:t>
              </a:r>
              <a:r>
                <a:rPr lang="th-TH" sz="1500" b="1" dirty="0" smtClean="0">
                  <a:latin typeface="IrisUPC" pitchFamily="34" charset="-34"/>
                  <a:cs typeface="IrisUPC" pitchFamily="34" charset="-34"/>
                </a:rPr>
                <a:t> วันนับแต่วันที่ทวงถาม และยังไม่ได้คำตอบ</a:t>
              </a:r>
            </a:p>
            <a:p>
              <a:pPr marL="88900" indent="-88900"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Char char="•"/>
              </a:pPr>
              <a:r>
                <a:rPr lang="th-TH" sz="1500" b="1" dirty="0" smtClean="0">
                  <a:latin typeface="IrisUPC" pitchFamily="34" charset="-34"/>
                  <a:cs typeface="IrisUPC" pitchFamily="34" charset="-34"/>
                </a:rPr>
                <a:t>ให้ส่วนราชการเจ้าของงบประมาณ     จ้างเอกชนออกแบบก่อสร้างอาคาร โดยขอทำความตกลงด้านการเงินกับ </a:t>
              </a:r>
              <a:r>
                <a:rPr lang="th-TH" sz="1500" b="1" dirty="0" err="1" smtClean="0">
                  <a:latin typeface="IrisUPC" pitchFamily="34" charset="-34"/>
                  <a:cs typeface="IrisUPC" pitchFamily="34" charset="-34"/>
                </a:rPr>
                <a:t>สงป</a:t>
              </a:r>
              <a:r>
                <a:rPr lang="th-TH" sz="1500" b="1" dirty="0" smtClean="0">
                  <a:latin typeface="IrisUPC" pitchFamily="34" charset="-34"/>
                  <a:cs typeface="IrisUPC" pitchFamily="34" charset="-34"/>
                </a:rPr>
                <a:t>.</a:t>
              </a:r>
            </a:p>
          </p:txBody>
        </p:sp>
        <p:sp>
          <p:nvSpPr>
            <p:cNvPr id="22" name="TextBox 21"/>
            <p:cNvSpPr txBox="1"/>
            <p:nvPr/>
          </p:nvSpPr>
          <p:spPr bwMode="auto">
            <a:xfrm>
              <a:off x="5786446" y="4047658"/>
              <a:ext cx="2786082" cy="78483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 contourW="6350"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th-TH" sz="1500" b="1" dirty="0" smtClean="0">
                  <a:latin typeface="IrisUPC" pitchFamily="34" charset="-34"/>
                  <a:cs typeface="IrisUPC" pitchFamily="34" charset="-34"/>
                </a:rPr>
                <a:t>ได้รับแจ้งเป็นหนังสือว่า สามารถออกแบบให้ได้ ให้หน่วยงานเจ้าของงบประมาณแจ้งตอบภายใน </a:t>
              </a:r>
              <a:r>
                <a:rPr lang="th-TH" sz="1500" b="1" dirty="0" smtClean="0">
                  <a:latin typeface="EucrosiaUPC" pitchFamily="18" charset="-34"/>
                  <a:cs typeface="EucrosiaUPC" pitchFamily="18" charset="-34"/>
                </a:rPr>
                <a:t>7</a:t>
              </a:r>
              <a:r>
                <a:rPr lang="th-TH" sz="1500" b="1" dirty="0" smtClean="0">
                  <a:latin typeface="IrisUPC" pitchFamily="34" charset="-34"/>
                  <a:cs typeface="IrisUPC" pitchFamily="34" charset="-34"/>
                </a:rPr>
                <a:t> วัน นับแต่วันที่ได้รับแจ้ง</a:t>
              </a:r>
            </a:p>
          </p:txBody>
        </p:sp>
        <p:sp>
          <p:nvSpPr>
            <p:cNvPr id="27" name="TextBox 26"/>
            <p:cNvSpPr txBox="1"/>
            <p:nvPr/>
          </p:nvSpPr>
          <p:spPr bwMode="auto">
            <a:xfrm>
              <a:off x="3214678" y="5813842"/>
              <a:ext cx="2000264" cy="33855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 contourW="6350"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th-TH" sz="1600" b="1" dirty="0" smtClean="0">
                  <a:latin typeface="IrisUPC" pitchFamily="34" charset="-34"/>
                  <a:cs typeface="IrisUPC" pitchFamily="34" charset="-34"/>
                </a:rPr>
                <a:t>ดำเนินการออกแบบก่อสร้าง</a:t>
              </a:r>
            </a:p>
          </p:txBody>
        </p:sp>
        <p:sp>
          <p:nvSpPr>
            <p:cNvPr id="28" name="TextBox 27"/>
            <p:cNvSpPr txBox="1"/>
            <p:nvPr/>
          </p:nvSpPr>
          <p:spPr bwMode="auto">
            <a:xfrm>
              <a:off x="3214678" y="6429396"/>
              <a:ext cx="2000264" cy="33855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 contourW="6350"/>
          </p:spPr>
          <p:txBody>
            <a:bodyPr wrap="square" rtlCol="0" anchor="ctr" anchorCtr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th-TH" sz="1600" b="1" dirty="0" smtClean="0">
                  <a:latin typeface="IrisUPC" pitchFamily="34" charset="-34"/>
                  <a:cs typeface="IrisUPC" pitchFamily="34" charset="-34"/>
                </a:rPr>
                <a:t>ดำเนินการจัดจ้างก่อสร้าง</a:t>
              </a:r>
            </a:p>
          </p:txBody>
        </p:sp>
        <p:sp>
          <p:nvSpPr>
            <p:cNvPr id="29" name="TextBox 28"/>
            <p:cNvSpPr txBox="1"/>
            <p:nvPr/>
          </p:nvSpPr>
          <p:spPr bwMode="auto">
            <a:xfrm>
              <a:off x="214282" y="5823802"/>
              <a:ext cx="2786082" cy="738664"/>
            </a:xfrm>
            <a:prstGeom prst="rect">
              <a:avLst/>
            </a:prstGeom>
            <a:grpFill/>
            <a:ln>
              <a:noFill/>
              <a:headEnd/>
              <a:tailEnd/>
            </a:ln>
            <a:effectLst/>
            <a:scene3d>
              <a:camera prst="orthographicFront"/>
              <a:lightRig rig="threePt" dir="t"/>
            </a:scene3d>
            <a:sp3d contourW="6350"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th-TH" sz="1400" b="1" dirty="0" smtClean="0">
                  <a:solidFill>
                    <a:schemeClr val="tx1"/>
                  </a:solidFill>
                  <a:latin typeface="IrisUPC" pitchFamily="34" charset="-34"/>
                  <a:cs typeface="IrisUPC" pitchFamily="34" charset="-34"/>
                </a:rPr>
                <a:t>ในการจ้างเอกชนออกแบบก่อสร้าง ส่วนราชการเจ้าของงบประมาณอาจขอความร่วมมือกรม</a:t>
              </a:r>
              <a:r>
                <a:rPr lang="th-TH" sz="1400" b="1" dirty="0" err="1" smtClean="0">
                  <a:solidFill>
                    <a:schemeClr val="tx1"/>
                  </a:solidFill>
                  <a:latin typeface="IrisUPC" pitchFamily="34" charset="-34"/>
                  <a:cs typeface="IrisUPC" pitchFamily="34" charset="-34"/>
                </a:rPr>
                <a:t>โยธาธิ</a:t>
              </a:r>
              <a:r>
                <a:rPr lang="th-TH" sz="1400" b="1" dirty="0" smtClean="0">
                  <a:solidFill>
                    <a:schemeClr val="tx1"/>
                  </a:solidFill>
                  <a:latin typeface="IrisUPC" pitchFamily="34" charset="-34"/>
                  <a:cs typeface="IrisUPC" pitchFamily="34" charset="-34"/>
                </a:rPr>
                <a:t>การฯ    เป็นผู้ดำเนินการว่าจ้างแทนก็ได้</a:t>
              </a:r>
            </a:p>
          </p:txBody>
        </p:sp>
        <p:cxnSp>
          <p:nvCxnSpPr>
            <p:cNvPr id="38" name="ลูกศรเชื่อมต่อแบบตรง 37"/>
            <p:cNvCxnSpPr/>
            <p:nvPr/>
          </p:nvCxnSpPr>
          <p:spPr bwMode="auto">
            <a:xfrm rot="5400000">
              <a:off x="4097772" y="1535942"/>
              <a:ext cx="216000" cy="1588"/>
            </a:xfrm>
            <a:prstGeom prst="straightConnector1">
              <a:avLst/>
            </a:prstGeom>
            <a:grp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scene3d>
              <a:camera prst="orthographicFront"/>
              <a:lightRig rig="threePt" dir="t"/>
            </a:scene3d>
            <a:sp3d contourW="6350"/>
          </p:spPr>
        </p:cxnSp>
        <p:cxnSp>
          <p:nvCxnSpPr>
            <p:cNvPr id="41" name="ลูกศรเชื่อมต่อแบบตรง 40"/>
            <p:cNvCxnSpPr/>
            <p:nvPr/>
          </p:nvCxnSpPr>
          <p:spPr bwMode="auto">
            <a:xfrm rot="5400000">
              <a:off x="4107604" y="2412862"/>
              <a:ext cx="216000" cy="1588"/>
            </a:xfrm>
            <a:prstGeom prst="straightConnector1">
              <a:avLst/>
            </a:prstGeom>
            <a:grp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scene3d>
              <a:camera prst="orthographicFront"/>
              <a:lightRig rig="threePt" dir="t"/>
            </a:scene3d>
            <a:sp3d contourW="6350"/>
          </p:spPr>
        </p:cxnSp>
        <p:cxnSp>
          <p:nvCxnSpPr>
            <p:cNvPr id="42" name="ลูกศรเชื่อมต่อแบบตรง 41"/>
            <p:cNvCxnSpPr/>
            <p:nvPr/>
          </p:nvCxnSpPr>
          <p:spPr bwMode="auto">
            <a:xfrm rot="5400000">
              <a:off x="4107604" y="6262577"/>
              <a:ext cx="216000" cy="1588"/>
            </a:xfrm>
            <a:prstGeom prst="straightConnector1">
              <a:avLst/>
            </a:prstGeom>
            <a:grp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scene3d>
              <a:camera prst="orthographicFront"/>
              <a:lightRig rig="threePt" dir="t"/>
            </a:scene3d>
            <a:sp3d contourW="6350"/>
          </p:spPr>
        </p:cxnSp>
        <p:cxnSp>
          <p:nvCxnSpPr>
            <p:cNvPr id="43" name="ลูกศรเชื่อมต่อแบบตรง 42"/>
            <p:cNvCxnSpPr/>
            <p:nvPr/>
          </p:nvCxnSpPr>
          <p:spPr bwMode="auto">
            <a:xfrm rot="5400000">
              <a:off x="4125604" y="3897558"/>
              <a:ext cx="180000" cy="1588"/>
            </a:xfrm>
            <a:prstGeom prst="straightConnector1">
              <a:avLst/>
            </a:prstGeom>
            <a:grp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scene3d>
              <a:camera prst="orthographicFront"/>
              <a:lightRig rig="threePt" dir="t"/>
            </a:scene3d>
            <a:sp3d contourW="6350"/>
          </p:spPr>
        </p:cxnSp>
        <p:sp>
          <p:nvSpPr>
            <p:cNvPr id="44" name="ลูกศรซ้าย 43"/>
            <p:cNvSpPr/>
            <p:nvPr/>
          </p:nvSpPr>
          <p:spPr bwMode="auto">
            <a:xfrm>
              <a:off x="2837503" y="4071942"/>
              <a:ext cx="245474" cy="788688"/>
            </a:xfrm>
            <a:prstGeom prst="leftArrow">
              <a:avLst/>
            </a:prstGeom>
            <a:grp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 contourW="6350"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69875" marR="0" indent="-269875" algn="l" defTabSz="914400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3300"/>
                </a:buClr>
                <a:buSzTx/>
                <a:buFont typeface="Wingdings" pitchFamily="2" charset="2"/>
                <a:buNone/>
                <a:tabLst/>
              </a:pPr>
              <a:endParaRPr kumimoji="0" lang="th-TH" sz="2200" b="1" i="0" u="none" strike="noStrike" cap="none" normalizeH="0" baseline="0" smtClean="0">
                <a:ln>
                  <a:noFill/>
                </a:ln>
                <a:latin typeface="IrisUPC" pitchFamily="34" charset="-34"/>
                <a:cs typeface="IrisUPC" pitchFamily="34" charset="-34"/>
              </a:endParaRPr>
            </a:p>
          </p:txBody>
        </p:sp>
        <p:sp>
          <p:nvSpPr>
            <p:cNvPr id="45" name="ลูกศรขวา 44"/>
            <p:cNvSpPr/>
            <p:nvPr/>
          </p:nvSpPr>
          <p:spPr bwMode="auto">
            <a:xfrm>
              <a:off x="5503308" y="4071942"/>
              <a:ext cx="214314" cy="788688"/>
            </a:xfrm>
            <a:prstGeom prst="rightArrow">
              <a:avLst/>
            </a:prstGeom>
            <a:grp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 contourW="6350"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69875" marR="0" indent="-269875" algn="l" defTabSz="914400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3300"/>
                </a:buClr>
                <a:buSzTx/>
                <a:buFont typeface="Wingdings" pitchFamily="2" charset="2"/>
                <a:buNone/>
                <a:tabLst/>
              </a:pPr>
              <a:endParaRPr kumimoji="0" lang="th-TH" sz="2200" b="1" i="0" u="none" strike="noStrike" cap="none" normalizeH="0" baseline="0" smtClean="0">
                <a:ln>
                  <a:noFill/>
                </a:ln>
                <a:latin typeface="IrisUPC" pitchFamily="34" charset="-34"/>
                <a:cs typeface="IrisUPC" pitchFamily="34" charset="-34"/>
              </a:endParaRPr>
            </a:p>
          </p:txBody>
        </p:sp>
        <p:cxnSp>
          <p:nvCxnSpPr>
            <p:cNvPr id="46" name="ลูกศรเชื่อมต่อแบบตรง 45"/>
            <p:cNvCxnSpPr/>
            <p:nvPr/>
          </p:nvCxnSpPr>
          <p:spPr bwMode="auto">
            <a:xfrm rot="5400000">
              <a:off x="4107604" y="5685131"/>
              <a:ext cx="216000" cy="1588"/>
            </a:xfrm>
            <a:prstGeom prst="straightConnector1">
              <a:avLst/>
            </a:prstGeom>
            <a:grp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scene3d>
              <a:camera prst="orthographicFront"/>
              <a:lightRig rig="threePt" dir="t"/>
            </a:scene3d>
            <a:sp3d contourW="6350"/>
          </p:spPr>
        </p:cxnSp>
        <p:cxnSp>
          <p:nvCxnSpPr>
            <p:cNvPr id="48" name="ตัวเชื่อมต่อตรง 47"/>
            <p:cNvCxnSpPr/>
            <p:nvPr/>
          </p:nvCxnSpPr>
          <p:spPr bwMode="auto">
            <a:xfrm>
              <a:off x="1357290" y="5572140"/>
              <a:ext cx="6000792" cy="1588"/>
            </a:xfrm>
            <a:prstGeom prst="line">
              <a:avLst/>
            </a:prstGeom>
            <a:grp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 contourW="6350"/>
          </p:spPr>
        </p:cxnSp>
        <p:cxnSp>
          <p:nvCxnSpPr>
            <p:cNvPr id="50" name="ลูกศรเชื่อมต่อแบบตรง 49"/>
            <p:cNvCxnSpPr/>
            <p:nvPr/>
          </p:nvCxnSpPr>
          <p:spPr bwMode="auto">
            <a:xfrm rot="5400000">
              <a:off x="1232084" y="5460754"/>
              <a:ext cx="252000" cy="1588"/>
            </a:xfrm>
            <a:prstGeom prst="straightConnector1">
              <a:avLst/>
            </a:prstGeom>
            <a:grp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scene3d>
              <a:camera prst="orthographicFront"/>
              <a:lightRig rig="threePt" dir="t"/>
            </a:scene3d>
            <a:sp3d contourW="6350"/>
          </p:spPr>
        </p:cxnSp>
        <p:cxnSp>
          <p:nvCxnSpPr>
            <p:cNvPr id="51" name="ลูกศรเชื่อมต่อแบบตรง 50"/>
            <p:cNvCxnSpPr/>
            <p:nvPr/>
          </p:nvCxnSpPr>
          <p:spPr bwMode="auto">
            <a:xfrm rot="5400000">
              <a:off x="6971044" y="5205470"/>
              <a:ext cx="756000" cy="1588"/>
            </a:xfrm>
            <a:prstGeom prst="straightConnector1">
              <a:avLst/>
            </a:prstGeom>
            <a:grp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scene3d>
              <a:camera prst="orthographicFront"/>
              <a:lightRig rig="threePt" dir="t"/>
            </a:scene3d>
            <a:sp3d contourW="6350"/>
          </p:spPr>
        </p:cxnSp>
        <p:cxnSp>
          <p:nvCxnSpPr>
            <p:cNvPr id="55" name="ตัวเชื่อมต่อหักมุม 54"/>
            <p:cNvCxnSpPr/>
            <p:nvPr/>
          </p:nvCxnSpPr>
          <p:spPr bwMode="auto">
            <a:xfrm rot="10800000" flipV="1">
              <a:off x="214283" y="4681132"/>
              <a:ext cx="1588" cy="1512000"/>
            </a:xfrm>
            <a:prstGeom prst="bentConnector3">
              <a:avLst>
                <a:gd name="adj1" fmla="val 9442194"/>
              </a:avLst>
            </a:prstGeom>
            <a:grpFill/>
            <a:ln w="19050" cap="flat" cmpd="sng" algn="ctr">
              <a:solidFill>
                <a:srgbClr val="FF9900"/>
              </a:solidFill>
              <a:prstDash val="sysDash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 contourW="6350"/>
          </p:spPr>
        </p:cxnSp>
        <p:cxnSp>
          <p:nvCxnSpPr>
            <p:cNvPr id="72" name="ลูกศรเชื่อมต่อแบบตรง 71"/>
            <p:cNvCxnSpPr/>
            <p:nvPr/>
          </p:nvCxnSpPr>
          <p:spPr bwMode="auto">
            <a:xfrm>
              <a:off x="5530190" y="3143248"/>
              <a:ext cx="360000" cy="1588"/>
            </a:xfrm>
            <a:prstGeom prst="straightConnector1">
              <a:avLst/>
            </a:prstGeom>
            <a:grpFill/>
            <a:ln w="19050" cap="rnd" cmpd="sng" algn="ctr">
              <a:solidFill>
                <a:srgbClr val="FF9900"/>
              </a:solidFill>
              <a:prstDash val="sysDash"/>
              <a:round/>
              <a:headEnd type="none" w="med" len="med"/>
              <a:tailEnd type="none"/>
            </a:ln>
            <a:effectLst/>
            <a:scene3d>
              <a:camera prst="orthographicFront"/>
              <a:lightRig rig="threePt" dir="t"/>
            </a:scene3d>
            <a:sp3d contourW="6350"/>
          </p:spPr>
        </p:cxnSp>
      </p:grpSp>
      <p:sp>
        <p:nvSpPr>
          <p:cNvPr id="53" name="ปุ่มปฏิบัติการ: กำหนดเอง 52">
            <a:hlinkClick r:id="rId2" action="ppaction://hlinksldjump" highlightClick="1"/>
          </p:cNvPr>
          <p:cNvSpPr/>
          <p:nvPr/>
        </p:nvSpPr>
        <p:spPr>
          <a:xfrm>
            <a:off x="8910872" y="6732231"/>
            <a:ext cx="71438" cy="71438"/>
          </a:xfrm>
          <a:prstGeom prst="actionButtonBlank">
            <a:avLst/>
          </a:prstGeom>
          <a:noFill/>
          <a:effectLst/>
          <a:scene3d>
            <a:camera prst="orthographicFront"/>
            <a:lightRig rig="threePt" dir="t"/>
          </a:scene3d>
          <a:sp3d contour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b="1">
              <a:solidFill>
                <a:schemeClr val="tx1"/>
              </a:solidFill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496" y="188640"/>
            <a:ext cx="9047670" cy="49244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หลักเกณฑ์การออกแบบงานก่อสร้างอาคาร (ตามมติคณะรัฐมนตรีเมื่อวันที่ 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cs typeface="EucrosiaUPC" pitchFamily="18" charset="-34"/>
              </a:rPr>
              <a:t>16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 มีนาคม 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cs typeface="EucrosiaUPC" pitchFamily="18" charset="-34"/>
              </a:rPr>
              <a:t>2536)</a:t>
            </a:r>
            <a:endParaRPr lang="th-TH" sz="2600" b="1" dirty="0">
              <a:effectLst>
                <a:innerShdw blurRad="114300">
                  <a:prstClr val="black"/>
                </a:innerShdw>
              </a:effectLst>
            </a:endParaRPr>
          </a:p>
        </p:txBody>
      </p:sp>
      <p:pic>
        <p:nvPicPr>
          <p:cNvPr id="52" name="รูปภาพ 51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6" y="6469365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80456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 bwMode="auto">
          <a:xfrm>
            <a:off x="142844" y="5987497"/>
            <a:ext cx="88583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extrusionH="76200" contourW="12700">
            <a:bevelT w="44450"/>
          </a:sp3d>
        </p:spPr>
        <p:txBody>
          <a:bodyPr wrap="square" rtlCol="0">
            <a:spAutoFit/>
          </a:bodyPr>
          <a:lstStyle/>
          <a:p>
            <a:pPr marL="176213" indent="-176213">
              <a:lnSpc>
                <a:spcPct val="100000"/>
              </a:lnSpc>
              <a:spcBef>
                <a:spcPct val="0"/>
              </a:spcBef>
            </a:pPr>
            <a:r>
              <a:rPr lang="th-TH" sz="1600" b="1" dirty="0" smtClean="0">
                <a:latin typeface="EucrosiaUPC" pitchFamily="18" charset="-34"/>
                <a:cs typeface="EucrosiaUPC" pitchFamily="18" charset="-34"/>
              </a:rPr>
              <a:t>2.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นอกจากกรณีตาม </a:t>
            </a:r>
            <a:r>
              <a:rPr lang="th-TH" sz="1600" b="1" dirty="0" smtClean="0">
                <a:latin typeface="EucrosiaUPC" pitchFamily="18" charset="-34"/>
                <a:cs typeface="EucrosiaUPC" pitchFamily="18" charset="-34"/>
              </a:rPr>
              <a:t>1. 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หากส่วนราชการมีความประสงค์จะขอความร่วมมือกรม</a:t>
            </a:r>
            <a:r>
              <a:rPr lang="th-TH" sz="1600" b="1" dirty="0" err="1" smtClean="0">
                <a:latin typeface="IrisUPC" pitchFamily="34" charset="-34"/>
                <a:cs typeface="IrisUPC" pitchFamily="34" charset="-34"/>
              </a:rPr>
              <a:t>โยธาธิ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การฯ   กรมศิลปากร  หรือส่วนราชการอื่นๆ  เพื่อส่งเจ้าหน้าที่มาควบคุมงานก่อสร้างอาคาร   ก็ให้กระทำได้ </a:t>
            </a:r>
          </a:p>
        </p:txBody>
      </p:sp>
      <p:sp>
        <p:nvSpPr>
          <p:cNvPr id="3" name="TextBox 2"/>
          <p:cNvSpPr txBox="1"/>
          <p:nvPr/>
        </p:nvSpPr>
        <p:spPr bwMode="auto">
          <a:xfrm>
            <a:off x="142844" y="1052736"/>
            <a:ext cx="88583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extrusionH="76200" contourW="12700">
            <a:bevelT w="44450"/>
          </a:sp3d>
        </p:spPr>
        <p:txBody>
          <a:bodyPr wrap="square" rtlCol="0">
            <a:spAutoFit/>
          </a:bodyPr>
          <a:lstStyle/>
          <a:p>
            <a:pPr marL="180975" indent="-180975">
              <a:lnSpc>
                <a:spcPct val="100000"/>
              </a:lnSpc>
              <a:spcBef>
                <a:spcPct val="0"/>
              </a:spcBef>
            </a:pPr>
            <a:r>
              <a:rPr lang="th-TH" sz="1600" b="1" dirty="0" smtClean="0">
                <a:latin typeface="EucrosiaUPC" pitchFamily="18" charset="-34"/>
                <a:cs typeface="EucrosiaUPC" pitchFamily="18" charset="-34"/>
              </a:rPr>
              <a:t>1.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ส่วนราชการที่ไม่สามารถดำเนินการควบคุมงานก่อสร้างได้เอง และเป็นกรณีที่ได้รับความร่วมมือจากกรม</a:t>
            </a:r>
            <a:r>
              <a:rPr lang="th-TH" sz="1600" b="1" dirty="0" err="1" smtClean="0">
                <a:latin typeface="IrisUPC" pitchFamily="34" charset="-34"/>
                <a:cs typeface="IrisUPC" pitchFamily="34" charset="-34"/>
              </a:rPr>
              <a:t>โยธาธิ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การฯ  กรมศิลปากร  หรือส่วนราชการอื่นดำเนินการออกแบบก่อสร้างให้     เมื่อหัวหน้าส่วนราชการให้ความเห็นชอบให้ดำเนินการจ้างก่อสร้าง (ตามระเบียบฯ ว่าด้วยการพัสดุ พ.ศ. </a:t>
            </a:r>
            <a:r>
              <a:rPr lang="th-TH" sz="1600" b="1" dirty="0" smtClean="0">
                <a:latin typeface="EucrosiaUPC" pitchFamily="18" charset="-34"/>
                <a:cs typeface="EucrosiaUPC" pitchFamily="18" charset="-34"/>
              </a:rPr>
              <a:t>2535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  ข้อ </a:t>
            </a:r>
            <a:r>
              <a:rPr lang="th-TH" sz="1600" b="1" dirty="0" smtClean="0">
                <a:latin typeface="EucrosiaUPC" pitchFamily="18" charset="-34"/>
                <a:cs typeface="EucrosiaUPC" pitchFamily="18" charset="-34"/>
              </a:rPr>
              <a:t>29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) แล้ว   ให้มีหนังสือขอความร่วมมือส่วนราชการที่ดำเนินการออกแบบ เพื่อส่งเจ้าหน้าที่มาควบคุมงานก่อสร้างอาคาร</a:t>
            </a:r>
          </a:p>
        </p:txBody>
      </p:sp>
      <p:sp>
        <p:nvSpPr>
          <p:cNvPr id="6" name="TextBox 5"/>
          <p:cNvSpPr txBox="1"/>
          <p:nvPr/>
        </p:nvSpPr>
        <p:spPr bwMode="auto">
          <a:xfrm>
            <a:off x="3071802" y="2525995"/>
            <a:ext cx="2143140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extrusionH="76200" contourW="12700">
            <a:bevelT w="38100"/>
            <a:contourClr>
              <a:schemeClr val="bg1"/>
            </a:contourClr>
          </a:sp3d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ส่วนราชการที่ได้รับการติดต่อแจ้ง</a:t>
            </a:r>
            <a:br>
              <a:rPr lang="th-TH" sz="16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ตอบเป็นหนังสือ   ภายใน </a:t>
            </a:r>
            <a:r>
              <a:rPr lang="th-TH" sz="1600" b="1" dirty="0" smtClean="0">
                <a:latin typeface="EucrosiaUPC" pitchFamily="18" charset="-34"/>
                <a:cs typeface="EucrosiaUPC" pitchFamily="18" charset="-34"/>
              </a:rPr>
              <a:t>15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 วัน</a:t>
            </a:r>
            <a:br>
              <a:rPr lang="th-TH" sz="16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นับแต่วันที่ได้รับเรื่อง</a:t>
            </a:r>
          </a:p>
        </p:txBody>
      </p:sp>
      <p:sp>
        <p:nvSpPr>
          <p:cNvPr id="12" name="ลูกศรลง 11"/>
          <p:cNvSpPr/>
          <p:nvPr/>
        </p:nvSpPr>
        <p:spPr bwMode="auto">
          <a:xfrm>
            <a:off x="3941308" y="1934938"/>
            <a:ext cx="572074" cy="527584"/>
          </a:xfrm>
          <a:prstGeom prst="downArrow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marR="0" indent="-269875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SzTx/>
              <a:buFont typeface="Wingdings" pitchFamily="2" charset="2"/>
              <a:buNone/>
              <a:tabLst/>
            </a:pPr>
            <a:endParaRPr kumimoji="0" lang="th-TH" sz="2200" b="1" i="0" u="none" strike="noStrike" cap="none" normalizeH="0" baseline="0" dirty="0" smtClean="0">
              <a:ln>
                <a:noFill/>
              </a:ln>
              <a:effectLst/>
              <a:latin typeface="IrisUPC" pitchFamily="34" charset="-34"/>
              <a:cs typeface="IrisUPC" pitchFamily="34" charset="-34"/>
            </a:endParaRPr>
          </a:p>
        </p:txBody>
      </p:sp>
      <p:grpSp>
        <p:nvGrpSpPr>
          <p:cNvPr id="4" name="กลุ่ม 16"/>
          <p:cNvGrpSpPr/>
          <p:nvPr/>
        </p:nvGrpSpPr>
        <p:grpSpPr>
          <a:xfrm>
            <a:off x="535514" y="2509905"/>
            <a:ext cx="2308294" cy="2215239"/>
            <a:chOff x="334880" y="2354560"/>
            <a:chExt cx="2308294" cy="2215239"/>
          </a:xfrm>
          <a:noFill/>
        </p:grpSpPr>
        <p:sp>
          <p:nvSpPr>
            <p:cNvPr id="7" name="TextBox 6"/>
            <p:cNvSpPr txBox="1"/>
            <p:nvPr/>
          </p:nvSpPr>
          <p:spPr bwMode="auto">
            <a:xfrm>
              <a:off x="906384" y="2610247"/>
              <a:ext cx="1143008" cy="338554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 extrusionH="76200" contourW="12700">
              <a:bevelT w="38100"/>
              <a:contourClr>
                <a:schemeClr val="bg1"/>
              </a:contourClr>
            </a:sp3d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</a:pPr>
              <a:r>
                <a:rPr lang="th-TH" sz="1600" b="1" dirty="0" smtClean="0">
                  <a:latin typeface="IrisUPC" pitchFamily="34" charset="-34"/>
                  <a:cs typeface="IrisUPC" pitchFamily="34" charset="-34"/>
                </a:rPr>
                <a:t>ดำเนินการให้ได้</a:t>
              </a:r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334880" y="3738802"/>
              <a:ext cx="2214578" cy="830997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 extrusionH="76200" contourW="12700">
              <a:bevelT w="38100"/>
              <a:contourClr>
                <a:schemeClr val="bg1"/>
              </a:contourClr>
            </a:sp3d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</a:pPr>
              <a:r>
                <a:rPr lang="th-TH" sz="1600" b="1" dirty="0" smtClean="0">
                  <a:latin typeface="IrisUPC" pitchFamily="34" charset="-34"/>
                  <a:cs typeface="IrisUPC" pitchFamily="34" charset="-34"/>
                </a:rPr>
                <a:t>ส่วนราชการเจ้าของเรื่องทำหนังสือ</a:t>
              </a:r>
              <a:br>
                <a:rPr lang="th-TH" sz="1600" b="1" dirty="0" smtClean="0">
                  <a:latin typeface="IrisUPC" pitchFamily="34" charset="-34"/>
                  <a:cs typeface="IrisUPC" pitchFamily="34" charset="-34"/>
                </a:rPr>
              </a:br>
              <a:r>
                <a:rPr lang="th-TH" sz="1600" b="1" dirty="0" smtClean="0">
                  <a:latin typeface="IrisUPC" pitchFamily="34" charset="-34"/>
                  <a:cs typeface="IrisUPC" pitchFamily="34" charset="-34"/>
                </a:rPr>
                <a:t>แจ้งตอบภายใน </a:t>
              </a:r>
              <a:r>
                <a:rPr lang="th-TH" sz="1600" b="1" dirty="0" smtClean="0">
                  <a:latin typeface="EucrosiaUPC" pitchFamily="18" charset="-34"/>
                  <a:cs typeface="EucrosiaUPC" pitchFamily="18" charset="-34"/>
                </a:rPr>
                <a:t>7</a:t>
              </a:r>
              <a:r>
                <a:rPr lang="th-TH" sz="1600" b="1" dirty="0" smtClean="0">
                  <a:latin typeface="IrisUPC" pitchFamily="34" charset="-34"/>
                  <a:cs typeface="IrisUPC" pitchFamily="34" charset="-34"/>
                </a:rPr>
                <a:t> วัน   นับแต่วันที่</a:t>
              </a:r>
              <a:br>
                <a:rPr lang="th-TH" sz="1600" b="1" dirty="0" smtClean="0">
                  <a:latin typeface="IrisUPC" pitchFamily="34" charset="-34"/>
                  <a:cs typeface="IrisUPC" pitchFamily="34" charset="-34"/>
                </a:rPr>
              </a:br>
              <a:r>
                <a:rPr lang="th-TH" sz="1600" b="1" dirty="0" smtClean="0">
                  <a:latin typeface="IrisUPC" pitchFamily="34" charset="-34"/>
                  <a:cs typeface="IrisUPC" pitchFamily="34" charset="-34"/>
                </a:rPr>
                <a:t>ได้รับแจ้ง</a:t>
              </a:r>
            </a:p>
          </p:txBody>
        </p:sp>
        <p:sp>
          <p:nvSpPr>
            <p:cNvPr id="13" name="ลูกศรลง 12"/>
            <p:cNvSpPr/>
            <p:nvPr/>
          </p:nvSpPr>
          <p:spPr bwMode="auto">
            <a:xfrm>
              <a:off x="1381558" y="3053716"/>
              <a:ext cx="180000" cy="439269"/>
            </a:xfrm>
            <a:prstGeom prst="downArrow">
              <a:avLst/>
            </a:prstGeom>
            <a:grp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69875" marR="0" indent="-269875" algn="l" defTabSz="914400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3300"/>
                </a:buClr>
                <a:buSzTx/>
                <a:buFont typeface="Wingdings" pitchFamily="2" charset="2"/>
                <a:buNone/>
                <a:tabLst/>
              </a:pPr>
              <a:endParaRPr kumimoji="0" lang="th-TH" sz="2200" b="1" i="0" u="none" strike="noStrike" cap="none" normalizeH="0" baseline="0" smtClean="0">
                <a:ln>
                  <a:noFill/>
                </a:ln>
                <a:effectLst/>
                <a:latin typeface="IrisUPC" pitchFamily="34" charset="-34"/>
                <a:cs typeface="IrisUPC" pitchFamily="34" charset="-34"/>
              </a:endParaRPr>
            </a:p>
          </p:txBody>
        </p:sp>
        <p:sp>
          <p:nvSpPr>
            <p:cNvPr id="19" name="ลูกศรซ้าย 18"/>
            <p:cNvSpPr/>
            <p:nvPr/>
          </p:nvSpPr>
          <p:spPr bwMode="auto">
            <a:xfrm>
              <a:off x="2276152" y="2354560"/>
              <a:ext cx="367022" cy="788688"/>
            </a:xfrm>
            <a:prstGeom prst="leftArrow">
              <a:avLst/>
            </a:prstGeom>
            <a:grp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69875" marR="0" indent="-269875" algn="l" defTabSz="914400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3300"/>
                </a:buClr>
                <a:buSzTx/>
                <a:buFont typeface="Wingdings" pitchFamily="2" charset="2"/>
                <a:buNone/>
                <a:tabLst/>
              </a:pPr>
              <a:endParaRPr kumimoji="0" lang="th-TH" sz="2200" b="1" i="0" u="none" strike="noStrike" cap="none" normalizeH="0" baseline="0" smtClean="0">
                <a:ln>
                  <a:noFill/>
                </a:ln>
                <a:effectLst/>
                <a:latin typeface="IrisUPC" pitchFamily="34" charset="-34"/>
                <a:cs typeface="IrisUPC" pitchFamily="34" charset="-34"/>
              </a:endParaRPr>
            </a:p>
          </p:txBody>
        </p:sp>
      </p:grpSp>
      <p:grpSp>
        <p:nvGrpSpPr>
          <p:cNvPr id="5" name="กลุ่ม 22"/>
          <p:cNvGrpSpPr/>
          <p:nvPr/>
        </p:nvGrpSpPr>
        <p:grpSpPr>
          <a:xfrm>
            <a:off x="5357818" y="2348881"/>
            <a:ext cx="3611228" cy="3296019"/>
            <a:chOff x="5357818" y="2183137"/>
            <a:chExt cx="3611228" cy="3389003"/>
          </a:xfrm>
          <a:noFill/>
        </p:grpSpPr>
        <p:sp>
          <p:nvSpPr>
            <p:cNvPr id="8" name="TextBox 7"/>
            <p:cNvSpPr txBox="1"/>
            <p:nvPr/>
          </p:nvSpPr>
          <p:spPr bwMode="auto">
            <a:xfrm>
              <a:off x="5825774" y="2183137"/>
              <a:ext cx="3143272" cy="1077218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 extrusionH="76200" contourW="12700">
              <a:bevelT w="44450"/>
              <a:contourClr>
                <a:schemeClr val="bg1"/>
              </a:contourClr>
            </a:sp3d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</a:pPr>
              <a:r>
                <a:rPr lang="th-TH" sz="1600" b="1" dirty="0" smtClean="0">
                  <a:latin typeface="IrisUPC" pitchFamily="34" charset="-34"/>
                  <a:cs typeface="IrisUPC" pitchFamily="34" charset="-34"/>
                </a:rPr>
                <a:t>ไม่สามารถดำเนินการให้ได้ หรือไม่ได้รับแจ้งเป็นหนังสือภายใน </a:t>
              </a:r>
              <a:r>
                <a:rPr lang="th-TH" sz="1600" b="1" dirty="0" smtClean="0">
                  <a:latin typeface="EucrosiaUPC" pitchFamily="18" charset="-34"/>
                  <a:cs typeface="EucrosiaUPC" pitchFamily="18" charset="-34"/>
                </a:rPr>
                <a:t>15</a:t>
              </a:r>
              <a:r>
                <a:rPr lang="th-TH" sz="1600" b="1" dirty="0" smtClean="0">
                  <a:latin typeface="IrisUPC" pitchFamily="34" charset="-34"/>
                  <a:cs typeface="IrisUPC" pitchFamily="34" charset="-34"/>
                </a:rPr>
                <a:t> วันนับแต่วันที่ส่วนราชการที่ได้รับการติดต่อได้รับเรื่อง  หรือเป็นกรณีที่ได้ว่าจ้างเอกชนออกแบบก่อสร้าง</a:t>
              </a:r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5963422" y="3756258"/>
              <a:ext cx="2857520" cy="181588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 extrusionH="76200" contourW="12700">
              <a:bevelT w="44450"/>
              <a:contourClr>
                <a:schemeClr val="bg1"/>
              </a:contourClr>
            </a:sp3d>
          </p:spPr>
          <p:txBody>
            <a:bodyPr wrap="square" rtlCol="0">
              <a:spAutoFit/>
            </a:bodyPr>
            <a:lstStyle/>
            <a:p>
              <a:pPr marL="176213" indent="-176213"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Char char="•"/>
              </a:pPr>
              <a:r>
                <a:rPr lang="th-TH" sz="1600" b="1" dirty="0" smtClean="0">
                  <a:latin typeface="IrisUPC" pitchFamily="34" charset="-34"/>
                  <a:cs typeface="IrisUPC" pitchFamily="34" charset="-34"/>
                </a:rPr>
                <a:t>ให้ส่วนราชการจ้างเอกชนเป็นผู้ควบคุมงานก่อสร้าง  โดยขอทำความตกลงด้านการเงินกับสำนักงบประมาณ</a:t>
              </a:r>
            </a:p>
            <a:p>
              <a:pPr marL="176213" indent="-176213"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Char char="•"/>
              </a:pPr>
              <a:r>
                <a:rPr lang="th-TH" sz="1600" b="1" dirty="0" smtClean="0">
                  <a:latin typeface="IrisUPC" pitchFamily="34" charset="-34"/>
                  <a:cs typeface="IrisUPC" pitchFamily="34" charset="-34"/>
                </a:rPr>
                <a:t>ในการจ้างเอกชนควบคุมงานก่อสร้าง ส่วนราชการเจ้าของงบประมาณ  อาจขอความ-ร่วมมือกรม</a:t>
              </a:r>
              <a:r>
                <a:rPr lang="th-TH" sz="1600" b="1" dirty="0" err="1" smtClean="0">
                  <a:latin typeface="IrisUPC" pitchFamily="34" charset="-34"/>
                  <a:cs typeface="IrisUPC" pitchFamily="34" charset="-34"/>
                </a:rPr>
                <a:t>โยธาธิ</a:t>
              </a:r>
              <a:r>
                <a:rPr lang="th-TH" sz="1600" b="1" dirty="0" smtClean="0">
                  <a:latin typeface="IrisUPC" pitchFamily="34" charset="-34"/>
                  <a:cs typeface="IrisUPC" pitchFamily="34" charset="-34"/>
                </a:rPr>
                <a:t>การฯ    เป็นผู้ดำเนินการว่าจ้างแทนก็ได้</a:t>
              </a:r>
            </a:p>
          </p:txBody>
        </p:sp>
        <p:sp>
          <p:nvSpPr>
            <p:cNvPr id="18" name="ลูกศรลง 17"/>
            <p:cNvSpPr/>
            <p:nvPr/>
          </p:nvSpPr>
          <p:spPr bwMode="auto">
            <a:xfrm>
              <a:off x="7335804" y="3357998"/>
              <a:ext cx="165154" cy="296125"/>
            </a:xfrm>
            <a:prstGeom prst="downArrow">
              <a:avLst/>
            </a:prstGeom>
            <a:grp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69875" marR="0" indent="-269875" algn="l" defTabSz="914400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3300"/>
                </a:buClr>
                <a:buSzTx/>
                <a:buFont typeface="Wingdings" pitchFamily="2" charset="2"/>
                <a:buNone/>
                <a:tabLst/>
              </a:pPr>
              <a:endParaRPr kumimoji="0" lang="th-TH" sz="2200" b="1" i="0" u="none" strike="noStrike" cap="none" normalizeH="0" baseline="0" smtClean="0">
                <a:ln>
                  <a:noFill/>
                </a:ln>
                <a:effectLst/>
                <a:latin typeface="IrisUPC" pitchFamily="34" charset="-34"/>
                <a:cs typeface="IrisUPC" pitchFamily="34" charset="-34"/>
              </a:endParaRPr>
            </a:p>
          </p:txBody>
        </p:sp>
        <p:sp>
          <p:nvSpPr>
            <p:cNvPr id="20" name="ลูกศรขวา 19"/>
            <p:cNvSpPr/>
            <p:nvPr/>
          </p:nvSpPr>
          <p:spPr bwMode="auto">
            <a:xfrm>
              <a:off x="5357818" y="2354560"/>
              <a:ext cx="357190" cy="788688"/>
            </a:xfrm>
            <a:prstGeom prst="rightArrow">
              <a:avLst/>
            </a:prstGeom>
            <a:grp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69875" marR="0" indent="-269875" algn="l" defTabSz="914400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3300"/>
                </a:buClr>
                <a:buSzTx/>
                <a:buFont typeface="Wingdings" pitchFamily="2" charset="2"/>
                <a:buNone/>
                <a:tabLst/>
              </a:pPr>
              <a:endParaRPr kumimoji="0" lang="th-TH" sz="2200" b="1" i="0" u="none" strike="noStrike" cap="none" normalizeH="0" baseline="0" smtClean="0">
                <a:ln>
                  <a:noFill/>
                </a:ln>
                <a:effectLst/>
                <a:latin typeface="IrisUPC" pitchFamily="34" charset="-34"/>
                <a:cs typeface="IrisUPC" pitchFamily="34" charset="-34"/>
              </a:endParaRPr>
            </a:p>
          </p:txBody>
        </p:sp>
      </p:grpSp>
      <p:sp>
        <p:nvSpPr>
          <p:cNvPr id="17" name="ปุ่มปฏิบัติการ: กำหนดเอง 52">
            <a:hlinkClick r:id="rId2" action="ppaction://hlinksldjump" highlightClick="1"/>
          </p:cNvPr>
          <p:cNvSpPr/>
          <p:nvPr/>
        </p:nvSpPr>
        <p:spPr>
          <a:xfrm>
            <a:off x="9001156" y="6715148"/>
            <a:ext cx="71438" cy="7143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66957" y="192051"/>
            <a:ext cx="5368777" cy="7886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th-TH" sz="2400" b="1" kern="0" dirty="0">
                <a:solidFill>
                  <a:srgbClr val="000066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หลักเกณฑ์การควบคุมงานก่อสร้างอาคาร </a:t>
            </a:r>
          </a:p>
          <a:p>
            <a:pPr lvl="0" algn="ctr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th-TH" b="1" kern="0" dirty="0">
                <a:solidFill>
                  <a:srgbClr val="000066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(ตามมติคณะรัฐมนตรีเมื่อวันที่ </a:t>
            </a:r>
            <a:r>
              <a:rPr lang="th-TH" b="1" kern="0" dirty="0">
                <a:solidFill>
                  <a:srgbClr val="000066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16</a:t>
            </a:r>
            <a:r>
              <a:rPr lang="th-TH" b="1" kern="0" dirty="0">
                <a:solidFill>
                  <a:srgbClr val="000066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 มีนาคม </a:t>
            </a:r>
            <a:r>
              <a:rPr lang="th-TH" b="1" kern="0" dirty="0">
                <a:solidFill>
                  <a:srgbClr val="000066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2536</a:t>
            </a:r>
            <a:r>
              <a:rPr lang="th-TH" b="1" kern="0" dirty="0" smtClean="0">
                <a:solidFill>
                  <a:srgbClr val="000066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)</a:t>
            </a:r>
            <a:endParaRPr lang="th-TH" b="1" kern="0" dirty="0">
              <a:solidFill>
                <a:srgbClr val="000066"/>
              </a:soli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21" name="รูปภาพ 20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00" y="6474538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43680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3314"/>
            <a:ext cx="9144000" cy="571504"/>
          </a:xfrm>
        </p:spPr>
        <p:txBody>
          <a:bodyPr>
            <a:noAutofit/>
            <a:scene3d>
              <a:camera prst="orthographicFront"/>
              <a:lightRig rig="soft" dir="t"/>
            </a:scene3d>
            <a:sp3d>
              <a:contourClr>
                <a:srgbClr val="FFC000"/>
              </a:contourClr>
            </a:sp3d>
          </a:bodyPr>
          <a:lstStyle/>
          <a:p>
            <a:r>
              <a:rPr lang="th-TH" sz="3600" b="1" dirty="0" smtClean="0">
                <a:latin typeface="IrisUPC" pitchFamily="34" charset="-34"/>
                <a:cs typeface="IrisUPC" pitchFamily="34" charset="-34"/>
              </a:rPr>
              <a:t>ขั้นตอนดำเนินการจัดจ้างก่อสร้าง</a:t>
            </a:r>
            <a:endParaRPr lang="th-TH" sz="36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5854" y="2157404"/>
            <a:ext cx="3706065" cy="1237262"/>
          </a:xfrm>
          <a:prstGeom prst="rect">
            <a:avLst/>
          </a:prstGeom>
          <a:noFill/>
          <a:ln w="19050">
            <a:noFill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 anchor="b" anchorCtr="0">
            <a:spAutoFit/>
          </a:bodyPr>
          <a:lstStyle/>
          <a:p>
            <a:pPr algn="ctr">
              <a:spcBef>
                <a:spcPts val="0"/>
              </a:spcBef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ทำรายงานขอความเห็นชอบจัดจ้างก่อสร้าง</a:t>
            </a:r>
          </a:p>
          <a:p>
            <a:pPr marL="268288" indent="-179388">
              <a:lnSpc>
                <a:spcPct val="85000"/>
              </a:lnSpc>
              <a:spcBef>
                <a:spcPts val="0"/>
              </a:spcBef>
              <a:buClr>
                <a:srgbClr val="7E0000"/>
              </a:buClr>
              <a:buSzPct val="65000"/>
              <a:buFont typeface="Wingdings" pitchFamily="2" charset="2"/>
              <a:buChar char="§"/>
            </a:pP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เจ้าหน้าที่พัสดุทำรายงานขอความเห็นชอบจัดจ้างก่อสร้างตามระเบียบฯ ข้อ </a:t>
            </a:r>
            <a:r>
              <a:rPr lang="th-TH" sz="1600" b="1" dirty="0" smtClean="0">
                <a:latin typeface="EucrosiaUPC" pitchFamily="18" charset="-34"/>
                <a:cs typeface="EucrosiaUPC" pitchFamily="18" charset="-34"/>
              </a:rPr>
              <a:t>27</a:t>
            </a:r>
          </a:p>
          <a:p>
            <a:pPr marL="268288" indent="-179388">
              <a:lnSpc>
                <a:spcPct val="85000"/>
              </a:lnSpc>
              <a:spcBef>
                <a:spcPts val="0"/>
              </a:spcBef>
              <a:buClr>
                <a:srgbClr val="7E0000"/>
              </a:buClr>
              <a:buSzPct val="65000"/>
              <a:buFont typeface="Wingdings" pitchFamily="2" charset="2"/>
              <a:buChar char="§"/>
            </a:pP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ระบุราคากลางในรายงานขอความเห็นชอบจัดจ้างก่อสร้าง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81089" y="677498"/>
            <a:ext cx="6286544" cy="991041"/>
          </a:xfrm>
          <a:prstGeom prst="rect">
            <a:avLst/>
          </a:prstGeom>
          <a:noFill/>
          <a:ln w="19050">
            <a:noFill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คำนวณราคากลางตามหลักเกณฑ์การคำนวณราคากลางงานก่อสร้าง</a:t>
            </a:r>
          </a:p>
          <a:p>
            <a:pPr marL="1252538" lvl="1" indent="-179388">
              <a:lnSpc>
                <a:spcPct val="80000"/>
              </a:lnSpc>
              <a:spcBef>
                <a:spcPts val="0"/>
              </a:spcBef>
              <a:buSzPct val="65000"/>
              <a:buFont typeface="Wingdings" pitchFamily="2" charset="2"/>
              <a:buChar char="§"/>
            </a:pP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แต่งตั้งคณะกรรมการกำหนดราคากลาง</a:t>
            </a:r>
          </a:p>
          <a:p>
            <a:pPr marL="1252538" lvl="1" indent="-179388">
              <a:lnSpc>
                <a:spcPct val="80000"/>
              </a:lnSpc>
              <a:spcBef>
                <a:spcPts val="0"/>
              </a:spcBef>
              <a:buSzPct val="65000"/>
              <a:buFont typeface="Wingdings" pitchFamily="2" charset="2"/>
              <a:buChar char="§"/>
            </a:pP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คณะกรรมการกำหนดราคากลางคำนวณราคากลางตามหลักเกณฑ์ฯ</a:t>
            </a:r>
          </a:p>
          <a:p>
            <a:pPr marL="1252538" lvl="1" indent="-179388">
              <a:lnSpc>
                <a:spcPct val="80000"/>
              </a:lnSpc>
              <a:spcBef>
                <a:spcPts val="0"/>
              </a:spcBef>
              <a:buSzPct val="65000"/>
              <a:buFont typeface="Wingdings" pitchFamily="2" charset="2"/>
              <a:buChar char="§"/>
            </a:pP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นำราคากลางที่คำนวณ เสนอหัวหน้าส่วนราชการฯ ให้ความเห็นชอบ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5854" y="5139980"/>
            <a:ext cx="3706065" cy="365485"/>
          </a:xfrm>
          <a:prstGeom prst="rect">
            <a:avLst/>
          </a:prstGeom>
          <a:noFill/>
          <a:ln w="19050">
            <a:noFill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 anchor="b" anchorCtr="0">
            <a:spAutoFit/>
          </a:bodyPr>
          <a:lstStyle/>
          <a:p>
            <a:pPr algn="ctr">
              <a:lnSpc>
                <a:spcPct val="85000"/>
              </a:lnSpc>
              <a:spcBef>
                <a:spcPts val="0"/>
              </a:spcBef>
              <a:buClr>
                <a:srgbClr val="7E0000"/>
              </a:buClr>
              <a:buSzPct val="65000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ตกลงราคา สอบราคา ประกวดราคา หรือวิธีอื่นๆ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8213" y="5878223"/>
            <a:ext cx="6286544" cy="880241"/>
          </a:xfrm>
          <a:prstGeom prst="rect">
            <a:avLst/>
          </a:prstGeom>
          <a:noFill/>
          <a:ln w="19050">
            <a:noFill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</a:pP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ได้ผู้รับจ้างและลงนามในสัญญาจ้างก่อสร้าง</a:t>
            </a:r>
          </a:p>
          <a:p>
            <a:pPr marL="714375" indent="-171450">
              <a:lnSpc>
                <a:spcPct val="85000"/>
              </a:lnSpc>
              <a:spcBef>
                <a:spcPts val="0"/>
              </a:spcBef>
              <a:buClr>
                <a:srgbClr val="FFFF00"/>
              </a:buClr>
              <a:buSzPct val="65000"/>
              <a:buFont typeface="Wingdings" pitchFamily="2" charset="2"/>
              <a:buChar char="§"/>
            </a:pP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ใช้ข้อมูลและรายละเอียดจากการคำนวณราคากลางประกอบการพิจารณาแบ่งค่างวดงาน</a:t>
            </a:r>
            <a:br>
              <a:rPr lang="th-TH" sz="16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 การประเมินราคา   และ/หรือ การปรับปรุงรายการงานก่อสร้างต่างๆ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67171" y="2148171"/>
            <a:ext cx="4929222" cy="587853"/>
          </a:xfrm>
          <a:prstGeom prst="rect">
            <a:avLst/>
          </a:prstGeom>
          <a:noFill/>
          <a:ln w="19050">
            <a:noFill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 anchor="b" anchorCtr="0">
            <a:spAutoFit/>
          </a:bodyPr>
          <a:lstStyle/>
          <a:p>
            <a:pPr algn="ctr">
              <a:spcBef>
                <a:spcPts val="0"/>
              </a:spcBef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จัดทำ </a:t>
            </a:r>
            <a:r>
              <a:rPr lang="en-US" sz="1800" b="1" dirty="0" smtClean="0">
                <a:latin typeface="Angsana New" pitchFamily="18" charset="-34"/>
                <a:cs typeface="Angsana New" pitchFamily="18" charset="-34"/>
              </a:rPr>
              <a:t>TOR</a:t>
            </a:r>
            <a:r>
              <a:rPr lang="en-US" sz="18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เอกสารประกวดราคา และเอกสารเชิญชวน</a:t>
            </a:r>
          </a:p>
          <a:p>
            <a:pPr marL="1163638" lvl="1" indent="-179388">
              <a:lnSpc>
                <a:spcPct val="85000"/>
              </a:lnSpc>
              <a:spcBef>
                <a:spcPts val="0"/>
              </a:spcBef>
              <a:buClr>
                <a:srgbClr val="7E0000"/>
              </a:buClr>
              <a:buSzPct val="65000"/>
              <a:buFont typeface="Wingdings" pitchFamily="2" charset="2"/>
              <a:buChar char="Ø"/>
            </a:pP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ระบุราคากลางในร่าง </a:t>
            </a:r>
            <a:r>
              <a:rPr lang="en-US" sz="1600" b="1" dirty="0" smtClean="0">
                <a:latin typeface="Angsana New" pitchFamily="18" charset="-34"/>
                <a:cs typeface="Angsana New" pitchFamily="18" charset="-34"/>
              </a:rPr>
              <a:t>TOR</a:t>
            </a:r>
            <a:r>
              <a:rPr lang="en-US" sz="16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และ </a:t>
            </a:r>
            <a:r>
              <a:rPr lang="en-US" sz="1600" b="1" dirty="0" smtClean="0">
                <a:latin typeface="Angsana New" pitchFamily="18" charset="-34"/>
                <a:cs typeface="Angsana New" pitchFamily="18" charset="-34"/>
              </a:rPr>
              <a:t>TOR</a:t>
            </a:r>
            <a:endParaRPr lang="th-TH" sz="1600" b="1" dirty="0" smtClean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67171" y="3609995"/>
            <a:ext cx="4929222" cy="917174"/>
          </a:xfrm>
          <a:prstGeom prst="rect">
            <a:avLst/>
          </a:prstGeom>
          <a:noFill/>
          <a:ln w="19050">
            <a:noFill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 anchor="b" anchorCtr="0">
            <a:sp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ทำรายงานขอความเห็นชอบจัดจ้างก่อสร้าง</a:t>
            </a:r>
          </a:p>
          <a:p>
            <a:pPr marL="268288" indent="-179388">
              <a:lnSpc>
                <a:spcPct val="80000"/>
              </a:lnSpc>
              <a:spcBef>
                <a:spcPts val="0"/>
              </a:spcBef>
              <a:buClr>
                <a:srgbClr val="7E0000"/>
              </a:buClr>
              <a:buSzPct val="65000"/>
              <a:buFont typeface="Wingdings" pitchFamily="2" charset="2"/>
              <a:buChar char="Ø"/>
            </a:pP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เจ้าหน้าที่พัสดุทำรายงานขอความเห็นชอบจัดจ้างก่อสร้างตามระเบียบฯ ข้อ </a:t>
            </a:r>
            <a:r>
              <a:rPr lang="th-TH" sz="1600" b="1" dirty="0" smtClean="0">
                <a:latin typeface="EucrosiaUPC" pitchFamily="18" charset="-34"/>
                <a:cs typeface="EucrosiaUPC" pitchFamily="18" charset="-34"/>
              </a:rPr>
              <a:t>27</a:t>
            </a:r>
          </a:p>
          <a:p>
            <a:pPr marL="268288" indent="-179388">
              <a:lnSpc>
                <a:spcPct val="80000"/>
              </a:lnSpc>
              <a:spcBef>
                <a:spcPts val="0"/>
              </a:spcBef>
              <a:buClr>
                <a:srgbClr val="7E0000"/>
              </a:buClr>
              <a:buSzPct val="65000"/>
              <a:buFont typeface="Wingdings" pitchFamily="2" charset="2"/>
              <a:buChar char="Ø"/>
            </a:pP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แนบ </a:t>
            </a:r>
            <a:r>
              <a:rPr lang="en-US" sz="1600" b="1" dirty="0" smtClean="0">
                <a:latin typeface="IrisUPC" pitchFamily="34" charset="-34"/>
                <a:cs typeface="IrisUPC" pitchFamily="34" charset="-34"/>
              </a:rPr>
              <a:t>TOR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เอกสารประกวดราคา  เอกสารเชิญชวน</a:t>
            </a:r>
          </a:p>
          <a:p>
            <a:pPr marL="268288" indent="-179388">
              <a:lnSpc>
                <a:spcPct val="80000"/>
              </a:lnSpc>
              <a:spcBef>
                <a:spcPts val="0"/>
              </a:spcBef>
              <a:buClr>
                <a:srgbClr val="7E0000"/>
              </a:buClr>
              <a:buSzPct val="65000"/>
              <a:buFont typeface="Wingdings" pitchFamily="2" charset="2"/>
              <a:buChar char="Ø"/>
            </a:pP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ระบุราคากลางในรายงานขอความเห็นชอบจัดจ้างก่อสร้าง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67171" y="2981743"/>
            <a:ext cx="4929222" cy="369332"/>
          </a:xfrm>
          <a:prstGeom prst="rect">
            <a:avLst/>
          </a:prstGeom>
          <a:noFill/>
          <a:ln w="19050">
            <a:noFill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 anchor="b" anchorCtr="0">
            <a:spAutoFit/>
          </a:bodyPr>
          <a:lstStyle/>
          <a:p>
            <a:pPr algn="ctr">
              <a:spcBef>
                <a:spcPts val="0"/>
              </a:spcBef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แต่งตั้งคณะกรรมการประกวดราคา และคัดเลือกผู้ให้บริการตลาดกลาง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67171" y="4761567"/>
            <a:ext cx="4929254" cy="744819"/>
          </a:xfrm>
          <a:prstGeom prst="rect">
            <a:avLst/>
          </a:prstGeom>
          <a:noFill/>
          <a:ln w="19050">
            <a:noFill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 anchor="b" anchorCtr="0">
            <a:sp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ประกาศเชิญชวน คัดเลือกเป็นผู้มีสิทธิ์เสนอราคา  ดำเนินการเสนอราคา  และแจ้งผลการพิจารณาราคา</a:t>
            </a:r>
          </a:p>
          <a:p>
            <a:pPr marL="536575" indent="179388">
              <a:lnSpc>
                <a:spcPct val="80000"/>
              </a:lnSpc>
              <a:spcBef>
                <a:spcPts val="0"/>
              </a:spcBef>
              <a:buSzPct val="60000"/>
              <a:buFont typeface="Wingdings" pitchFamily="2" charset="2"/>
              <a:buChar char="Ø"/>
            </a:pP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ในการเสนอราคา  ให้ใช้ราคากลางเป็นราคาเริ่มต้นการประมูล</a:t>
            </a:r>
          </a:p>
        </p:txBody>
      </p:sp>
      <p:cxnSp>
        <p:nvCxnSpPr>
          <p:cNvPr id="15" name="ลูกศรเชื่อมต่อแบบตรง 14"/>
          <p:cNvCxnSpPr/>
          <p:nvPr/>
        </p:nvCxnSpPr>
        <p:spPr>
          <a:xfrm rot="5400000">
            <a:off x="4190691" y="5764296"/>
            <a:ext cx="180000" cy="1588"/>
          </a:xfrm>
          <a:prstGeom prst="straightConnector1">
            <a:avLst/>
          </a:prstGeom>
          <a:ln w="38100" cmpd="sng">
            <a:solidFill>
              <a:schemeClr val="tx1"/>
            </a:solidFill>
            <a:tailEnd type="triangle"/>
          </a:ln>
          <a:effectLst/>
          <a:scene3d>
            <a:camera prst="orthographicFront"/>
            <a:lightRig rig="threePt" dir="t"/>
          </a:scene3d>
          <a:sp3d contour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ลูกศรเชื่อมต่อแบบตรง 18"/>
          <p:cNvCxnSpPr/>
          <p:nvPr/>
        </p:nvCxnSpPr>
        <p:spPr>
          <a:xfrm rot="5400000">
            <a:off x="6468356" y="2861953"/>
            <a:ext cx="180000" cy="1588"/>
          </a:xfrm>
          <a:prstGeom prst="straightConnector1">
            <a:avLst/>
          </a:prstGeom>
          <a:ln w="38100" cmpd="sng">
            <a:solidFill>
              <a:schemeClr val="tx1"/>
            </a:solidFill>
            <a:tailEnd type="triangle"/>
          </a:ln>
          <a:effectLst/>
          <a:scene3d>
            <a:camera prst="orthographicFront"/>
            <a:lightRig rig="threePt" dir="t"/>
          </a:scene3d>
          <a:sp3d contour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ลูกศรเชื่อมต่อแบบตรง 19"/>
          <p:cNvCxnSpPr/>
          <p:nvPr/>
        </p:nvCxnSpPr>
        <p:spPr>
          <a:xfrm rot="5400000">
            <a:off x="6468356" y="3485845"/>
            <a:ext cx="180000" cy="1588"/>
          </a:xfrm>
          <a:prstGeom prst="straightConnector1">
            <a:avLst/>
          </a:prstGeom>
          <a:ln w="38100" cmpd="sng">
            <a:solidFill>
              <a:schemeClr val="tx1"/>
            </a:solidFill>
            <a:tailEnd type="triangle"/>
          </a:ln>
          <a:effectLst/>
          <a:scene3d>
            <a:camera prst="orthographicFront"/>
            <a:lightRig rig="threePt" dir="t"/>
          </a:scene3d>
          <a:sp3d contour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ลูกศรเชื่อมต่อแบบตรง 20"/>
          <p:cNvCxnSpPr/>
          <p:nvPr/>
        </p:nvCxnSpPr>
        <p:spPr>
          <a:xfrm rot="5400000">
            <a:off x="6468356" y="4638378"/>
            <a:ext cx="180000" cy="1588"/>
          </a:xfrm>
          <a:prstGeom prst="straightConnector1">
            <a:avLst/>
          </a:prstGeom>
          <a:ln w="38100" cmpd="sng">
            <a:solidFill>
              <a:schemeClr val="tx1"/>
            </a:solidFill>
            <a:tailEnd type="triangle"/>
          </a:ln>
          <a:effectLst/>
          <a:scene3d>
            <a:camera prst="orthographicFront"/>
            <a:lightRig rig="threePt" dir="t"/>
          </a:scene3d>
          <a:sp3d contour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ลูกศรเชื่อมต่อแบบตรง 21"/>
          <p:cNvCxnSpPr/>
          <p:nvPr/>
        </p:nvCxnSpPr>
        <p:spPr>
          <a:xfrm rot="5400000">
            <a:off x="1857454" y="2032296"/>
            <a:ext cx="180000" cy="1588"/>
          </a:xfrm>
          <a:prstGeom prst="straightConnector1">
            <a:avLst/>
          </a:prstGeom>
          <a:ln w="38100" cmpd="sng">
            <a:solidFill>
              <a:schemeClr val="tx1"/>
            </a:solidFill>
            <a:tailEnd type="triangle"/>
          </a:ln>
          <a:effectLst/>
          <a:scene3d>
            <a:camera prst="orthographicFront"/>
            <a:lightRig rig="threePt" dir="t"/>
          </a:scene3d>
          <a:sp3d contour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ลูกศรเชื่อมต่อแบบตรง 22"/>
          <p:cNvCxnSpPr/>
          <p:nvPr/>
        </p:nvCxnSpPr>
        <p:spPr>
          <a:xfrm rot="5400000">
            <a:off x="6468356" y="2042235"/>
            <a:ext cx="180000" cy="1588"/>
          </a:xfrm>
          <a:prstGeom prst="straightConnector1">
            <a:avLst/>
          </a:prstGeom>
          <a:ln w="38100" cmpd="sng">
            <a:solidFill>
              <a:schemeClr val="tx1"/>
            </a:solidFill>
            <a:tailEnd type="triangle"/>
          </a:ln>
          <a:effectLst/>
          <a:scene3d>
            <a:camera prst="orthographicFront"/>
            <a:lightRig rig="threePt" dir="t"/>
          </a:scene3d>
          <a:sp3d contour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ตัวเชื่อมต่อตรง 24"/>
          <p:cNvCxnSpPr/>
          <p:nvPr/>
        </p:nvCxnSpPr>
        <p:spPr>
          <a:xfrm>
            <a:off x="1933970" y="1943090"/>
            <a:ext cx="4644000" cy="1588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  <a:scene3d>
            <a:camera prst="orthographicFront"/>
            <a:lightRig rig="threePt" dir="t"/>
          </a:scene3d>
          <a:sp3d contour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ลูกศรเชื่อมต่อแบบตรง 25"/>
          <p:cNvCxnSpPr/>
          <p:nvPr/>
        </p:nvCxnSpPr>
        <p:spPr>
          <a:xfrm rot="5400000">
            <a:off x="4172691" y="1784422"/>
            <a:ext cx="216000" cy="1588"/>
          </a:xfrm>
          <a:prstGeom prst="straightConnector1">
            <a:avLst/>
          </a:prstGeom>
          <a:ln w="38100" cmpd="sng">
            <a:solidFill>
              <a:schemeClr val="tx1"/>
            </a:solidFill>
            <a:tailEnd type="triangle"/>
          </a:ln>
          <a:effectLst/>
          <a:scene3d>
            <a:camera prst="orthographicFront"/>
            <a:lightRig rig="threePt" dir="t"/>
          </a:scene3d>
          <a:sp3d contour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ตัวเชื่อมต่อตรง 27"/>
          <p:cNvCxnSpPr/>
          <p:nvPr/>
        </p:nvCxnSpPr>
        <p:spPr>
          <a:xfrm>
            <a:off x="1904153" y="5657866"/>
            <a:ext cx="4680000" cy="1588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  <a:scene3d>
            <a:camera prst="orthographicFront"/>
            <a:lightRig rig="threePt" dir="t"/>
          </a:scene3d>
          <a:sp3d contour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ตัวเชื่อมต่อตรง 29"/>
          <p:cNvCxnSpPr/>
          <p:nvPr/>
        </p:nvCxnSpPr>
        <p:spPr>
          <a:xfrm rot="5400000">
            <a:off x="1844334" y="5586428"/>
            <a:ext cx="142876" cy="1588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  <a:scene3d>
            <a:camera prst="orthographicFront"/>
            <a:lightRig rig="threePt" dir="t"/>
          </a:scene3d>
          <a:sp3d contour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ตัวเชื่อมต่อตรง 30"/>
          <p:cNvCxnSpPr/>
          <p:nvPr/>
        </p:nvCxnSpPr>
        <p:spPr>
          <a:xfrm rot="5400000">
            <a:off x="6496857" y="5585634"/>
            <a:ext cx="142876" cy="1588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  <a:scene3d>
            <a:camera prst="orthographicFront"/>
            <a:lightRig rig="threePt" dir="t"/>
          </a:scene3d>
          <a:sp3d contour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45854" y="3757247"/>
            <a:ext cx="3706065" cy="1043363"/>
          </a:xfrm>
          <a:prstGeom prst="rect">
            <a:avLst/>
          </a:prstGeom>
          <a:noFill/>
          <a:ln w="19050">
            <a:noFill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 anchor="b" anchorCtr="0">
            <a:spAutoFit/>
          </a:bodyPr>
          <a:lstStyle/>
          <a:p>
            <a:pPr algn="ctr">
              <a:lnSpc>
                <a:spcPct val="85000"/>
              </a:lnSpc>
              <a:spcBef>
                <a:spcPts val="0"/>
              </a:spcBef>
              <a:buClr>
                <a:srgbClr val="7E0000"/>
              </a:buClr>
              <a:buSzPct val="65000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ประกาศตกลงราคา สอบราคา ประกวดราคา</a:t>
            </a:r>
          </a:p>
          <a:p>
            <a:pPr algn="ctr">
              <a:lnSpc>
                <a:spcPct val="85000"/>
              </a:lnSpc>
              <a:spcBef>
                <a:spcPts val="0"/>
              </a:spcBef>
              <a:buClr>
                <a:srgbClr val="7E0000"/>
              </a:buClr>
              <a:buSzPct val="65000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หรือวิธีอื่นๆ  แล้วแต่กรณี</a:t>
            </a:r>
          </a:p>
          <a:p>
            <a:pPr marL="268288" lvl="1" indent="-179388">
              <a:lnSpc>
                <a:spcPct val="85000"/>
              </a:lnSpc>
              <a:spcBef>
                <a:spcPts val="0"/>
              </a:spcBef>
              <a:buClr>
                <a:srgbClr val="7E0000"/>
              </a:buClr>
              <a:buSzPct val="65000"/>
              <a:buFont typeface="Wingdings" pitchFamily="2" charset="2"/>
              <a:buChar char="§"/>
            </a:pP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ประกาศเปิดเผยราคากลางในประกาศสอบราคาและประกาศประกวดราคา</a:t>
            </a:r>
          </a:p>
        </p:txBody>
      </p:sp>
      <p:cxnSp>
        <p:nvCxnSpPr>
          <p:cNvPr id="35" name="ลูกศรเชื่อมต่อแบบตรง 34"/>
          <p:cNvCxnSpPr/>
          <p:nvPr/>
        </p:nvCxnSpPr>
        <p:spPr>
          <a:xfrm rot="5400000">
            <a:off x="1826350" y="3560019"/>
            <a:ext cx="216000" cy="1588"/>
          </a:xfrm>
          <a:prstGeom prst="straightConnector1">
            <a:avLst/>
          </a:prstGeom>
          <a:ln w="38100" cmpd="sng">
            <a:solidFill>
              <a:schemeClr val="tx1"/>
            </a:solidFill>
            <a:tailEnd type="triangle"/>
          </a:ln>
          <a:effectLst/>
          <a:scene3d>
            <a:camera prst="orthographicFront"/>
            <a:lightRig rig="threePt" dir="t"/>
          </a:scene3d>
          <a:sp3d contour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ลูกศรเชื่อมต่อแบบตรง 35"/>
          <p:cNvCxnSpPr/>
          <p:nvPr/>
        </p:nvCxnSpPr>
        <p:spPr>
          <a:xfrm rot="5400000">
            <a:off x="1826350" y="4977568"/>
            <a:ext cx="216000" cy="1588"/>
          </a:xfrm>
          <a:prstGeom prst="straightConnector1">
            <a:avLst/>
          </a:prstGeom>
          <a:ln w="38100" cmpd="sng">
            <a:solidFill>
              <a:schemeClr val="tx1"/>
            </a:solidFill>
            <a:tailEnd type="triangle"/>
          </a:ln>
          <a:effectLst/>
          <a:scene3d>
            <a:camera prst="orthographicFront"/>
            <a:lightRig rig="threePt" dir="t"/>
          </a:scene3d>
          <a:sp3d contour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รูปภาพ 28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7676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596" y="476672"/>
            <a:ext cx="8229600" cy="1143000"/>
          </a:xfrm>
        </p:spPr>
        <p:txBody>
          <a:bodyPr>
            <a:noAutofit/>
            <a:scene3d>
              <a:camera prst="orthographicFront"/>
              <a:lightRig rig="soft" dir="t"/>
            </a:scene3d>
            <a:sp3d extrusionH="152400" contourW="6350">
              <a:bevelT w="152400" h="152400"/>
              <a:contourClr>
                <a:srgbClr val="FFC000"/>
              </a:contourClr>
            </a:sp3d>
          </a:bodyPr>
          <a:lstStyle/>
          <a:p>
            <a:pPr>
              <a:lnSpc>
                <a:spcPct val="80000"/>
              </a:lnSpc>
            </a:pPr>
            <a:r>
              <a:rPr lang="th-TH" sz="4000" b="1" dirty="0" smtClean="0">
                <a:solidFill>
                  <a:srgbClr val="002060"/>
                </a:solidFill>
                <a:cs typeface="IrisUPC" pitchFamily="34" charset="-34"/>
              </a:rPr>
              <a:t>ขั้นตอนดำเนินการตามสัญญาจ้างก่อสร้าง</a:t>
            </a:r>
            <a:endParaRPr lang="th-TH" sz="4000" b="1" dirty="0">
              <a:solidFill>
                <a:srgbClr val="002060"/>
              </a:solidFill>
              <a:cs typeface="IrisUPC" pitchFamily="34" charset="-34"/>
            </a:endParaRPr>
          </a:p>
        </p:txBody>
      </p:sp>
      <p:grpSp>
        <p:nvGrpSpPr>
          <p:cNvPr id="9" name="กลุ่ม 8"/>
          <p:cNvGrpSpPr/>
          <p:nvPr/>
        </p:nvGrpSpPr>
        <p:grpSpPr>
          <a:xfrm>
            <a:off x="390788" y="1988840"/>
            <a:ext cx="8456843" cy="1477328"/>
            <a:chOff x="357158" y="3169632"/>
            <a:chExt cx="8456843" cy="1477328"/>
          </a:xfrm>
          <a:noFill/>
        </p:grpSpPr>
        <p:sp>
          <p:nvSpPr>
            <p:cNvPr id="4" name="TextBox 3"/>
            <p:cNvSpPr txBox="1"/>
            <p:nvPr/>
          </p:nvSpPr>
          <p:spPr>
            <a:xfrm>
              <a:off x="357158" y="3169632"/>
              <a:ext cx="4572032" cy="1477328"/>
            </a:xfrm>
            <a:prstGeom prst="rect">
              <a:avLst/>
            </a:prstGeom>
            <a:grpFill/>
            <a:ln w="19050">
              <a:noFill/>
            </a:ln>
            <a:scene3d>
              <a:camera prst="orthographicFront"/>
              <a:lightRig rig="threePt" dir="t"/>
            </a:scene3d>
            <a:sp3d contourW="6350"/>
          </p:spPr>
          <p:txBody>
            <a:bodyPr wrap="square" rtlCol="0">
              <a:spAutoFit/>
            </a:bodyPr>
            <a:lstStyle/>
            <a:p>
              <a:pPr marL="357188" indent="-268288">
                <a:buSzPct val="65000"/>
                <a:buFont typeface="Wingdings" pitchFamily="2" charset="2"/>
                <a:buChar char="§"/>
              </a:pPr>
              <a:r>
                <a:rPr lang="th-TH" sz="3000" b="1" dirty="0" smtClean="0">
                  <a:effectLst>
                    <a:innerShdw blurRad="114300">
                      <a:srgbClr val="FFCCFF"/>
                    </a:innerShdw>
                  </a:effectLst>
                  <a:latin typeface="IrisUPC" pitchFamily="34" charset="-34"/>
                  <a:cs typeface="IrisUPC" pitchFamily="34" charset="-34"/>
                </a:rPr>
                <a:t>ดำเนินการตามสัญญาจ้างก่อสร้าง</a:t>
              </a:r>
            </a:p>
            <a:p>
              <a:pPr marL="357188" indent="-268288">
                <a:buSzPct val="65000"/>
                <a:buFont typeface="Wingdings" pitchFamily="2" charset="2"/>
                <a:buChar char="§"/>
              </a:pPr>
              <a:r>
                <a:rPr lang="th-TH" sz="3000" b="1" dirty="0" smtClean="0">
                  <a:effectLst>
                    <a:innerShdw blurRad="114300">
                      <a:srgbClr val="FFCCFF"/>
                    </a:innerShdw>
                  </a:effectLst>
                  <a:latin typeface="IrisUPC" pitchFamily="34" charset="-34"/>
                  <a:cs typeface="IrisUPC" pitchFamily="34" charset="-34"/>
                </a:rPr>
                <a:t>การเปลี่ยนแปลงสัญญาจ้างก่อสร้าง</a:t>
              </a:r>
            </a:p>
            <a:p>
              <a:pPr marL="357188" indent="-268288">
                <a:buSzPct val="65000"/>
                <a:buFont typeface="Wingdings" pitchFamily="2" charset="2"/>
                <a:buChar char="§"/>
              </a:pPr>
              <a:r>
                <a:rPr lang="th-TH" sz="3000" b="1" dirty="0" smtClean="0">
                  <a:effectLst>
                    <a:innerShdw blurRad="114300">
                      <a:srgbClr val="FFCCFF"/>
                    </a:innerShdw>
                  </a:effectLst>
                  <a:latin typeface="IrisUPC" pitchFamily="34" charset="-34"/>
                  <a:cs typeface="IrisUPC" pitchFamily="34" charset="-34"/>
                </a:rPr>
                <a:t>การตรวจรับงานจ้างก่อสร้าง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878678" y="3501008"/>
              <a:ext cx="2935323" cy="840230"/>
            </a:xfrm>
            <a:prstGeom prst="rect">
              <a:avLst/>
            </a:prstGeom>
            <a:grpFill/>
            <a:ln w="19050">
              <a:noFill/>
            </a:ln>
            <a:scene3d>
              <a:camera prst="orthographicFront"/>
              <a:lightRig rig="threePt" dir="t"/>
            </a:scene3d>
            <a:sp3d contourW="6350"/>
          </p:spPr>
          <p:txBody>
            <a:bodyPr wrap="square" rtlCol="0">
              <a:spAutoFit/>
            </a:bodyPr>
            <a:lstStyle/>
            <a:p>
              <a:pPr marL="268288" indent="-268288">
                <a:buSzPct val="60000"/>
                <a:buFont typeface="Wingdings" pitchFamily="2" charset="2"/>
                <a:buChar char="Ø"/>
              </a:pPr>
              <a:r>
                <a:rPr lang="th-TH" sz="2400" b="1" dirty="0" smtClean="0">
                  <a:effectLst>
                    <a:innerShdw blurRad="114300">
                      <a:prstClr val="black"/>
                    </a:innerShdw>
                  </a:effectLst>
                  <a:latin typeface="IrisUPC" pitchFamily="34" charset="-34"/>
                  <a:cs typeface="IrisUPC" pitchFamily="34" charset="-34"/>
                </a:rPr>
                <a:t>คณะกรรมการตรวจการจ้าง</a:t>
              </a:r>
            </a:p>
            <a:p>
              <a:pPr marL="268288" indent="-268288">
                <a:buSzPct val="60000"/>
                <a:buFont typeface="Wingdings" pitchFamily="2" charset="2"/>
                <a:buChar char="Ø"/>
              </a:pPr>
              <a:r>
                <a:rPr lang="th-TH" sz="2400" b="1" dirty="0" smtClean="0">
                  <a:effectLst>
                    <a:innerShdw blurRad="114300">
                      <a:prstClr val="black"/>
                    </a:innerShdw>
                  </a:effectLst>
                  <a:latin typeface="IrisUPC" pitchFamily="34" charset="-34"/>
                  <a:cs typeface="IrisUPC" pitchFamily="34" charset="-34"/>
                </a:rPr>
                <a:t>ผู้ควบคุมงาน</a:t>
              </a:r>
            </a:p>
          </p:txBody>
        </p:sp>
        <p:sp>
          <p:nvSpPr>
            <p:cNvPr id="6" name="ลูกศรขวา 5"/>
            <p:cNvSpPr/>
            <p:nvPr/>
          </p:nvSpPr>
          <p:spPr>
            <a:xfrm rot="10800000">
              <a:off x="5080933" y="3275958"/>
              <a:ext cx="642942" cy="1285884"/>
            </a:xfrm>
            <a:prstGeom prst="rightArrow">
              <a:avLst/>
            </a:prstGeom>
            <a:grpFill/>
            <a:ln>
              <a:prstDash val="sysDash"/>
            </a:ln>
            <a:scene3d>
              <a:camera prst="orthographicFront"/>
              <a:lightRig rig="threePt" dir="t"/>
            </a:scene3d>
            <a:sp3d contour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latin typeface="IrisUPC" pitchFamily="34" charset="-34"/>
                <a:cs typeface="IrisUPC" pitchFamily="34" charset="-34"/>
              </a:endParaRPr>
            </a:p>
          </p:txBody>
        </p:sp>
      </p:grpSp>
      <p:sp>
        <p:nvSpPr>
          <p:cNvPr id="3" name="ลูกศรลง 2"/>
          <p:cNvSpPr/>
          <p:nvPr/>
        </p:nvSpPr>
        <p:spPr>
          <a:xfrm>
            <a:off x="1869326" y="3682192"/>
            <a:ext cx="1656184" cy="792088"/>
          </a:xfrm>
          <a:prstGeom prst="downArrow">
            <a:avLst/>
          </a:prstGeom>
          <a:noFill/>
          <a:scene3d>
            <a:camera prst="orthographicFront"/>
            <a:lightRig rig="threePt" dir="t"/>
          </a:scene3d>
          <a:sp3d contour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390788" y="4690304"/>
            <a:ext cx="4572032" cy="1359346"/>
          </a:xfrm>
          <a:prstGeom prst="rect">
            <a:avLst/>
          </a:prstGeom>
          <a:noFill/>
          <a:ln w="19050">
            <a:solidFill>
              <a:srgbClr val="800000"/>
            </a:solidFill>
          </a:ln>
          <a:scene3d>
            <a:camera prst="orthographicFront"/>
            <a:lightRig rig="threePt" dir="t"/>
          </a:scene3d>
          <a:sp3d contourW="6350"/>
        </p:spPr>
        <p:txBody>
          <a:bodyPr wrap="square" rtlCol="0" anchor="ctr" anchorCtr="0">
            <a:noAutofit/>
            <a:sp3d/>
          </a:bodyPr>
          <a:lstStyle/>
          <a:p>
            <a:pPr marL="88900" algn="ctr">
              <a:lnSpc>
                <a:spcPts val="3200"/>
              </a:lnSpc>
              <a:buClr>
                <a:srgbClr val="FFC000"/>
              </a:buClr>
              <a:buSzPct val="65000"/>
            </a:pPr>
            <a:r>
              <a:rPr lang="th-TH" sz="3600" b="1" dirty="0" smtClean="0">
                <a:latin typeface="IrisUPC" pitchFamily="34" charset="-34"/>
                <a:cs typeface="IrisUPC" pitchFamily="34" charset="-34"/>
              </a:rPr>
              <a:t>ได้สิ่งก่อสร้าง</a:t>
            </a:r>
          </a:p>
          <a:p>
            <a:pPr marL="88900" algn="ctr">
              <a:lnSpc>
                <a:spcPts val="3200"/>
              </a:lnSpc>
              <a:buClr>
                <a:srgbClr val="FFC000"/>
              </a:buClr>
              <a:buSzPct val="65000"/>
            </a:pPr>
            <a:r>
              <a:rPr lang="th-TH" sz="3600" b="1" dirty="0" smtClean="0">
                <a:latin typeface="IrisUPC" pitchFamily="34" charset="-34"/>
                <a:cs typeface="IrisUPC" pitchFamily="34" charset="-34"/>
              </a:rPr>
              <a:t>และการรับประกันผลงานก่อสร้าง</a:t>
            </a:r>
            <a:endParaRPr lang="th-TH" sz="3600" b="1" dirty="0"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11" name="รูปภาพ 10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29289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220" name="Text Box 4"/>
          <p:cNvSpPr txBox="1">
            <a:spLocks noChangeArrowheads="1"/>
          </p:cNvSpPr>
          <p:nvPr/>
        </p:nvSpPr>
        <p:spPr bwMode="auto">
          <a:xfrm>
            <a:off x="539552" y="1628800"/>
            <a:ext cx="8064896" cy="4833110"/>
          </a:xfrm>
          <a:prstGeom prst="rect">
            <a:avLst/>
          </a:prstGeom>
          <a:noFill/>
          <a:ln w="38100" cap="rnd" cmpd="thickThin">
            <a:solidFill>
              <a:schemeClr val="tx1"/>
            </a:solidFill>
            <a:round/>
            <a:headEnd/>
            <a:tailEnd/>
          </a:ln>
          <a:effectLst/>
          <a:scene3d>
            <a:camera prst="orthographicFront"/>
            <a:lightRig rig="soft" dir="t"/>
          </a:scene3d>
          <a:sp3d extrusionH="50800" contourW="6350">
            <a:bevelT/>
            <a:contourClr>
              <a:schemeClr val="bg1"/>
            </a:contourClr>
          </a:sp3d>
        </p:spPr>
        <p:txBody>
          <a:bodyPr wrap="square" anchor="ctr" anchorCtr="0">
            <a:noAutofit/>
          </a:bodyPr>
          <a:lstStyle/>
          <a:p>
            <a:pPr marL="265113" indent="-265113">
              <a:lnSpc>
                <a:spcPct val="85000"/>
              </a:lnSpc>
              <a:spcBef>
                <a:spcPts val="1200"/>
              </a:spcBef>
              <a:buClr>
                <a:srgbClr val="FF3300"/>
              </a:buClr>
              <a:buSzPct val="60000"/>
              <a:buFont typeface="Wingdings" pitchFamily="2" charset="2"/>
              <a:buChar char="Ø"/>
            </a:pPr>
            <a:r>
              <a:rPr lang="th-TH" sz="2600" b="1" dirty="0" smtClean="0">
                <a:effectLst/>
                <a:latin typeface="IrisUPC" pitchFamily="34" charset="-34"/>
                <a:cs typeface="IrisUPC" pitchFamily="34" charset="-34"/>
              </a:rPr>
              <a:t>หลักเกณฑ์</a:t>
            </a:r>
            <a:r>
              <a:rPr lang="th-TH" sz="2600" b="1" dirty="0">
                <a:effectLst/>
                <a:latin typeface="IrisUPC" pitchFamily="34" charset="-34"/>
                <a:cs typeface="IrisUPC" pitchFamily="34" charset="-34"/>
              </a:rPr>
              <a:t>การคำนวณราคากลางงาน</a:t>
            </a:r>
            <a:r>
              <a:rPr lang="th-TH" sz="2600" b="1" dirty="0" smtClean="0">
                <a:effectLst/>
                <a:latin typeface="IrisUPC" pitchFamily="34" charset="-34"/>
                <a:cs typeface="IrisUPC" pitchFamily="34" charset="-34"/>
              </a:rPr>
              <a:t>ก่อสร้าง ตามมติคณะรัฐมนตรีเมื่อวันที่  </a:t>
            </a:r>
            <a:r>
              <a:rPr lang="th-TH" sz="2600" b="1" dirty="0" smtClean="0">
                <a:effectLst/>
                <a:latin typeface="EucrosiaUPC" pitchFamily="18" charset="-34"/>
                <a:cs typeface="EucrosiaUPC" pitchFamily="18" charset="-34"/>
              </a:rPr>
              <a:t>13</a:t>
            </a:r>
            <a:br>
              <a:rPr lang="th-TH" sz="2600" b="1" dirty="0" smtClean="0">
                <a:effectLst/>
                <a:latin typeface="EucrosiaUPC" pitchFamily="18" charset="-34"/>
                <a:cs typeface="EucrosiaUPC" pitchFamily="18" charset="-34"/>
              </a:rPr>
            </a:br>
            <a:r>
              <a:rPr lang="th-TH" sz="2600" b="1" dirty="0" smtClean="0">
                <a:effectLst/>
                <a:latin typeface="IrisUPC" pitchFamily="34" charset="-34"/>
                <a:cs typeface="IrisUPC" pitchFamily="34" charset="-34"/>
              </a:rPr>
              <a:t>มีนาคม </a:t>
            </a:r>
            <a:r>
              <a:rPr lang="th-TH" sz="2600" b="1" dirty="0" smtClean="0">
                <a:effectLst/>
                <a:latin typeface="EucrosiaUPC" pitchFamily="18" charset="-34"/>
                <a:cs typeface="EucrosiaUPC" pitchFamily="18" charset="-34"/>
              </a:rPr>
              <a:t>2555  </a:t>
            </a:r>
            <a:r>
              <a:rPr lang="th-TH" sz="2600" b="1" dirty="0">
                <a:effectLst/>
                <a:latin typeface="IrisUPC" pitchFamily="34" charset="-34"/>
                <a:cs typeface="IrisUPC" pitchFamily="34" charset="-34"/>
              </a:rPr>
              <a:t>บังคับใช้กับ</a:t>
            </a:r>
            <a:r>
              <a:rPr lang="th-TH" sz="2600" b="1" dirty="0" smtClean="0">
                <a:effectLst/>
                <a:latin typeface="EucrosiaUPC" pitchFamily="18" charset="-34"/>
                <a:cs typeface="EucrosiaUPC" pitchFamily="18" charset="-34"/>
              </a:rPr>
              <a:t>  </a:t>
            </a:r>
          </a:p>
          <a:p>
            <a:pPr lvl="1">
              <a:lnSpc>
                <a:spcPct val="85000"/>
              </a:lnSpc>
              <a:spcBef>
                <a:spcPts val="1200"/>
              </a:spcBef>
              <a:buClr>
                <a:srgbClr val="FF3300"/>
              </a:buClr>
              <a:buSzPct val="60000"/>
            </a:pPr>
            <a:r>
              <a:rPr lang="th-TH" sz="2600" b="1" dirty="0" smtClean="0">
                <a:effectLst/>
                <a:latin typeface="EucrosiaUPC" pitchFamily="18" charset="-34"/>
                <a:cs typeface="EucrosiaUPC" pitchFamily="18" charset="-34"/>
              </a:rPr>
              <a:t>1. </a:t>
            </a:r>
            <a:r>
              <a:rPr lang="th-TH" sz="2600" b="1" dirty="0" smtClean="0">
                <a:effectLst/>
                <a:latin typeface="IrisUPC" pitchFamily="34" charset="-34"/>
                <a:cs typeface="IrisUPC" pitchFamily="34" charset="-34"/>
              </a:rPr>
              <a:t>งานก่อสร้าง   ตามค</a:t>
            </a:r>
            <a:r>
              <a:rPr lang="th-TH" sz="2600" b="1" dirty="0">
                <a:effectLst/>
                <a:latin typeface="IrisUPC" pitchFamily="34" charset="-34"/>
                <a:cs typeface="IrisUPC" pitchFamily="34" charset="-34"/>
              </a:rPr>
              <a:t>วามหมาย</a:t>
            </a:r>
            <a:r>
              <a:rPr lang="th-TH" sz="2600" b="1" dirty="0" smtClean="0">
                <a:effectLst/>
                <a:latin typeface="IrisUPC" pitchFamily="34" charset="-34"/>
                <a:cs typeface="IrisUPC" pitchFamily="34" charset="-34"/>
              </a:rPr>
              <a:t>ของงานก่อสร้างที่กำหนดในส่วนของแนวทาง</a:t>
            </a:r>
            <a:br>
              <a:rPr lang="th-TH" sz="2600" b="1" dirty="0" smtClean="0">
                <a:effectLst/>
                <a:latin typeface="IrisUPC" pitchFamily="34" charset="-34"/>
                <a:cs typeface="IrisUPC" pitchFamily="34" charset="-34"/>
              </a:rPr>
            </a:br>
            <a:r>
              <a:rPr lang="th-TH" sz="2600" b="1" dirty="0" smtClean="0">
                <a:effectLst/>
                <a:latin typeface="IrisUPC" pitchFamily="34" charset="-34"/>
                <a:cs typeface="IrisUPC" pitchFamily="34" charset="-34"/>
              </a:rPr>
              <a:t>    และวิธีปฏิบัติเกี่ยวกับหลักเกณฑ์การคำนวณราคากลางงานก่อสร้าง </a:t>
            </a:r>
            <a:r>
              <a:rPr lang="th-TH" sz="20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(</a:t>
            </a:r>
            <a:r>
              <a:rPr lang="th-TH" sz="2000" b="1" dirty="0" smtClean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แนวทาง</a:t>
            </a:r>
            <a:br>
              <a:rPr lang="th-TH" sz="2000" b="1" dirty="0" smtClean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      และ</a:t>
            </a:r>
            <a:r>
              <a:rPr lang="th-TH" sz="20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วิธีปฏิบัติฯ  ข้อ </a:t>
            </a:r>
            <a:r>
              <a:rPr lang="th-TH" sz="20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4</a:t>
            </a:r>
            <a:r>
              <a:rPr lang="th-TH" sz="20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)</a:t>
            </a:r>
            <a:endParaRPr lang="th-TH" sz="2000" b="1" dirty="0" smtClean="0">
              <a:effectLst/>
              <a:latin typeface="IrisUPC" pitchFamily="34" charset="-34"/>
              <a:cs typeface="IrisUPC" pitchFamily="34" charset="-34"/>
            </a:endParaRPr>
          </a:p>
          <a:p>
            <a:pPr lvl="1">
              <a:lnSpc>
                <a:spcPct val="85000"/>
              </a:lnSpc>
              <a:spcBef>
                <a:spcPts val="1200"/>
              </a:spcBef>
              <a:buClr>
                <a:srgbClr val="FF3300"/>
              </a:buClr>
              <a:buSzPct val="60000"/>
            </a:pPr>
            <a:r>
              <a:rPr lang="th-TH" sz="2600" b="1" dirty="0" smtClean="0">
                <a:effectLst/>
                <a:latin typeface="EucrosiaUPC" pitchFamily="18" charset="-34"/>
                <a:cs typeface="EucrosiaUPC" pitchFamily="18" charset="-34"/>
              </a:rPr>
              <a:t>2. </a:t>
            </a:r>
            <a:r>
              <a:rPr lang="th-TH" sz="2600" b="1" dirty="0" smtClean="0">
                <a:effectLst/>
                <a:latin typeface="IrisUPC" pitchFamily="34" charset="-34"/>
                <a:cs typeface="IrisUPC" pitchFamily="34" charset="-34"/>
              </a:rPr>
              <a:t>ต้องเป็นงานก่อสร้างที่จัดจ้างก่อสร้างตามระเบียบฯ ว่าด้วยการพัสดุ </a:t>
            </a:r>
            <a:r>
              <a:rPr lang="th-TH" sz="2000" b="1" dirty="0" smtClean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(แนวทาง</a:t>
            </a:r>
            <a:br>
              <a:rPr lang="th-TH" sz="2000" b="1" dirty="0" smtClean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      และ</a:t>
            </a:r>
            <a:r>
              <a:rPr lang="th-TH" sz="20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วิธีปฏิบัติฯ  ข้อ </a:t>
            </a:r>
            <a:r>
              <a:rPr lang="th-TH" sz="20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4</a:t>
            </a:r>
            <a:r>
              <a:rPr lang="th-TH" sz="2000" b="1" dirty="0" smtClean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)</a:t>
            </a:r>
          </a:p>
          <a:p>
            <a:pPr lvl="1">
              <a:lnSpc>
                <a:spcPct val="85000"/>
              </a:lnSpc>
              <a:spcBef>
                <a:spcPts val="1200"/>
              </a:spcBef>
              <a:buClr>
                <a:srgbClr val="FF3300"/>
              </a:buClr>
              <a:buSzPct val="60000"/>
            </a:pPr>
            <a:r>
              <a:rPr lang="th-TH" sz="2600" b="1" dirty="0" smtClean="0">
                <a:latin typeface="EucrosiaUPC" pitchFamily="18" charset="-34"/>
                <a:cs typeface="EucrosiaUPC" pitchFamily="18" charset="-34"/>
              </a:rPr>
              <a:t>3. </a:t>
            </a:r>
            <a:r>
              <a:rPr lang="th-TH" sz="2600" b="1" dirty="0">
                <a:latin typeface="IrisUPC" pitchFamily="34" charset="-34"/>
                <a:cs typeface="IrisUPC" pitchFamily="34" charset="-34"/>
              </a:rPr>
              <a:t>ไม่คำนึงถึงวงเงิน  มูลค่า และหรือวงเงินงบประมาณของงานก่อสร้าง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(</a:t>
            </a:r>
            <a:r>
              <a:rPr lang="th-TH" sz="20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แนวทาง</a:t>
            </a:r>
            <a:br>
              <a:rPr lang="th-TH" sz="20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0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      </a:t>
            </a:r>
            <a:r>
              <a:rPr lang="th-TH" sz="2000" b="1" dirty="0" smtClean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 และ</a:t>
            </a:r>
            <a:r>
              <a:rPr lang="th-TH" sz="20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วิธีปฏิบัติฯ  ข้อ </a:t>
            </a:r>
            <a:r>
              <a:rPr lang="th-TH" sz="20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3</a:t>
            </a:r>
            <a:r>
              <a:rPr lang="th-TH" sz="2000" b="1" dirty="0" smtClean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)</a:t>
            </a:r>
            <a:endParaRPr lang="th-TH" sz="2000" b="1" dirty="0" smtClean="0">
              <a:effectLst/>
              <a:latin typeface="IrisUPC" pitchFamily="34" charset="-34"/>
              <a:cs typeface="IrisUPC" pitchFamily="34" charset="-34"/>
            </a:endParaRPr>
          </a:p>
          <a:p>
            <a:pPr marL="265113" indent="-265113">
              <a:lnSpc>
                <a:spcPct val="85000"/>
              </a:lnSpc>
              <a:spcBef>
                <a:spcPts val="1200"/>
              </a:spcBef>
              <a:buClr>
                <a:srgbClr val="FF3300"/>
              </a:buClr>
              <a:buSzPct val="60000"/>
              <a:buFont typeface="Wingdings" pitchFamily="2" charset="2"/>
              <a:buChar char="Ø"/>
            </a:pPr>
            <a:r>
              <a:rPr lang="th-TH" sz="2600" b="1" dirty="0" smtClean="0">
                <a:effectLst/>
                <a:latin typeface="IrisUPC" pitchFamily="34" charset="-34"/>
                <a:cs typeface="IrisUPC" pitchFamily="34" charset="-34"/>
              </a:rPr>
              <a:t>งานก่อสร้างที่หน่วยงาน</a:t>
            </a:r>
            <a:r>
              <a:rPr lang="th-TH" sz="2600" b="1" dirty="0">
                <a:effectLst/>
                <a:latin typeface="IrisUPC" pitchFamily="34" charset="-34"/>
                <a:cs typeface="IrisUPC" pitchFamily="34" charset="-34"/>
              </a:rPr>
              <a:t>ดำเนินการก่อสร้างหรือ</a:t>
            </a:r>
            <a:r>
              <a:rPr lang="th-TH" sz="2600" b="1" dirty="0" smtClean="0">
                <a:effectLst/>
                <a:latin typeface="IrisUPC" pitchFamily="34" charset="-34"/>
                <a:cs typeface="IrisUPC" pitchFamily="34" charset="-34"/>
              </a:rPr>
              <a:t>ทำเอง      ไม่อยู่ในบังคับที่ต้องถือปฏิบัติตามหลักเกณฑ์การคำนวณราคากลางงาน</a:t>
            </a:r>
            <a:r>
              <a:rPr lang="th-TH" sz="2600" b="1" dirty="0">
                <a:effectLst/>
                <a:latin typeface="IrisUPC" pitchFamily="34" charset="-34"/>
                <a:cs typeface="IrisUPC" pitchFamily="34" charset="-34"/>
              </a:rPr>
              <a:t>ก่อสร้างตามมติคณะรัฐมนตรีเมื่อวันที่  </a:t>
            </a:r>
            <a:r>
              <a:rPr lang="th-TH" sz="2600" b="1" dirty="0" smtClean="0">
                <a:effectLst/>
                <a:latin typeface="EucrosiaUPC" pitchFamily="18" charset="-34"/>
                <a:cs typeface="EucrosiaUPC" pitchFamily="18" charset="-34"/>
              </a:rPr>
              <a:t>13 </a:t>
            </a:r>
            <a:r>
              <a:rPr lang="th-TH" sz="2600" b="1" dirty="0">
                <a:effectLst/>
                <a:latin typeface="IrisUPC" pitchFamily="34" charset="-34"/>
                <a:cs typeface="IrisUPC" pitchFamily="34" charset="-34"/>
              </a:rPr>
              <a:t>มีนาคม </a:t>
            </a:r>
            <a:r>
              <a:rPr lang="th-TH" sz="2600" b="1" dirty="0" smtClean="0">
                <a:effectLst/>
                <a:latin typeface="EucrosiaUPC" pitchFamily="18" charset="-34"/>
                <a:cs typeface="EucrosiaUPC" pitchFamily="18" charset="-34"/>
              </a:rPr>
              <a:t>2555</a:t>
            </a:r>
            <a:endParaRPr lang="th-TH" sz="2600" b="1" dirty="0" smtClean="0">
              <a:effectLst/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67526" y="620688"/>
            <a:ext cx="6596678" cy="909480"/>
          </a:xfrm>
          <a:prstGeom prst="rect">
            <a:avLst/>
          </a:prstGeom>
          <a:noFill/>
          <a:effectLst/>
          <a:scene3d>
            <a:camera prst="orthographicFront"/>
            <a:lightRig rig="soft" dir="t"/>
          </a:scene3d>
          <a:sp3d contourW="12700">
            <a:bevelT/>
            <a:contourClr>
              <a:schemeClr val="bg1"/>
            </a:contourClr>
          </a:sp3d>
        </p:spPr>
        <p:txBody>
          <a:bodyPr wrap="none" rtlCol="0">
            <a:spAutoFit/>
            <a:sp3d>
              <a:contourClr>
                <a:schemeClr val="bg1"/>
              </a:contourClr>
            </a:sp3d>
          </a:bodyPr>
          <a:lstStyle/>
          <a:p>
            <a:pPr marL="457200" indent="-457200" algn="ctr">
              <a:lnSpc>
                <a:spcPct val="70000"/>
              </a:lnSpc>
              <a:spcBef>
                <a:spcPct val="0"/>
              </a:spcBef>
              <a:buClr>
                <a:srgbClr val="CCFF33"/>
              </a:buClr>
              <a:buSzPct val="70000"/>
            </a:pPr>
            <a:r>
              <a:rPr lang="th-TH" sz="3600" b="1" dirty="0" smtClean="0">
                <a:effectLst/>
                <a:latin typeface="IrisUPC" pitchFamily="34" charset="-34"/>
                <a:cs typeface="IrisUPC" pitchFamily="34" charset="-34"/>
              </a:rPr>
              <a:t>งานก่อสร้างที่อยู่ในบังคับต้องคำนวณราคากลาง</a:t>
            </a:r>
            <a:endParaRPr lang="th-TH" sz="3600" b="1" dirty="0">
              <a:effectLst/>
              <a:latin typeface="IrisUPC" pitchFamily="34" charset="-34"/>
              <a:cs typeface="IrisUPC" pitchFamily="34" charset="-34"/>
            </a:endParaRPr>
          </a:p>
          <a:p>
            <a:pPr marL="457200" indent="-457200" algn="ctr">
              <a:lnSpc>
                <a:spcPct val="70000"/>
              </a:lnSpc>
              <a:spcBef>
                <a:spcPct val="0"/>
              </a:spcBef>
              <a:buClr>
                <a:srgbClr val="CCFF33"/>
              </a:buClr>
              <a:buSzPct val="70000"/>
            </a:pPr>
            <a:r>
              <a:rPr lang="th-TH" sz="3600" b="1" dirty="0" smtClean="0">
                <a:effectLst/>
                <a:latin typeface="IrisUPC" pitchFamily="34" charset="-34"/>
                <a:cs typeface="IrisUPC" pitchFamily="34" charset="-34"/>
              </a:rPr>
              <a:t>ตามหลักเกณฑ์</a:t>
            </a:r>
            <a:r>
              <a:rPr lang="th-TH" sz="3600" b="1" dirty="0">
                <a:effectLst/>
                <a:latin typeface="IrisUPC" pitchFamily="34" charset="-34"/>
                <a:cs typeface="IrisUPC" pitchFamily="34" charset="-34"/>
              </a:rPr>
              <a:t>การคำนวณราคากลางงาน</a:t>
            </a:r>
            <a:r>
              <a:rPr lang="th-TH" sz="3600" b="1" dirty="0" smtClean="0">
                <a:effectLst/>
                <a:latin typeface="IrisUPC" pitchFamily="34" charset="-34"/>
                <a:cs typeface="IrisUPC" pitchFamily="34" charset="-34"/>
              </a:rPr>
              <a:t>ก่อสร้าง</a:t>
            </a:r>
          </a:p>
        </p:txBody>
      </p:sp>
      <p:pic>
        <p:nvPicPr>
          <p:cNvPr id="5" name="รูปภาพ 4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50376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1785925"/>
            <a:ext cx="8715436" cy="4623807"/>
          </a:xfrm>
          <a:prstGeom prst="rect">
            <a:avLst/>
          </a:prstGeom>
          <a:noFill/>
          <a:scene3d>
            <a:camera prst="orthographicFront"/>
            <a:lightRig rig="soft" dir="t"/>
          </a:scene3d>
          <a:sp3d contourW="6350" prstMaterial="metal">
            <a:contourClr>
              <a:schemeClr val="tx1"/>
            </a:contourClr>
          </a:sp3d>
        </p:spPr>
        <p:txBody>
          <a:bodyPr wrap="square" rtlCol="0" anchor="ctr" anchorCtr="0">
            <a:noAutofit/>
          </a:bodyPr>
          <a:lstStyle/>
          <a:p>
            <a:pPr marL="268288" indent="-268288">
              <a:lnSpc>
                <a:spcPct val="90000"/>
              </a:lnSpc>
              <a:spcBef>
                <a:spcPts val="300"/>
              </a:spcBef>
              <a:buClr>
                <a:srgbClr val="FF00FF"/>
              </a:buClr>
              <a:buSzPct val="60000"/>
              <a:buFont typeface="Wingdings" pitchFamily="2" charset="2"/>
              <a:buChar char="v"/>
            </a:pPr>
            <a:r>
              <a:rPr lang="th-TH" sz="2200" b="1" dirty="0" smtClean="0">
                <a:effectLst/>
                <a:cs typeface="IrisUPC" pitchFamily="34" charset="-34"/>
              </a:rPr>
              <a:t>เป็นกรณีที่ส่วนราชการ  รัฐวิสาหกิจ   หรือหน่วยงานอื่นของรัฐจัดหาวัสดุ  ครุภัณฑ์  และอุปกรณ์    แล้ว</a:t>
            </a:r>
            <a:br>
              <a:rPr lang="th-TH" sz="2200" b="1" dirty="0" smtClean="0">
                <a:effectLst/>
                <a:cs typeface="IrisUPC" pitchFamily="34" charset="-34"/>
              </a:rPr>
            </a:br>
            <a:r>
              <a:rPr lang="th-TH" sz="2200" b="1" dirty="0" smtClean="0">
                <a:effectLst/>
                <a:cs typeface="IrisUPC" pitchFamily="34" charset="-34"/>
              </a:rPr>
              <a:t>ดำเนินการก่อสร้างหรือจัดทำเอง     โดยมิได้มีการดำเนินการจัดจ้างก่อสร้างตามกระบวนการจ้างก่อสร้าง</a:t>
            </a:r>
            <a:br>
              <a:rPr lang="th-TH" sz="2200" b="1" dirty="0" smtClean="0">
                <a:effectLst/>
                <a:cs typeface="IrisUPC" pitchFamily="34" charset="-34"/>
              </a:rPr>
            </a:br>
            <a:r>
              <a:rPr lang="th-TH" sz="2200" b="1" dirty="0" smtClean="0">
                <a:effectLst/>
                <a:cs typeface="IrisUPC" pitchFamily="34" charset="-34"/>
              </a:rPr>
              <a:t>ตามระเบียบฯ  ว่าด้วยการพัสดุ </a:t>
            </a:r>
          </a:p>
          <a:p>
            <a:pPr marL="268288" indent="-268288">
              <a:lnSpc>
                <a:spcPct val="90000"/>
              </a:lnSpc>
              <a:spcBef>
                <a:spcPts val="300"/>
              </a:spcBef>
              <a:buClr>
                <a:srgbClr val="FF00FF"/>
              </a:buClr>
              <a:buSzPct val="60000"/>
              <a:buFont typeface="Wingdings" pitchFamily="2" charset="2"/>
              <a:buChar char="v"/>
            </a:pPr>
            <a:r>
              <a:rPr lang="th-TH" sz="2200" b="1" dirty="0" smtClean="0">
                <a:effectLst/>
                <a:cs typeface="IrisUPC" pitchFamily="34" charset="-34"/>
              </a:rPr>
              <a:t>โดยหลักการของการก่อสร้างหรือจัดทำเอง ควรพิจารณาจากอำนาจหน้าที่  ความพร้อมของบุคลากร และ</a:t>
            </a:r>
            <a:br>
              <a:rPr lang="th-TH" sz="2200" b="1" dirty="0" smtClean="0">
                <a:effectLst/>
                <a:cs typeface="IrisUPC" pitchFamily="34" charset="-34"/>
              </a:rPr>
            </a:br>
            <a:r>
              <a:rPr lang="th-TH" sz="2200" b="1" dirty="0" smtClean="0">
                <a:effectLst/>
                <a:cs typeface="IrisUPC" pitchFamily="34" charset="-34"/>
              </a:rPr>
              <a:t>อุปกรณ์ต่างๆ ที่ต้องใช้  และรวมถึงหลักของความคุ้มค่า    โดยจะต้องมีการกำกับดูแลให้การก่อสร้างหรือ</a:t>
            </a:r>
            <a:br>
              <a:rPr lang="th-TH" sz="2200" b="1" dirty="0" smtClean="0">
                <a:effectLst/>
                <a:cs typeface="IrisUPC" pitchFamily="34" charset="-34"/>
              </a:rPr>
            </a:br>
            <a:r>
              <a:rPr lang="th-TH" sz="2200" b="1" dirty="0" smtClean="0">
                <a:effectLst/>
                <a:cs typeface="IrisUPC" pitchFamily="34" charset="-34"/>
              </a:rPr>
              <a:t>การจัดทำเองนั้นมีผลสำเร็จตามวัตถุประสงค์ที่กำหนดด้วย</a:t>
            </a:r>
            <a:endParaRPr lang="en-US" sz="2200" b="1" dirty="0" smtClean="0">
              <a:effectLst/>
              <a:cs typeface="IrisUPC" pitchFamily="34" charset="-34"/>
            </a:endParaRPr>
          </a:p>
          <a:p>
            <a:pPr marL="268288" indent="-268288">
              <a:lnSpc>
                <a:spcPct val="90000"/>
              </a:lnSpc>
              <a:spcBef>
                <a:spcPts val="300"/>
              </a:spcBef>
              <a:buClr>
                <a:srgbClr val="FF00FF"/>
              </a:buClr>
              <a:buSzPct val="60000"/>
              <a:buFont typeface="Wingdings" pitchFamily="2" charset="2"/>
              <a:buChar char="v"/>
            </a:pPr>
            <a:r>
              <a:rPr lang="th-TH" sz="2200" b="1" dirty="0" smtClean="0">
                <a:effectLst/>
                <a:cs typeface="IrisUPC" pitchFamily="34" charset="-34"/>
              </a:rPr>
              <a:t>ระเบียบสำนักนายกรัฐมนตรีว่าด้วยการพัสดุ พ.ศ. </a:t>
            </a:r>
            <a:r>
              <a:rPr lang="th-TH" sz="2200" b="1" dirty="0" smtClean="0">
                <a:effectLst/>
                <a:cs typeface="EucrosiaUPC" pitchFamily="18" charset="-34"/>
              </a:rPr>
              <a:t>2535</a:t>
            </a:r>
            <a:r>
              <a:rPr lang="th-TH" sz="2200" b="1" dirty="0" smtClean="0">
                <a:effectLst/>
                <a:cs typeface="IrisUPC" pitchFamily="34" charset="-34"/>
              </a:rPr>
              <a:t> และที่แก้ไขเพิ่มเติม   ได้กำหนดเฉพาะแนวทาง</a:t>
            </a:r>
            <a:br>
              <a:rPr lang="th-TH" sz="2200" b="1" dirty="0" smtClean="0">
                <a:effectLst/>
                <a:cs typeface="IrisUPC" pitchFamily="34" charset="-34"/>
              </a:rPr>
            </a:br>
            <a:r>
              <a:rPr lang="th-TH" sz="2200" b="1" dirty="0" smtClean="0">
                <a:effectLst/>
                <a:cs typeface="IrisUPC" pitchFamily="34" charset="-34"/>
              </a:rPr>
              <a:t>ปฏิบัติเกี่ยวกับการจัดทำเองไว้ใน ข้อ </a:t>
            </a:r>
            <a:r>
              <a:rPr lang="th-TH" sz="2200" b="1" dirty="0" smtClean="0">
                <a:effectLst/>
                <a:cs typeface="EucrosiaUPC" pitchFamily="18" charset="-34"/>
              </a:rPr>
              <a:t>15  </a:t>
            </a:r>
            <a:r>
              <a:rPr lang="th-TH" sz="2200" b="1" dirty="0" smtClean="0">
                <a:effectLst/>
                <a:cs typeface="IrisUPC" pitchFamily="34" charset="-34"/>
              </a:rPr>
              <a:t> ดังนี้</a:t>
            </a:r>
            <a:br>
              <a:rPr lang="th-TH" sz="2200" b="1" dirty="0" smtClean="0">
                <a:effectLst/>
                <a:cs typeface="IrisUPC" pitchFamily="34" charset="-34"/>
              </a:rPr>
            </a:br>
            <a:r>
              <a:rPr lang="th-TH" sz="2200" b="1" dirty="0" smtClean="0">
                <a:effectLst/>
                <a:cs typeface="IrisUPC" pitchFamily="34" charset="-34"/>
              </a:rPr>
              <a:t>       “กรณีที่มีการจัดทำเอง  ให้หัวหน้าส่วนราชการแต่งตั้งผู้ควบคุมรับผิดชอบในการจัดทำเองนั้น   และ</a:t>
            </a:r>
            <a:br>
              <a:rPr lang="th-TH" sz="2200" b="1" dirty="0" smtClean="0">
                <a:effectLst/>
                <a:cs typeface="IrisUPC" pitchFamily="34" charset="-34"/>
              </a:rPr>
            </a:br>
            <a:r>
              <a:rPr lang="th-TH" sz="2200" b="1" dirty="0" smtClean="0">
                <a:effectLst/>
                <a:cs typeface="IrisUPC" pitchFamily="34" charset="-34"/>
              </a:rPr>
              <a:t>แต่งตั้งคณะกรรมการตรวจการปฏิบัติงาน  โดยมีคุณสมบัติและหน้าที่เช่นเดียวกับคณะกรรมการตรวจการ</a:t>
            </a:r>
            <a:br>
              <a:rPr lang="th-TH" sz="2200" b="1" dirty="0" smtClean="0">
                <a:effectLst/>
                <a:cs typeface="IrisUPC" pitchFamily="34" charset="-34"/>
              </a:rPr>
            </a:br>
            <a:r>
              <a:rPr lang="th-TH" sz="2200" b="1" dirty="0" smtClean="0">
                <a:effectLst/>
                <a:cs typeface="IrisUPC" pitchFamily="34" charset="-34"/>
              </a:rPr>
              <a:t>จ้าง  เว้นแต่ส่วนราชการที่กำหนดให้มีเจ้าหน้าที่ที่รับผิดชอบโดยเฉพาะอยู่แล้ว”</a:t>
            </a:r>
          </a:p>
          <a:p>
            <a:pPr marL="268288" indent="-268288">
              <a:lnSpc>
                <a:spcPct val="90000"/>
              </a:lnSpc>
              <a:spcBef>
                <a:spcPts val="300"/>
              </a:spcBef>
              <a:buClr>
                <a:srgbClr val="FF00FF"/>
              </a:buClr>
              <a:buSzPct val="60000"/>
              <a:buFont typeface="Wingdings" pitchFamily="2" charset="2"/>
              <a:buChar char="v"/>
            </a:pPr>
            <a:r>
              <a:rPr lang="th-TH" sz="2200" b="1" dirty="0" smtClean="0">
                <a:effectLst/>
                <a:cs typeface="IrisUPC" pitchFamily="34" charset="-34"/>
              </a:rPr>
              <a:t>ในส่วนของหลักเกณฑ์การคำนวณราคากลางงานก่อสร้าง   ตามมติคณะรัฐมนตรีเมื่อวันที่  </a:t>
            </a:r>
            <a:r>
              <a:rPr lang="th-TH" sz="2200" b="1" dirty="0" smtClean="0">
                <a:effectLst/>
                <a:cs typeface="EucrosiaUPC" pitchFamily="18" charset="-34"/>
              </a:rPr>
              <a:t>6 </a:t>
            </a:r>
            <a:r>
              <a:rPr lang="th-TH" sz="2200" b="1" dirty="0" smtClean="0">
                <a:effectLst/>
                <a:cs typeface="IrisUPC" pitchFamily="34" charset="-34"/>
              </a:rPr>
              <a:t> กุมภาพันธ์</a:t>
            </a:r>
            <a:br>
              <a:rPr lang="th-TH" sz="2200" b="1" dirty="0" smtClean="0">
                <a:effectLst/>
                <a:cs typeface="IrisUPC" pitchFamily="34" charset="-34"/>
              </a:rPr>
            </a:br>
            <a:r>
              <a:rPr lang="th-TH" sz="2200" b="1" dirty="0" smtClean="0">
                <a:effectLst/>
                <a:cs typeface="EucrosiaUPC" pitchFamily="18" charset="-34"/>
              </a:rPr>
              <a:t>2550</a:t>
            </a:r>
            <a:r>
              <a:rPr lang="th-TH" sz="2200" b="1" dirty="0" smtClean="0">
                <a:effectLst/>
                <a:cs typeface="IrisUPC" pitchFamily="34" charset="-34"/>
              </a:rPr>
              <a:t>  ยังไม่มีหลักเกณฑ์หรือข้อกำหนดในการคำนวณราคากลางสำหรับงานก่อสร้างที่ส่วนราชการ  รัฐ-</a:t>
            </a:r>
            <a:br>
              <a:rPr lang="th-TH" sz="2200" b="1" dirty="0" smtClean="0">
                <a:effectLst/>
                <a:cs typeface="IrisUPC" pitchFamily="34" charset="-34"/>
              </a:rPr>
            </a:br>
            <a:r>
              <a:rPr lang="th-TH" sz="2200" b="1" dirty="0" smtClean="0">
                <a:effectLst/>
                <a:cs typeface="IrisUPC" pitchFamily="34" charset="-34"/>
              </a:rPr>
              <a:t>วิสาหกิจ หรือหน่วยงานอื่นของรัฐ ดำเนินการก่อสร้างหรือจัดทำเอง</a:t>
            </a:r>
            <a:endParaRPr lang="en-US" sz="2200" b="1" dirty="0" smtClean="0">
              <a:effectLst/>
              <a:cs typeface="IrisUPC" pitchFamily="34" charset="-3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72917" y="608840"/>
            <a:ext cx="7180171" cy="94795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harsh" dir="t"/>
            </a:scene3d>
            <a:sp3d extrusionH="57150" contourW="6350">
              <a:bevelT w="38100" h="38100"/>
            </a:sp3d>
          </a:bodyPr>
          <a:lstStyle/>
          <a:p>
            <a:pPr lvl="0" algn="ctr">
              <a:lnSpc>
                <a:spcPct val="85000"/>
              </a:lnSpc>
              <a:spcBef>
                <a:spcPct val="0"/>
              </a:spcBef>
              <a:defRPr/>
            </a:pPr>
            <a:r>
              <a:rPr lang="th-TH" sz="3200" b="1" dirty="0">
                <a:latin typeface="IrisUPC" pitchFamily="34" charset="-34"/>
                <a:cs typeface="IrisUPC" pitchFamily="34" charset="-34"/>
              </a:rPr>
              <a:t>ความหมายและข้อกำหนด</a:t>
            </a:r>
          </a:p>
          <a:p>
            <a:pPr lvl="0" algn="ctr">
              <a:lnSpc>
                <a:spcPct val="85000"/>
              </a:lnSpc>
              <a:spcBef>
                <a:spcPct val="0"/>
              </a:spcBef>
              <a:defRPr/>
            </a:pPr>
            <a:r>
              <a:rPr lang="th-TH" sz="3200" b="1" dirty="0" smtClean="0">
                <a:latin typeface="IrisUPC" pitchFamily="34" charset="-34"/>
                <a:cs typeface="IrisUPC" pitchFamily="34" charset="-34"/>
              </a:rPr>
              <a:t>เกี่ยวกับงาน</a:t>
            </a:r>
            <a:r>
              <a:rPr lang="th-TH" sz="3200" b="1" dirty="0">
                <a:latin typeface="IrisUPC" pitchFamily="34" charset="-34"/>
                <a:cs typeface="IrisUPC" pitchFamily="34" charset="-34"/>
              </a:rPr>
              <a:t>ก่อสร้างที่หน่วยงานดำเนินการก่อสร้างหรือทำ</a:t>
            </a:r>
            <a:r>
              <a:rPr lang="th-TH" sz="3200" b="1" dirty="0" smtClean="0">
                <a:latin typeface="IrisUPC" pitchFamily="34" charset="-34"/>
                <a:cs typeface="IrisUPC" pitchFamily="34" charset="-34"/>
              </a:rPr>
              <a:t>เอง</a:t>
            </a:r>
            <a:endParaRPr lang="th-TH" sz="3200" b="1" dirty="0"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7" name="รูปภาพ 6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75895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3778" y="2276872"/>
            <a:ext cx="8649219" cy="36004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wrap="square" rtlCol="0" anchor="ctr" anchorCtr="0">
            <a:noAutofit/>
          </a:bodyPr>
          <a:lstStyle/>
          <a:p>
            <a:r>
              <a:rPr lang="th-TH" sz="2400" b="1" dirty="0" smtClean="0">
                <a:cs typeface="IrisUPC" pitchFamily="34" charset="-34"/>
              </a:rPr>
              <a:t>คณะอนุกรรมการกำกับหลักเกณฑ์การคำนวณราคากลางงานก่อสร้างในการประชุมครั้งที่  </a:t>
            </a:r>
            <a:r>
              <a:rPr lang="th-TH" sz="2400" b="1" dirty="0" smtClean="0">
                <a:cs typeface="EucrosiaUPC" pitchFamily="18" charset="-34"/>
              </a:rPr>
              <a:t>1/2550</a:t>
            </a:r>
            <a:r>
              <a:rPr lang="th-TH" sz="2400" b="1" dirty="0" smtClean="0">
                <a:cs typeface="IrisUPC" pitchFamily="34" charset="-34"/>
              </a:rPr>
              <a:t/>
            </a:r>
            <a:br>
              <a:rPr lang="th-TH" sz="2400" b="1" dirty="0" smtClean="0">
                <a:cs typeface="IrisUPC" pitchFamily="34" charset="-34"/>
              </a:rPr>
            </a:br>
            <a:r>
              <a:rPr lang="th-TH" sz="2400" b="1" dirty="0" smtClean="0">
                <a:cs typeface="IrisUPC" pitchFamily="34" charset="-34"/>
              </a:rPr>
              <a:t>เมื่อวันที่ </a:t>
            </a:r>
            <a:r>
              <a:rPr lang="th-TH" sz="2400" b="1" dirty="0" smtClean="0">
                <a:cs typeface="EucrosiaUPC" pitchFamily="18" charset="-34"/>
              </a:rPr>
              <a:t>28</a:t>
            </a:r>
            <a:r>
              <a:rPr lang="th-TH" sz="2400" b="1" dirty="0" smtClean="0">
                <a:cs typeface="IrisUPC" pitchFamily="34" charset="-34"/>
              </a:rPr>
              <a:t> กันยายน </a:t>
            </a:r>
            <a:r>
              <a:rPr lang="th-TH" sz="2400" b="1" dirty="0" smtClean="0">
                <a:cs typeface="EucrosiaUPC" pitchFamily="18" charset="-34"/>
              </a:rPr>
              <a:t>2550</a:t>
            </a:r>
            <a:r>
              <a:rPr lang="th-TH" sz="2400" b="1" dirty="0" smtClean="0">
                <a:cs typeface="IrisUPC" pitchFamily="34" charset="-34"/>
              </a:rPr>
              <a:t> ได้พิจารณาประเด็นงานก่อสร้างในกรณีที่หน่วยงานดำเนินการเองแล้ว</a:t>
            </a:r>
            <a:br>
              <a:rPr lang="th-TH" sz="2400" b="1" dirty="0" smtClean="0">
                <a:cs typeface="IrisUPC" pitchFamily="34" charset="-34"/>
              </a:rPr>
            </a:br>
            <a:r>
              <a:rPr lang="th-TH" sz="2400" b="1" dirty="0" smtClean="0">
                <a:cs typeface="IrisUPC" pitchFamily="34" charset="-34"/>
              </a:rPr>
              <a:t>มีมติ ดังนี้</a:t>
            </a:r>
          </a:p>
          <a:p>
            <a:pPr lvl="1"/>
            <a:r>
              <a:rPr lang="th-TH" sz="2400" b="1" i="1" dirty="0" smtClean="0">
                <a:cs typeface="IrisUPC" pitchFamily="34" charset="-34"/>
              </a:rPr>
              <a:t>“งานก่อสร้างที่ส่วนราชการ  รัฐวิสาหกิจ และหน่วยงานอื่นของรัฐดำเนินการก่อสร้างหรือจัดทำ</a:t>
            </a:r>
            <a:br>
              <a:rPr lang="th-TH" sz="2400" b="1" i="1" dirty="0" smtClean="0">
                <a:cs typeface="IrisUPC" pitchFamily="34" charset="-34"/>
              </a:rPr>
            </a:br>
            <a:r>
              <a:rPr lang="th-TH" sz="2400" b="1" i="1" dirty="0" smtClean="0">
                <a:cs typeface="IrisUPC" pitchFamily="34" charset="-34"/>
              </a:rPr>
              <a:t>เอง  เป็นกรณีที่ส่วนราชการ  รัฐวิสาหกิจ  หรือหน่วยงานอื่นของรัฐ  จัดหาวัสดุ  ครุภัณฑ์  และ</a:t>
            </a:r>
            <a:br>
              <a:rPr lang="th-TH" sz="2400" b="1" i="1" dirty="0" smtClean="0">
                <a:cs typeface="IrisUPC" pitchFamily="34" charset="-34"/>
              </a:rPr>
            </a:br>
            <a:r>
              <a:rPr lang="th-TH" sz="2400" b="1" i="1" dirty="0" smtClean="0">
                <a:cs typeface="IrisUPC" pitchFamily="34" charset="-34"/>
              </a:rPr>
              <a:t>อุปกรณ์ที่เกี่ยวข้อง  แล้วดำเนินการก่อสร้างหรือจัดทำเอง      โดยมิได้มีการดำเนินการจัดจ้าง</a:t>
            </a:r>
            <a:br>
              <a:rPr lang="th-TH" sz="2400" b="1" i="1" dirty="0" smtClean="0">
                <a:cs typeface="IrisUPC" pitchFamily="34" charset="-34"/>
              </a:rPr>
            </a:br>
            <a:r>
              <a:rPr lang="th-TH" sz="2400" b="1" i="1" dirty="0" smtClean="0">
                <a:cs typeface="IrisUPC" pitchFamily="34" charset="-34"/>
              </a:rPr>
              <a:t>ก่อสร้างตามกระบวนการจัดจ้างก่อสร้างตามระเบียบฯ ว่าด้วยการพัสดุ   จึงไม่อยู่ในข้อบังคับที่</a:t>
            </a:r>
            <a:br>
              <a:rPr lang="th-TH" sz="2400" b="1" i="1" dirty="0" smtClean="0">
                <a:cs typeface="IrisUPC" pitchFamily="34" charset="-34"/>
              </a:rPr>
            </a:br>
            <a:r>
              <a:rPr lang="th-TH" sz="2400" b="1" i="1" dirty="0" smtClean="0">
                <a:cs typeface="IrisUPC" pitchFamily="34" charset="-34"/>
              </a:rPr>
              <a:t>จะต้องคำนวณราคากลางงานก่อสร้างตามหลักเกณฑ์การคำนวณราคากลางงานก่อสร้าง  ตาม</a:t>
            </a:r>
            <a:br>
              <a:rPr lang="th-TH" sz="2400" b="1" i="1" dirty="0" smtClean="0">
                <a:cs typeface="IrisUPC" pitchFamily="34" charset="-34"/>
              </a:rPr>
            </a:br>
            <a:r>
              <a:rPr lang="th-TH" sz="2400" b="1" i="1" dirty="0" smtClean="0">
                <a:cs typeface="IrisUPC" pitchFamily="34" charset="-34"/>
              </a:rPr>
              <a:t>มติคณะรัฐมนตรีเมื่อวันที่  </a:t>
            </a:r>
            <a:r>
              <a:rPr lang="th-TH" sz="2400" b="1" i="1" dirty="0" smtClean="0">
                <a:cs typeface="EucrosiaUPC" pitchFamily="18" charset="-34"/>
              </a:rPr>
              <a:t>6</a:t>
            </a:r>
            <a:r>
              <a:rPr lang="th-TH" sz="2400" b="1" i="1" dirty="0" smtClean="0">
                <a:cs typeface="IrisUPC" pitchFamily="34" charset="-34"/>
              </a:rPr>
              <a:t>  กุมภาพันธ์  </a:t>
            </a:r>
            <a:r>
              <a:rPr lang="th-TH" sz="2400" b="1" i="1" dirty="0" smtClean="0">
                <a:cs typeface="EucrosiaUPC" pitchFamily="18" charset="-34"/>
              </a:rPr>
              <a:t>2550”</a:t>
            </a:r>
            <a:endParaRPr lang="th-TH" sz="2400" b="1" i="1" dirty="0">
              <a:cs typeface="EucrosiaUPC" pitchFamily="18" charset="-34"/>
            </a:endParaRPr>
          </a:p>
        </p:txBody>
      </p:sp>
      <p:sp>
        <p:nvSpPr>
          <p:cNvPr id="6" name="AutoShape 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017000" y="6715148"/>
            <a:ext cx="71438" cy="71438"/>
          </a:xfrm>
          <a:prstGeom prst="actionButtonBlank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2" name="TextBox 1"/>
          <p:cNvSpPr txBox="1"/>
          <p:nvPr/>
        </p:nvSpPr>
        <p:spPr>
          <a:xfrm>
            <a:off x="1548522" y="908720"/>
            <a:ext cx="6046848" cy="947952"/>
          </a:xfrm>
          <a:prstGeom prst="rect">
            <a:avLst/>
          </a:prstGeom>
          <a:noFill/>
          <a:effectLst/>
        </p:spPr>
        <p:txBody>
          <a:bodyPr wrap="none" rtlCol="0">
            <a:spAutoFit/>
            <a:scene3d>
              <a:camera prst="orthographicFront"/>
              <a:lightRig rig="harsh" dir="t"/>
            </a:scene3d>
            <a:sp3d>
              <a:contourClr>
                <a:schemeClr val="accent3">
                  <a:lumMod val="75000"/>
                </a:schemeClr>
              </a:contourClr>
            </a:sp3d>
          </a:bodyPr>
          <a:lstStyle/>
          <a:p>
            <a:pPr lvl="0" algn="ctr">
              <a:lnSpc>
                <a:spcPct val="85000"/>
              </a:lnSpc>
              <a:spcBef>
                <a:spcPct val="0"/>
              </a:spcBef>
              <a:defRPr/>
            </a:pPr>
            <a:r>
              <a:rPr lang="th-TH" sz="3200" b="1" dirty="0">
                <a:latin typeface="IrisUPC" pitchFamily="34" charset="-34"/>
                <a:cs typeface="IrisUPC" pitchFamily="34" charset="-34"/>
              </a:rPr>
              <a:t>มติคณะอนุกรรมการ</a:t>
            </a:r>
          </a:p>
          <a:p>
            <a:pPr lvl="0" algn="ctr">
              <a:lnSpc>
                <a:spcPct val="85000"/>
              </a:lnSpc>
              <a:spcBef>
                <a:spcPct val="0"/>
              </a:spcBef>
              <a:defRPr/>
            </a:pPr>
            <a:r>
              <a:rPr lang="th-TH" sz="3200" b="1" dirty="0">
                <a:latin typeface="IrisUPC" pitchFamily="34" charset="-34"/>
                <a:cs typeface="IrisUPC" pitchFamily="34" charset="-34"/>
              </a:rPr>
              <a:t>กำกับหลักเกณฑ์การคำนวณราคากลางงาน</a:t>
            </a:r>
            <a:r>
              <a:rPr lang="th-TH" sz="3200" b="1" dirty="0" smtClean="0">
                <a:latin typeface="IrisUPC" pitchFamily="34" charset="-34"/>
                <a:cs typeface="IrisUPC" pitchFamily="34" charset="-34"/>
              </a:rPr>
              <a:t>ก่อสร้าง</a:t>
            </a:r>
            <a:endParaRPr lang="th-TH" sz="3200" b="1" dirty="0"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7" name="รูปภาพ 6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64826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683568" y="1628800"/>
            <a:ext cx="7776864" cy="48331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 extrusionH="50800" contourW="12700">
            <a:contourClr>
              <a:schemeClr val="tx1"/>
            </a:contourClr>
          </a:sp3d>
        </p:spPr>
        <p:txBody>
          <a:bodyPr wrap="square" anchor="ctr" anchorCtr="0">
            <a:noAutofit/>
          </a:bodyPr>
          <a:lstStyle/>
          <a:p>
            <a:pPr marL="361950" indent="-361950">
              <a:lnSpc>
                <a:spcPct val="85000"/>
              </a:lnSpc>
              <a:spcBef>
                <a:spcPts val="1800"/>
              </a:spcBef>
              <a:buClr>
                <a:srgbClr val="C00000"/>
              </a:buClr>
              <a:buSzPct val="60000"/>
              <a:buFont typeface="Wingdings" pitchFamily="2" charset="2"/>
              <a:buChar char="Ø"/>
            </a:pP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เมื่อส่วนราชการเจ้าของงาน/โครงการได้พิจารณาแล้วเห็นว่า เป็นงานก่อสร้างและต้องจัดจ้างก่อสร้างตามกระบวนการจ้างก่อสร้างตามระเบียบฯ ว่าด้วยการพัสดุ       ส่วน</a:t>
            </a:r>
            <a:r>
              <a:rPr lang="th-TH" sz="2600" b="1" dirty="0">
                <a:latin typeface="IrisUPC" pitchFamily="34" charset="-34"/>
                <a:cs typeface="IrisUPC" pitchFamily="34" charset="-34"/>
              </a:rPr>
              <a:t>ราชการเจ้าของงาน/โครงการ</a:t>
            </a: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ต้องแต่งตั้งคณะกรรมการกำหนดราคากลาง      เพื่อคำนวณราคากลางงานก่อสร้างตามหลักเกณฑ์การคำนวณราคากลางงานก่อสร้าง</a:t>
            </a:r>
          </a:p>
          <a:p>
            <a:pPr marL="361950" indent="-361950">
              <a:lnSpc>
                <a:spcPct val="85000"/>
              </a:lnSpc>
              <a:spcBef>
                <a:spcPts val="1800"/>
              </a:spcBef>
              <a:buClr>
                <a:srgbClr val="C00000"/>
              </a:buClr>
              <a:buSzPct val="60000"/>
              <a:buFont typeface="Wingdings" pitchFamily="2" charset="2"/>
              <a:buChar char="Ø"/>
            </a:pP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หลักเกณฑ์</a:t>
            </a:r>
            <a:r>
              <a:rPr lang="th-TH" sz="2600" b="1" dirty="0">
                <a:latin typeface="IrisUPC" pitchFamily="34" charset="-34"/>
                <a:cs typeface="IrisUPC" pitchFamily="34" charset="-34"/>
              </a:rPr>
              <a:t>การคำนวณราคากลางงาน</a:t>
            </a: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ก่อสร้าง  ตามมติคณะรัฐมนตรีเมื่อวันที่</a:t>
            </a:r>
            <a:br>
              <a:rPr lang="th-TH" sz="26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600" b="1" dirty="0" smtClean="0">
                <a:latin typeface="EucrosiaUPC" pitchFamily="18" charset="-34"/>
                <a:cs typeface="EucrosiaUPC" pitchFamily="18" charset="-34"/>
              </a:rPr>
              <a:t>13</a:t>
            </a: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  มีนาคม </a:t>
            </a:r>
            <a:r>
              <a:rPr lang="th-TH" sz="2600" b="1" dirty="0" smtClean="0">
                <a:latin typeface="EucrosiaUPC" pitchFamily="18" charset="-34"/>
                <a:cs typeface="EucrosiaUPC" pitchFamily="18" charset="-34"/>
              </a:rPr>
              <a:t>2555</a:t>
            </a: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  ได้กำหนดรายละเอียดเกี่ยวกับการแต่งตั้ง องค์ประกอบ และอำนาจหน้าที่ของคณะกรรมการกำหนดราคากลาง ไว้ในส่วนของแนวทางและวิธีปฏิบัติเกี่ยวกับหลักเกณฑ์การคำนวณราคากลางงานก่อสร้าง ข้อ </a:t>
            </a:r>
            <a:r>
              <a:rPr lang="th-TH" sz="2600" b="1" dirty="0" smtClean="0">
                <a:latin typeface="EucrosiaUPC" pitchFamily="18" charset="-34"/>
                <a:cs typeface="EucrosiaUPC" pitchFamily="18" charset="-34"/>
              </a:rPr>
              <a:t>17</a:t>
            </a:r>
          </a:p>
          <a:p>
            <a:pPr marL="361950" indent="-361950">
              <a:lnSpc>
                <a:spcPct val="85000"/>
              </a:lnSpc>
              <a:spcBef>
                <a:spcPts val="1800"/>
              </a:spcBef>
              <a:buClr>
                <a:srgbClr val="C00000"/>
              </a:buClr>
              <a:buSzPct val="60000"/>
              <a:buFont typeface="Wingdings" pitchFamily="2" charset="2"/>
              <a:buChar char="Ø"/>
            </a:pPr>
            <a:r>
              <a:rPr lang="th-TH" sz="2600" b="1" dirty="0">
                <a:latin typeface="IrisUPC" pitchFamily="34" charset="-34"/>
                <a:cs typeface="IrisUPC" pitchFamily="34" charset="-34"/>
              </a:rPr>
              <a:t>ราคากลางงานก่อสร้างต้องมีความเป็นปัจจุบันอยู่เสมอ  โดยมีอายุไม่เกิน</a:t>
            </a:r>
            <a:r>
              <a:rPr lang="th-TH" sz="2600" b="1" dirty="0">
                <a:latin typeface="EucrosiaUPC" pitchFamily="18" charset="-34"/>
                <a:cs typeface="EucrosiaUPC" pitchFamily="18" charset="-34"/>
              </a:rPr>
              <a:t> 30 </a:t>
            </a:r>
            <a:r>
              <a:rPr lang="th-TH" sz="2600" b="1" dirty="0">
                <a:latin typeface="IrisUPC" pitchFamily="34" charset="-34"/>
                <a:cs typeface="IrisUPC" pitchFamily="34" charset="-34"/>
              </a:rPr>
              <a:t>วัน      นับถัดจากวันที่หัวหน้าส่วนราชการได้ให้ความเห็นชอบราคากลางงานก่อสร้างนั้น  </a:t>
            </a:r>
            <a:r>
              <a:rPr lang="th-TH" sz="2600" b="1" dirty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2600" b="1" dirty="0">
                <a:latin typeface="IrisUPC" pitchFamily="34" charset="-34"/>
                <a:cs typeface="IrisUPC" pitchFamily="34" charset="-34"/>
              </a:rPr>
              <a:t>แนวทางและวิธีปฏิบัติฯ ข้อ </a:t>
            </a:r>
            <a:r>
              <a:rPr lang="th-TH" sz="2600" b="1" dirty="0">
                <a:latin typeface="EucrosiaUPC" pitchFamily="18" charset="-34"/>
                <a:cs typeface="EucrosiaUPC" pitchFamily="18" charset="-34"/>
              </a:rPr>
              <a:t>18</a:t>
            </a:r>
            <a:r>
              <a:rPr lang="th-TH" sz="26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)</a:t>
            </a:r>
            <a:endParaRPr lang="th-TH" sz="2600" b="1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94012" y="548680"/>
            <a:ext cx="4945586" cy="100642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harsh" dir="t"/>
            </a:scene3d>
            <a:sp3d extrusionH="152400">
              <a:contourClr>
                <a:schemeClr val="accent3">
                  <a:lumMod val="50000"/>
                </a:schemeClr>
              </a:contourClr>
            </a:sp3d>
          </a:bodyPr>
          <a:lstStyle/>
          <a:p>
            <a:pPr marL="269875" indent="-269875" algn="ctr">
              <a:lnSpc>
                <a:spcPct val="80000"/>
              </a:lnSpc>
              <a:spcBef>
                <a:spcPts val="0"/>
              </a:spcBef>
            </a:pPr>
            <a:r>
              <a:rPr lang="th-TH" sz="3600" b="1" dirty="0">
                <a:latin typeface="IrisUPC" pitchFamily="34" charset="-34"/>
                <a:cs typeface="IrisUPC" pitchFamily="34" charset="-34"/>
              </a:rPr>
              <a:t>ผู้มีหน้าที่รับผิดชอบ</a:t>
            </a:r>
          </a:p>
          <a:p>
            <a:pPr marL="269875" indent="-269875" algn="ctr">
              <a:lnSpc>
                <a:spcPct val="80000"/>
              </a:lnSpc>
              <a:spcBef>
                <a:spcPts val="0"/>
              </a:spcBef>
            </a:pPr>
            <a:r>
              <a:rPr lang="th-TH" sz="3600" b="1" dirty="0">
                <a:latin typeface="IrisUPC" pitchFamily="34" charset="-34"/>
                <a:cs typeface="IrisUPC" pitchFamily="34" charset="-34"/>
              </a:rPr>
              <a:t>ในการคำนวณราคากลางงาน</a:t>
            </a:r>
            <a:r>
              <a:rPr lang="th-TH" sz="3600" b="1" dirty="0" smtClean="0">
                <a:latin typeface="IrisUPC" pitchFamily="34" charset="-34"/>
                <a:cs typeface="IrisUPC" pitchFamily="34" charset="-34"/>
              </a:rPr>
              <a:t>ก่อสร้าง</a:t>
            </a:r>
            <a:endParaRPr lang="th-TH" sz="3600" b="1" dirty="0"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5" name="รูปภาพ 4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35468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220" name="Text Box 4"/>
          <p:cNvSpPr txBox="1">
            <a:spLocks noChangeArrowheads="1"/>
          </p:cNvSpPr>
          <p:nvPr/>
        </p:nvSpPr>
        <p:spPr bwMode="auto">
          <a:xfrm>
            <a:off x="248558" y="1196752"/>
            <a:ext cx="8657874" cy="534544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>
            <a:contourClr>
              <a:schemeClr val="bg1"/>
            </a:contourClr>
          </a:sp3d>
        </p:spPr>
        <p:txBody>
          <a:bodyPr wrap="square" anchor="ctr" anchorCtr="0">
            <a:noAutofit/>
            <a:sp3d>
              <a:contourClr>
                <a:schemeClr val="bg1"/>
              </a:contourClr>
            </a:sp3d>
          </a:bodyPr>
          <a:lstStyle/>
          <a:p>
            <a:pPr marL="449263" indent="-274638">
              <a:lnSpc>
                <a:spcPct val="80000"/>
              </a:lnSpc>
              <a:spcBef>
                <a:spcPts val="600"/>
              </a:spcBef>
              <a:buClr>
                <a:srgbClr val="FF3300"/>
              </a:buClr>
              <a:buSzPct val="60000"/>
              <a:buFont typeface="Wingdings" pitchFamily="2" charset="2"/>
              <a:buChar char="Ø"/>
            </a:pP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แบบ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รูปรายการก่อสร้าง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รายละเอียด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ประกอบแบบฯ 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เอกสาร  และข้อมูลต่างๆ ที่เกี่ยวข้อง</a:t>
            </a:r>
          </a:p>
          <a:p>
            <a:pPr marL="449263" indent="-274638">
              <a:lnSpc>
                <a:spcPct val="80000"/>
              </a:lnSpc>
              <a:spcBef>
                <a:spcPts val="600"/>
              </a:spcBef>
              <a:buClr>
                <a:srgbClr val="FF3300"/>
              </a:buClr>
              <a:buSzPct val="60000"/>
              <a:buFont typeface="Wingdings" pitchFamily="2" charset="2"/>
              <a:buChar char="Ø"/>
            </a:pP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รายละเอียด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การถอดแบบและประมาณการ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ราคาของผู้ออกแบบ</a:t>
            </a:r>
          </a:p>
          <a:p>
            <a:pPr marL="449263" indent="-274638">
              <a:lnSpc>
                <a:spcPct val="80000"/>
              </a:lnSpc>
              <a:spcBef>
                <a:spcPts val="600"/>
              </a:spcBef>
              <a:buClr>
                <a:srgbClr val="FF3300"/>
              </a:buClr>
              <a:buSzPct val="60000"/>
              <a:buFont typeface="Wingdings" pitchFamily="2" charset="2"/>
              <a:buChar char="Ø"/>
            </a:pP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เงื่อนไข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และข้อกำหนดในการจ้างก่อสร้าง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ที่สำคัญ ได้แก่  อัตรา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เงินประกันผลงาน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หัก และ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อัตรา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เงินล่วงหน้าจ่าย     ที่จะกำหนดในสัญญาจ้าง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ก่อสร้าง</a:t>
            </a:r>
          </a:p>
          <a:p>
            <a:pPr marL="449263" indent="-274638">
              <a:lnSpc>
                <a:spcPct val="80000"/>
              </a:lnSpc>
              <a:spcBef>
                <a:spcPts val="600"/>
              </a:spcBef>
              <a:buClr>
                <a:srgbClr val="FF3300"/>
              </a:buClr>
              <a:buSzPct val="60000"/>
              <a:buFont typeface="Wingdings" pitchFamily="2" charset="2"/>
              <a:buChar char="Ø"/>
            </a:pP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หลักเกณฑ์การคำนวณ  ข้อมูล และรายละเอียด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ประกอบการคำนวณราคากลางงาน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ก่อสร้าง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ที่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เป็น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ปัจจุบัน    ในขณะ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ที่คำนวณราคากลางงานก่อสร้าง นั้น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400" b="1" i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400" b="1" i="1" dirty="0">
                <a:latin typeface="IrisUPC" pitchFamily="34" charset="-34"/>
                <a:cs typeface="IrisUPC" pitchFamily="34" charset="-34"/>
              </a:rPr>
              <a:t>เช่น </a:t>
            </a:r>
            <a:r>
              <a:rPr lang="th-TH" sz="2400" b="1" i="1" dirty="0" smtClean="0">
                <a:latin typeface="IrisUPC" pitchFamily="34" charset="-34"/>
                <a:cs typeface="IrisUPC" pitchFamily="34" charset="-34"/>
              </a:rPr>
              <a:t>....  </a:t>
            </a:r>
            <a:r>
              <a:rPr lang="th-TH" sz="2400" b="1" i="1" dirty="0">
                <a:latin typeface="IrisUPC" pitchFamily="34" charset="-34"/>
                <a:cs typeface="IrisUPC" pitchFamily="34" charset="-34"/>
              </a:rPr>
              <a:t/>
            </a:r>
            <a:br>
              <a:rPr lang="th-TH" sz="2400" b="1" i="1" dirty="0">
                <a:latin typeface="IrisUPC" pitchFamily="34" charset="-34"/>
                <a:cs typeface="IrisUPC" pitchFamily="34" charset="-34"/>
              </a:rPr>
            </a:br>
            <a:r>
              <a:rPr lang="th-TH" sz="2400" b="1" i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000" b="1" i="1" dirty="0" smtClean="0">
                <a:latin typeface="IrisUPC" pitchFamily="34" charset="-34"/>
                <a:cs typeface="IrisUPC" pitchFamily="34" charset="-34"/>
              </a:rPr>
              <a:t>- ตาราง </a:t>
            </a:r>
            <a:r>
              <a:rPr lang="en-US" sz="2000" b="1" i="1" dirty="0" smtClean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th-TH" sz="2000" b="1" i="1" dirty="0" smtClean="0">
                <a:latin typeface="IrisUPC" pitchFamily="34" charset="-34"/>
                <a:cs typeface="IrisUPC" pitchFamily="34" charset="-34"/>
              </a:rPr>
              <a:t/>
            </a:r>
            <a:br>
              <a:rPr lang="th-TH" sz="2000" b="1" i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i="1" dirty="0" smtClean="0">
                <a:latin typeface="IrisUPC" pitchFamily="34" charset="-34"/>
                <a:cs typeface="IrisUPC" pitchFamily="34" charset="-34"/>
              </a:rPr>
              <a:t>	- ข้อกำหนดเกี่ยวกับราคาและแหล่งวัสดุ       </a:t>
            </a:r>
            <a:r>
              <a:rPr lang="th-TH" sz="2000" b="1" i="1" dirty="0">
                <a:latin typeface="IrisUPC" pitchFamily="34" charset="-34"/>
                <a:cs typeface="IrisUPC" pitchFamily="34" charset="-34"/>
              </a:rPr>
              <a:t/>
            </a:r>
            <a:br>
              <a:rPr lang="th-TH" sz="2000" b="1" i="1" dirty="0">
                <a:latin typeface="IrisUPC" pitchFamily="34" charset="-34"/>
                <a:cs typeface="IrisUPC" pitchFamily="34" charset="-34"/>
              </a:rPr>
            </a:br>
            <a:r>
              <a:rPr lang="th-TH" sz="2000" b="1" i="1" dirty="0">
                <a:latin typeface="IrisUPC" pitchFamily="34" charset="-34"/>
                <a:cs typeface="IrisUPC" pitchFamily="34" charset="-34"/>
              </a:rPr>
              <a:t>	- บัญชี</a:t>
            </a:r>
            <a:r>
              <a:rPr lang="th-TH" sz="2000" b="1" i="1" dirty="0" smtClean="0">
                <a:latin typeface="IrisUPC" pitchFamily="34" charset="-34"/>
                <a:cs typeface="IrisUPC" pitchFamily="34" charset="-34"/>
              </a:rPr>
              <a:t>ค่าแรงงาน/ดำเนินการสำหรับการถอดแบบคำนวณราคากลางงานก่อสร้าง </a:t>
            </a:r>
            <a:br>
              <a:rPr lang="th-TH" sz="2000" b="1" i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i="1" dirty="0" smtClean="0">
                <a:latin typeface="IrisUPC" pitchFamily="34" charset="-34"/>
                <a:cs typeface="IrisUPC" pitchFamily="34" charset="-34"/>
              </a:rPr>
              <a:t>	- ตารางและหลักเกณฑ์การคำนวณค่าขนส่ง</a:t>
            </a:r>
            <a:br>
              <a:rPr lang="th-TH" sz="2000" b="1" i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i="1" dirty="0" smtClean="0">
                <a:latin typeface="IrisUPC" pitchFamily="34" charset="-34"/>
                <a:cs typeface="IrisUPC" pitchFamily="34" charset="-34"/>
              </a:rPr>
              <a:t>	- ตารางค่า </a:t>
            </a:r>
            <a:r>
              <a:rPr lang="en-US" sz="2000" b="1" i="1" dirty="0" smtClean="0">
                <a:latin typeface="IrisUPC" pitchFamily="34" charset="-34"/>
                <a:cs typeface="IrisUPC" pitchFamily="34" charset="-34"/>
              </a:rPr>
              <a:t>Operating Cost   </a:t>
            </a:r>
            <a:r>
              <a:rPr lang="th-TH" sz="2000" b="1" i="1" dirty="0" smtClean="0">
                <a:latin typeface="IrisUPC" pitchFamily="34" charset="-34"/>
                <a:cs typeface="IrisUPC" pitchFamily="34" charset="-34"/>
              </a:rPr>
              <a:t>ตารางคำนวณและ/หรืออัตราค่างานต่อหน่วยอื่นๆ (กรณีของ</a:t>
            </a:r>
            <a:br>
              <a:rPr lang="th-TH" sz="2000" b="1" i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i="1" dirty="0" smtClean="0">
                <a:latin typeface="IrisUPC" pitchFamily="34" charset="-34"/>
                <a:cs typeface="IrisUPC" pitchFamily="34" charset="-34"/>
              </a:rPr>
              <a:t>	   งานก่อสร้างทาง  สะพาน  และท่อเหลี่ยม   และงานก่อสร้างชลประทาน)  </a:t>
            </a:r>
            <a:r>
              <a:rPr lang="th-TH" sz="2000" b="1" i="1" dirty="0">
                <a:latin typeface="IrisUPC" pitchFamily="34" charset="-34"/>
                <a:cs typeface="IrisUPC" pitchFamily="34" charset="-34"/>
              </a:rPr>
              <a:t/>
            </a:r>
            <a:br>
              <a:rPr lang="th-TH" sz="2000" b="1" i="1" dirty="0">
                <a:latin typeface="IrisUPC" pitchFamily="34" charset="-34"/>
                <a:cs typeface="IrisUPC" pitchFamily="34" charset="-34"/>
              </a:rPr>
            </a:br>
            <a:r>
              <a:rPr lang="th-TH" sz="2000" b="1" i="1" dirty="0">
                <a:latin typeface="IrisUPC" pitchFamily="34" charset="-34"/>
                <a:cs typeface="IrisUPC" pitchFamily="34" charset="-34"/>
              </a:rPr>
              <a:t>	- </a:t>
            </a:r>
            <a:r>
              <a:rPr lang="th-TH" sz="2000" b="1" i="1" dirty="0" smtClean="0">
                <a:latin typeface="IrisUPC" pitchFamily="34" charset="-34"/>
                <a:cs typeface="IrisUPC" pitchFamily="34" charset="-34"/>
              </a:rPr>
              <a:t>ตารางคำนวณค่าวัสดุมวลรวมต่อหน่วยสำหรับงานก่อสร้างอาคาร</a:t>
            </a:r>
          </a:p>
          <a:p>
            <a:pPr marL="449263" indent="-274638">
              <a:lnSpc>
                <a:spcPct val="80000"/>
              </a:lnSpc>
              <a:spcBef>
                <a:spcPts val="600"/>
              </a:spcBef>
              <a:buClr>
                <a:srgbClr val="FF3300"/>
              </a:buClr>
              <a:buSzPct val="60000"/>
            </a:pPr>
            <a:r>
              <a:rPr lang="th-TH" sz="2000" b="1" i="1" dirty="0" smtClean="0">
                <a:latin typeface="IrisUPC" pitchFamily="34" charset="-34"/>
                <a:cs typeface="IrisUPC" pitchFamily="34" charset="-34"/>
              </a:rPr>
              <a:t>			           เป็น</a:t>
            </a:r>
            <a:r>
              <a:rPr lang="th-TH" sz="2000" b="1" i="1" dirty="0">
                <a:latin typeface="IrisUPC" pitchFamily="34" charset="-34"/>
                <a:cs typeface="IrisUPC" pitchFamily="34" charset="-34"/>
              </a:rPr>
              <a:t>ต้น </a:t>
            </a:r>
          </a:p>
          <a:p>
            <a:pPr marL="449263" indent="-274638">
              <a:lnSpc>
                <a:spcPct val="80000"/>
              </a:lnSpc>
              <a:spcBef>
                <a:spcPts val="600"/>
              </a:spcBef>
              <a:buClr>
                <a:srgbClr val="FF3300"/>
              </a:buClr>
              <a:buSzPct val="60000"/>
              <a:buFont typeface="Wingdings" pitchFamily="2" charset="2"/>
              <a:buChar char="Ø"/>
            </a:pPr>
            <a:r>
              <a:rPr lang="th-TH" sz="2400" b="1" dirty="0">
                <a:latin typeface="IrisUPC" pitchFamily="34" charset="-34"/>
                <a:cs typeface="IrisUPC" pitchFamily="34" charset="-34"/>
              </a:rPr>
              <a:t>รายละเอียดเกี่ยวกับค่าใช้จ่ายพิเศษตาม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ข้อกำหนดฯ  และข้อกำหนดอื่นๆ   ที่ต้องพิจารณา  คำนวณ หรือที่ต้องสืบค้นข้อมูลหรือดำเนินการเป็น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กรณี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พิเศษ</a:t>
            </a:r>
          </a:p>
          <a:p>
            <a:pPr marL="449263" indent="-274638">
              <a:lnSpc>
                <a:spcPct val="80000"/>
              </a:lnSpc>
              <a:spcBef>
                <a:spcPts val="600"/>
              </a:spcBef>
              <a:buClr>
                <a:srgbClr val="FF3300"/>
              </a:buClr>
              <a:buSzPct val="60000"/>
              <a:buFont typeface="Wingdings" pitchFamily="2" charset="2"/>
              <a:buChar char="Ø"/>
            </a:pP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แบบฟอร์ม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ประกอบการถอดแบบฯ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และแบบฟอร์มรายงานการคำนวณราคา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กลางงานก่อสร้าง</a:t>
            </a:r>
            <a:r>
              <a:rPr lang="th-TH" sz="24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306738"/>
            <a:ext cx="9144000" cy="7999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12700">
            <a:contourClr>
              <a:schemeClr val="bg1"/>
            </a:contourClr>
          </a:sp3d>
        </p:spPr>
        <p:txBody>
          <a:bodyPr wrap="none" rtlCol="0" anchor="ctr" anchorCtr="0">
            <a:noAutofit/>
            <a:sp3d extrusionH="152400">
              <a:bevelT w="152400" h="152400"/>
              <a:contourClr>
                <a:schemeClr val="bg1"/>
              </a:contourClr>
            </a:sp3d>
          </a:bodyPr>
          <a:lstStyle/>
          <a:p>
            <a:pPr marL="457200" indent="-457200" algn="ctr">
              <a:lnSpc>
                <a:spcPct val="70000"/>
              </a:lnSpc>
              <a:spcBef>
                <a:spcPct val="0"/>
              </a:spcBef>
              <a:buClr>
                <a:srgbClr val="CCFF33"/>
              </a:buClr>
              <a:buSzPct val="70000"/>
            </a:pPr>
            <a:r>
              <a:rPr lang="th-TH" sz="3000" b="1" dirty="0">
                <a:effectLst/>
                <a:latin typeface="IrisUPC" pitchFamily="34" charset="-34"/>
                <a:cs typeface="IrisUPC" pitchFamily="34" charset="-34"/>
              </a:rPr>
              <a:t>ข้อมูล รายละเอียด และเอกสารที่จำเป็น</a:t>
            </a:r>
          </a:p>
          <a:p>
            <a:pPr marL="457200" indent="-457200" algn="ctr">
              <a:lnSpc>
                <a:spcPct val="70000"/>
              </a:lnSpc>
              <a:spcBef>
                <a:spcPct val="0"/>
              </a:spcBef>
              <a:buClr>
                <a:srgbClr val="CCFF33"/>
              </a:buClr>
              <a:buSzPct val="70000"/>
            </a:pPr>
            <a:r>
              <a:rPr lang="th-TH" sz="3000" b="1" dirty="0">
                <a:effectLst/>
                <a:latin typeface="IrisUPC" pitchFamily="34" charset="-34"/>
                <a:cs typeface="IrisUPC" pitchFamily="34" charset="-34"/>
              </a:rPr>
              <a:t>สำหรับการคำนวณราคากลางงาน</a:t>
            </a:r>
            <a:r>
              <a:rPr lang="th-TH" sz="3000" b="1" dirty="0" smtClean="0">
                <a:effectLst/>
                <a:latin typeface="IrisUPC" pitchFamily="34" charset="-34"/>
                <a:cs typeface="IrisUPC" pitchFamily="34" charset="-34"/>
              </a:rPr>
              <a:t>ก่อสร้างของ</a:t>
            </a:r>
            <a:r>
              <a:rPr lang="th-TH" sz="3000" b="1" dirty="0">
                <a:effectLst/>
                <a:latin typeface="IrisUPC" pitchFamily="34" charset="-34"/>
                <a:cs typeface="IrisUPC" pitchFamily="34" charset="-34"/>
              </a:rPr>
              <a:t>คณะกรรมการกำหนดราคา</a:t>
            </a:r>
            <a:r>
              <a:rPr lang="th-TH" sz="3000" b="1" dirty="0" smtClean="0">
                <a:effectLst/>
                <a:latin typeface="IrisUPC" pitchFamily="34" charset="-34"/>
                <a:cs typeface="IrisUPC" pitchFamily="34" charset="-34"/>
              </a:rPr>
              <a:t>กลาง</a:t>
            </a:r>
            <a:endParaRPr lang="th-TH" sz="3000" b="1" dirty="0">
              <a:effectLst/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5" name="รูปภาพ 4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47344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269" name="Text Box 5"/>
          <p:cNvSpPr txBox="1">
            <a:spLocks noChangeArrowheads="1"/>
          </p:cNvSpPr>
          <p:nvPr/>
        </p:nvSpPr>
        <p:spPr bwMode="auto">
          <a:xfrm>
            <a:off x="374454" y="5864386"/>
            <a:ext cx="8559800" cy="707886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extrusionH="50800" contourW="6350">
            <a:contourClr>
              <a:schemeClr val="tx1"/>
            </a:contourClr>
          </a:sp3d>
        </p:spPr>
        <p:txBody>
          <a:bodyPr anchor="b" anchorCtr="0">
            <a:spAutoFit/>
          </a:bodyPr>
          <a:lstStyle/>
          <a:p>
            <a:pPr marL="266700" indent="-266700">
              <a:buSzPct val="60000"/>
              <a:buFont typeface="Wingdings" pitchFamily="2" charset="2"/>
              <a:buChar char="v"/>
            </a:pPr>
            <a:r>
              <a:rPr lang="th-TH" sz="2000" b="1" dirty="0">
                <a:latin typeface="IrisUPC" pitchFamily="34" charset="-34"/>
                <a:cs typeface="IrisUPC" pitchFamily="34" charset="-34"/>
              </a:rPr>
              <a:t>เงินล่วงหน้าจ่ายและเงินประกันผลงานหัก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จะต้อง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กำหนดอัตราไว้เป็นเงื่อนไขในเอกสารสอบราคาหรือประกวด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ราคา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สัญญาจ้างก่อสร้าง</a:t>
            </a:r>
          </a:p>
        </p:txBody>
      </p:sp>
      <p:sp>
        <p:nvSpPr>
          <p:cNvPr id="523271" name="Text Box 7"/>
          <p:cNvSpPr txBox="1">
            <a:spLocks noChangeArrowheads="1"/>
          </p:cNvSpPr>
          <p:nvPr/>
        </p:nvSpPr>
        <p:spPr bwMode="auto">
          <a:xfrm>
            <a:off x="295062" y="1103253"/>
            <a:ext cx="8562975" cy="347787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 extrusionH="76200" contourW="6350">
            <a:contourClr>
              <a:schemeClr val="tx1"/>
            </a:contourClr>
          </a:sp3d>
        </p:spPr>
        <p:txBody>
          <a:bodyPr anchor="ctr" anchorCtr="0">
            <a:noAutofit/>
          </a:bodyPr>
          <a:lstStyle/>
          <a:p>
            <a:pPr marL="266700" indent="-266700">
              <a:buSzPct val="60000"/>
              <a:buFont typeface="Wingdings" pitchFamily="2" charset="2"/>
              <a:buChar char="v"/>
            </a:pPr>
            <a:r>
              <a:rPr lang="th-TH" sz="2000" b="1" i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ระเบียบฯ ว่าด้วยการพัสดุ ข้อ </a:t>
            </a:r>
            <a:r>
              <a:rPr lang="th-TH" sz="2000" b="1" i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68</a:t>
            </a:r>
            <a:r>
              <a:rPr lang="th-TH" sz="20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20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 </a:t>
            </a:r>
            <a:r>
              <a:rPr lang="en-US" sz="20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: </a:t>
            </a:r>
            <a:r>
              <a:rPr lang="th-TH" sz="20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การจ่ายเงินค่าพัสดุหรือค่าจ้างล่วงหน้าให้แก่ผู้ขายหรือผู้รับจ้างจะกระทำ</a:t>
            </a:r>
            <a:r>
              <a:rPr lang="th-TH" sz="20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มิได้</a:t>
            </a:r>
            <a:br>
              <a:rPr lang="th-TH" sz="20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เว้น</a:t>
            </a:r>
            <a:r>
              <a:rPr lang="th-TH" sz="20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แต่หัวหน้าส่วนราชการเห็นว่ามีความจำเป็นจะต้องจ่าย  </a:t>
            </a:r>
            <a:r>
              <a:rPr lang="th-TH" sz="20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    </a:t>
            </a:r>
            <a:r>
              <a:rPr lang="th-TH" sz="20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และมีการกำหนดเงื่อนไขไว้ก่อนการทำสัญญา</a:t>
            </a:r>
            <a:r>
              <a:rPr lang="th-TH" sz="20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หรือ</a:t>
            </a:r>
            <a:br>
              <a:rPr lang="th-TH" sz="20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ข้อตกลง</a:t>
            </a:r>
            <a:r>
              <a:rPr lang="th-TH" sz="20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ให้กระทำได้เฉพาะกรณี   และตามหลักเกณฑ์ดังต่อไปนี้</a:t>
            </a:r>
            <a:br>
              <a:rPr lang="th-TH" sz="20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0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          ...............................</a:t>
            </a:r>
            <a:br>
              <a:rPr lang="th-TH" sz="20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0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         </a:t>
            </a:r>
            <a:r>
              <a:rPr lang="th-TH" sz="20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(4)</a:t>
            </a:r>
            <a:r>
              <a:rPr lang="th-TH" sz="20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  การซื้อหรือการจ้างโดยวิธีสอบราคาหรือประกวดราคา </a:t>
            </a:r>
            <a:r>
              <a:rPr lang="th-TH" sz="20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    </a:t>
            </a:r>
            <a:r>
              <a:rPr lang="th-TH" sz="20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จ่ายได้ไม่เกินร้อยละ </a:t>
            </a:r>
            <a:r>
              <a:rPr lang="th-TH" sz="20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15 </a:t>
            </a:r>
            <a:r>
              <a:rPr lang="th-TH" sz="20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 ของราคาซื้อ</a:t>
            </a:r>
            <a:r>
              <a:rPr lang="th-TH" sz="20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หรือ</a:t>
            </a:r>
            <a:br>
              <a:rPr lang="th-TH" sz="20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ราคา</a:t>
            </a:r>
            <a:r>
              <a:rPr lang="th-TH" sz="20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จ้าง </a:t>
            </a:r>
            <a:r>
              <a:rPr lang="th-TH" sz="20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20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แต่ทั้งนี้   </a:t>
            </a:r>
            <a:r>
              <a:rPr lang="th-TH" sz="20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จะต้อง</a:t>
            </a:r>
            <a:r>
              <a:rPr lang="th-TH" sz="20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กำหนดอัตราค่าพัสดุหรือค่าจ้างที่จะจ่ายล่วงหน้าไว้เป็นเงื่อนไข </a:t>
            </a:r>
            <a:r>
              <a:rPr lang="th-TH" sz="20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 ใน</a:t>
            </a:r>
            <a:r>
              <a:rPr lang="th-TH" sz="20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เอกสารสอบ</a:t>
            </a:r>
            <a:r>
              <a:rPr lang="th-TH" sz="20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ราคา</a:t>
            </a:r>
            <a:br>
              <a:rPr lang="th-TH" sz="20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หรือ</a:t>
            </a:r>
            <a:r>
              <a:rPr lang="th-TH" sz="20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ประกวดราคาด้วย</a:t>
            </a:r>
            <a:br>
              <a:rPr lang="th-TH" sz="20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0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          ......................................</a:t>
            </a:r>
          </a:p>
          <a:p>
            <a:pPr marL="266700" indent="-266700">
              <a:buSzPct val="60000"/>
              <a:buFont typeface="Wingdings" pitchFamily="2" charset="2"/>
              <a:buChar char="v"/>
            </a:pPr>
            <a:r>
              <a:rPr lang="th-TH" sz="2000" b="1" i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ระเบียบฯ ว่าด้วยการพัสดุ ข้อ </a:t>
            </a:r>
            <a:r>
              <a:rPr lang="th-TH" sz="2000" b="1" i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70</a:t>
            </a:r>
            <a:r>
              <a:rPr lang="th-TH" sz="20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20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 </a:t>
            </a:r>
            <a:r>
              <a:rPr lang="en-US" sz="20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: </a:t>
            </a:r>
            <a:r>
              <a:rPr lang="th-TH" sz="20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  การจ่ายเงินค่าพัสดุหรือค่าจ้างล่วงหน้าตามข้อ </a:t>
            </a:r>
            <a:r>
              <a:rPr lang="th-TH" sz="20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68  (1) (2) </a:t>
            </a:r>
            <a:r>
              <a:rPr lang="th-TH" sz="20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20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(</a:t>
            </a:r>
            <a:r>
              <a:rPr lang="th-TH" sz="20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3)</a:t>
            </a:r>
            <a:r>
              <a:rPr lang="th-TH" sz="20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 ไม่</a:t>
            </a:r>
            <a:br>
              <a:rPr lang="th-TH" sz="20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ต้อง</a:t>
            </a:r>
            <a:r>
              <a:rPr lang="th-TH" sz="20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เรียกหลักประกัน  </a:t>
            </a:r>
            <a:r>
              <a:rPr lang="th-TH" sz="20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 ส่วน</a:t>
            </a:r>
            <a:r>
              <a:rPr lang="th-TH" sz="20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การจ่ายเงินค่าพัสดุหรือค่าจ้างล่วงหน้าตามข้อ </a:t>
            </a:r>
            <a:r>
              <a:rPr lang="th-TH" sz="20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68 (4)</a:t>
            </a:r>
            <a:r>
              <a:rPr lang="th-TH" sz="20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 และ </a:t>
            </a:r>
            <a:r>
              <a:rPr lang="th-TH" sz="20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(5)</a:t>
            </a:r>
            <a:r>
              <a:rPr lang="th-TH" sz="20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 ผู้ขาย</a:t>
            </a:r>
            <a:r>
              <a:rPr lang="th-TH" sz="20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หรือผู้</a:t>
            </a:r>
            <a:r>
              <a:rPr lang="th-TH" sz="20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รับจ้าง</a:t>
            </a:r>
            <a:br>
              <a:rPr lang="th-TH" sz="20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จะต้อง</a:t>
            </a:r>
            <a:r>
              <a:rPr lang="th-TH" sz="20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นำพันธบัตรรัฐบาลไทย  หรือหนังสือค้ำประกันของธนาคารในประเทศมาค้ำประกันเงินที่รับล่วงหน้าไปนั้น</a:t>
            </a:r>
          </a:p>
        </p:txBody>
      </p:sp>
      <p:sp>
        <p:nvSpPr>
          <p:cNvPr id="523272" name="Text Box 8"/>
          <p:cNvSpPr txBox="1">
            <a:spLocks noChangeArrowheads="1"/>
          </p:cNvSpPr>
          <p:nvPr/>
        </p:nvSpPr>
        <p:spPr bwMode="auto">
          <a:xfrm>
            <a:off x="300493" y="4797152"/>
            <a:ext cx="8562975" cy="707886"/>
          </a:xfrm>
          <a:prstGeom prst="rect">
            <a:avLst/>
          </a:prstGeom>
          <a:noFill/>
          <a:ln w="12700" cap="flat" algn="ctr">
            <a:noFill/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 extrusionH="50800" contourW="6350">
            <a:contourClr>
              <a:schemeClr val="tx1"/>
            </a:contourClr>
          </a:sp3d>
        </p:spPr>
        <p:txBody>
          <a:bodyPr anchor="b" anchorCtr="0">
            <a:spAutoFit/>
          </a:bodyPr>
          <a:lstStyle/>
          <a:p>
            <a:pPr marL="266700" indent="-266700">
              <a:buSzPct val="60000"/>
              <a:buFont typeface="Wingdings" pitchFamily="2" charset="2"/>
              <a:buChar char="v"/>
            </a:pPr>
            <a:r>
              <a:rPr lang="th-TH" sz="20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เงินประกันผลงานหัก  หมายถึง  ในการจ่ายค่าจ้างให้ผู้รับจ้างก่อสร้างแต่ละงวดนั้น  จะหักเงินไว้เป็นหลักประกัน</a:t>
            </a:r>
            <a:r>
              <a:rPr lang="th-TH" sz="20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ผล</a:t>
            </a:r>
            <a:br>
              <a:rPr lang="th-TH" sz="20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20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ร้อยละเท่าใด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15616" y="355321"/>
            <a:ext cx="684076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/>
            </a:scene3d>
            <a:sp3d>
              <a:contourClr>
                <a:schemeClr val="bg1"/>
              </a:contourClr>
            </a:sp3d>
          </a:bodyPr>
          <a:lstStyle/>
          <a:p>
            <a:pPr algn="ctr"/>
            <a:r>
              <a:rPr lang="th-TH" sz="3200" b="1" dirty="0">
                <a:latin typeface="IrisUPC" pitchFamily="34" charset="-34"/>
                <a:cs typeface="IrisUPC" pitchFamily="34" charset="-34"/>
              </a:rPr>
              <a:t>อัตราเงินล่วงหน้าจ่ายและอัตราเงินประกันผลงาน</a:t>
            </a:r>
            <a:r>
              <a:rPr lang="th-TH" sz="3200" b="1" dirty="0" smtClean="0">
                <a:latin typeface="IrisUPC" pitchFamily="34" charset="-34"/>
                <a:cs typeface="IrisUPC" pitchFamily="34" charset="-34"/>
              </a:rPr>
              <a:t>หัก</a:t>
            </a:r>
            <a:endParaRPr lang="th-TH" sz="3200" b="1" dirty="0"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7" name="รูปภาพ 6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67439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6">
            <a:hlinkClick r:id="rId2" action="ppaction://hlinksldjump" highlightClick="1"/>
          </p:cNvPr>
          <p:cNvSpPr>
            <a:spLocks noChangeAspect="1" noChangeArrowheads="1"/>
          </p:cNvSpPr>
          <p:nvPr/>
        </p:nvSpPr>
        <p:spPr bwMode="auto">
          <a:xfrm>
            <a:off x="9001156" y="6715148"/>
            <a:ext cx="71438" cy="76200"/>
          </a:xfrm>
          <a:prstGeom prst="actionButtonBlank">
            <a:avLst/>
          </a:prstGeom>
          <a:solidFill>
            <a:srgbClr val="00B050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th-TH"/>
          </a:p>
        </p:txBody>
      </p:sp>
      <p:sp>
        <p:nvSpPr>
          <p:cNvPr id="6" name="TextBox 5"/>
          <p:cNvSpPr txBox="1"/>
          <p:nvPr/>
        </p:nvSpPr>
        <p:spPr bwMode="auto">
          <a:xfrm>
            <a:off x="795714" y="1908706"/>
            <a:ext cx="7544053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rtlCol="0">
            <a:spAutoFit/>
            <a:scene3d>
              <a:camera prst="orthographicFront"/>
              <a:lightRig rig="twoPt" dir="t"/>
            </a:scene3d>
            <a:sp3d>
              <a:contourClr>
                <a:schemeClr val="bg1"/>
              </a:contourClr>
            </a:sp3d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8000" b="1" dirty="0" smtClean="0">
                <a:effectLst/>
                <a:latin typeface="Angsana New" pitchFamily="18" charset="-34"/>
                <a:cs typeface="Angsana New" pitchFamily="18" charset="-34"/>
              </a:rPr>
              <a:t>www.gprocurement.go.th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8000" b="1" dirty="0" smtClean="0">
                <a:effectLst/>
                <a:latin typeface="Angsana New" pitchFamily="18" charset="-34"/>
                <a:cs typeface="Angsana New" pitchFamily="18" charset="-34"/>
              </a:rPr>
              <a:t>www.price.moc.go.th</a:t>
            </a:r>
            <a:endParaRPr lang="th-TH" sz="8000" b="1" dirty="0" smtClean="0">
              <a:effectLst/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7" name="รูปภาพ 6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81696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29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565003"/>
            <a:ext cx="9144000" cy="2016125"/>
          </a:xfrm>
          <a:effectLst>
            <a:outerShdw dist="12700" algn="ctr" rotWithShape="0">
              <a:srgbClr val="FF0000">
                <a:alpha val="50000"/>
              </a:srgbClr>
            </a:outerShdw>
          </a:effectLst>
        </p:spPr>
        <p:txBody>
          <a:bodyPr>
            <a:noAutofit/>
            <a:scene3d>
              <a:camera prst="orthographicFront"/>
              <a:lightRig rig="soft" dir="t"/>
            </a:scene3d>
            <a:sp3d contourW="12700">
              <a:bevelB w="0" h="0"/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pPr>
              <a:lnSpc>
                <a:spcPct val="90000"/>
              </a:lnSpc>
            </a:pPr>
            <a:r>
              <a:rPr lang="th-TH" sz="5000" b="1" dirty="0">
                <a:ln w="0">
                  <a:noFill/>
                </a:ln>
                <a:effectLst/>
                <a:cs typeface="IrisUPC" pitchFamily="34" charset="-34"/>
              </a:rPr>
              <a:t>ความ</a:t>
            </a:r>
            <a:r>
              <a:rPr lang="th-TH" sz="5000" b="1" dirty="0" smtClean="0">
                <a:ln w="0">
                  <a:noFill/>
                </a:ln>
                <a:effectLst/>
                <a:cs typeface="IrisUPC" pitchFamily="34" charset="-34"/>
              </a:rPr>
              <a:t>เป็นมา มติ</a:t>
            </a:r>
            <a:r>
              <a:rPr lang="th-TH" sz="5000" b="1" dirty="0">
                <a:ln w="0">
                  <a:noFill/>
                </a:ln>
                <a:effectLst/>
                <a:cs typeface="IrisUPC" pitchFamily="34" charset="-34"/>
              </a:rPr>
              <a:t>คณะรัฐมนตรี </a:t>
            </a:r>
            <a:r>
              <a:rPr lang="th-TH" sz="5000" b="1" dirty="0" smtClean="0">
                <a:ln w="0">
                  <a:noFill/>
                </a:ln>
                <a:effectLst/>
                <a:cs typeface="IrisUPC" pitchFamily="34" charset="-34"/>
              </a:rPr>
              <a:t>และองค์กรกลาง</a:t>
            </a:r>
            <a:br>
              <a:rPr lang="th-TH" sz="5000" b="1" dirty="0" smtClean="0">
                <a:ln w="0">
                  <a:noFill/>
                </a:ln>
                <a:effectLst/>
                <a:cs typeface="IrisUPC" pitchFamily="34" charset="-34"/>
              </a:rPr>
            </a:br>
            <a:r>
              <a:rPr lang="th-TH" sz="5000" b="1" dirty="0" smtClean="0">
                <a:ln w="0">
                  <a:noFill/>
                </a:ln>
                <a:effectLst/>
                <a:cs typeface="IrisUPC" pitchFamily="34" charset="-34"/>
              </a:rPr>
              <a:t>ในการกำกับดูแล</a:t>
            </a:r>
            <a:r>
              <a:rPr lang="th-TH" sz="5000" b="1" dirty="0">
                <a:ln w="0">
                  <a:noFill/>
                </a:ln>
                <a:effectLst/>
                <a:cs typeface="IrisUPC" pitchFamily="34" charset="-34"/>
              </a:rPr>
              <a:t/>
            </a:r>
            <a:br>
              <a:rPr lang="th-TH" sz="5000" b="1" dirty="0">
                <a:ln w="0">
                  <a:noFill/>
                </a:ln>
                <a:effectLst/>
                <a:cs typeface="IrisUPC" pitchFamily="34" charset="-34"/>
              </a:rPr>
            </a:br>
            <a:r>
              <a:rPr lang="th-TH" sz="5000" b="1" dirty="0">
                <a:ln w="0">
                  <a:noFill/>
                </a:ln>
                <a:effectLst/>
                <a:cs typeface="IrisUPC" pitchFamily="34" charset="-34"/>
              </a:rPr>
              <a:t>การกำหนดราคากลางงานก่อสร้างของทางราชการ</a:t>
            </a:r>
          </a:p>
        </p:txBody>
      </p:sp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0" contrast="100000"/>
          </a:blip>
          <a:srcRect/>
          <a:stretch>
            <a:fillRect/>
          </a:stretch>
        </p:blipFill>
        <p:spPr bwMode="auto">
          <a:xfrm>
            <a:off x="50823" y="6409733"/>
            <a:ext cx="399007" cy="408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รูปภาพ 9" descr="Government Procurement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17181" y="6462734"/>
            <a:ext cx="579194" cy="35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56410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339" name="Rectangle 3"/>
          <p:cNvSpPr>
            <a:spLocks noGrp="1" noChangeArrowheads="1"/>
          </p:cNvSpPr>
          <p:nvPr>
            <p:ph type="title"/>
          </p:nvPr>
        </p:nvSpPr>
        <p:spPr>
          <a:xfrm>
            <a:off x="1763713" y="642918"/>
            <a:ext cx="5545137" cy="642942"/>
          </a:xfrm>
          <a:noFill/>
          <a:ln w="6350">
            <a:noFill/>
          </a:ln>
          <a:effectLst/>
          <a:scene3d>
            <a:camera prst="orthographicFront"/>
            <a:lightRig rig="soft" dir="t"/>
          </a:scene3d>
          <a:sp3d extrusionH="101600" contourW="38100">
            <a:bevelT w="44450" h="3873500"/>
            <a:bevelB w="0" h="0"/>
            <a:extrusionClr>
              <a:schemeClr val="bg1"/>
            </a:extrusionClr>
            <a:contourClr>
              <a:schemeClr val="bg1"/>
            </a:contourClr>
          </a:sp3d>
        </p:spPr>
        <p:txBody>
          <a:bodyPr>
            <a:sp3d extrusionH="152400">
              <a:contourClr>
                <a:schemeClr val="bg1"/>
              </a:contourClr>
            </a:sp3d>
          </a:bodyPr>
          <a:lstStyle/>
          <a:p>
            <a:pPr>
              <a:lnSpc>
                <a:spcPct val="80000"/>
              </a:lnSpc>
            </a:pPr>
            <a:r>
              <a:rPr lang="th-TH" sz="3400" b="1" dirty="0">
                <a:ln w="0">
                  <a:solidFill>
                    <a:schemeClr val="bg1">
                      <a:alpha val="20000"/>
                    </a:schemeClr>
                  </a:solidFill>
                </a:ln>
                <a:effectLst/>
                <a:latin typeface="IrisUPC" pitchFamily="34" charset="-34"/>
                <a:cs typeface="IrisUPC" pitchFamily="34" charset="-34"/>
              </a:rPr>
              <a:t>มติคณะรัฐมนตรี </a:t>
            </a:r>
            <a:r>
              <a:rPr lang="th-TH" sz="3400" b="1" dirty="0">
                <a:ln w="0">
                  <a:solidFill>
                    <a:schemeClr val="bg1">
                      <a:alpha val="20000"/>
                    </a:schemeClr>
                  </a:solidFill>
                </a:ln>
                <a:effectLst/>
                <a:latin typeface="EucrosiaUPC" pitchFamily="18" charset="-34"/>
                <a:cs typeface="EucrosiaUPC" pitchFamily="18" charset="-34"/>
              </a:rPr>
              <a:t>12</a:t>
            </a:r>
            <a:r>
              <a:rPr lang="th-TH" sz="3400" b="1" dirty="0">
                <a:ln w="0">
                  <a:solidFill>
                    <a:schemeClr val="bg1">
                      <a:alpha val="20000"/>
                    </a:schemeClr>
                  </a:solidFill>
                </a:ln>
                <a:effectLst/>
                <a:latin typeface="IrisUPC" pitchFamily="34" charset="-34"/>
                <a:cs typeface="IrisUPC" pitchFamily="34" charset="-34"/>
              </a:rPr>
              <a:t> มิถุนายน </a:t>
            </a:r>
            <a:r>
              <a:rPr lang="th-TH" sz="3400" b="1" dirty="0">
                <a:ln w="0">
                  <a:solidFill>
                    <a:schemeClr val="bg1">
                      <a:alpha val="20000"/>
                    </a:schemeClr>
                  </a:solidFill>
                </a:ln>
                <a:effectLst/>
                <a:latin typeface="EucrosiaUPC" pitchFamily="18" charset="-34"/>
                <a:cs typeface="EucrosiaUPC" pitchFamily="18" charset="-34"/>
              </a:rPr>
              <a:t>2522</a:t>
            </a:r>
          </a:p>
        </p:txBody>
      </p:sp>
      <p:sp>
        <p:nvSpPr>
          <p:cNvPr id="526340" name="Text Box 4"/>
          <p:cNvSpPr txBox="1">
            <a:spLocks noChangeArrowheads="1"/>
          </p:cNvSpPr>
          <p:nvPr/>
        </p:nvSpPr>
        <p:spPr bwMode="auto">
          <a:xfrm>
            <a:off x="338699" y="1602197"/>
            <a:ext cx="8516967" cy="463511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 extrusionH="76200" contourW="6350">
            <a:contourClr>
              <a:schemeClr val="tx1"/>
            </a:contourClr>
          </a:sp3d>
        </p:spPr>
        <p:txBody>
          <a:bodyPr wrap="square" anchor="b" anchorCtr="0">
            <a:spAutoFit/>
          </a:bodyPr>
          <a:lstStyle/>
          <a:p>
            <a:pPr marL="269875" indent="-269875">
              <a:spcBef>
                <a:spcPct val="30000"/>
              </a:spcBef>
              <a:buClr>
                <a:srgbClr val="FF0066"/>
              </a:buClr>
              <a:buSzPct val="60000"/>
              <a:buFont typeface="Wingdings" pitchFamily="2" charset="2"/>
              <a:buChar char="v"/>
            </a:pPr>
            <a:r>
              <a:rPr lang="th-TH" sz="24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การกำหนดราคากลางงานก่อสร้างของทางราชการในระยะแรก </a:t>
            </a: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     คำนวณ</a:t>
            </a:r>
            <a:r>
              <a:rPr lang="th-TH" sz="24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โดยใช้หลักเกณฑ์</a:t>
            </a: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ที่</a:t>
            </a:r>
            <a:b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กำหนดโดย คณะกรรมการ</a:t>
            </a:r>
            <a:r>
              <a:rPr lang="th-TH" sz="24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พิจารณาปรับปรุงระบบการก่อสร้างสถานที่ราชการและถาวรวัตถุ</a:t>
            </a: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ของ</a:t>
            </a:r>
            <a:b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ประเทศ </a:t>
            </a:r>
            <a:r>
              <a:rPr lang="en-US" sz="24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(</a:t>
            </a:r>
            <a:r>
              <a:rPr lang="th-TH" sz="2400" b="1" dirty="0" err="1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ปกส</a:t>
            </a:r>
            <a:r>
              <a:rPr lang="en-US" sz="24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.)  </a:t>
            </a:r>
            <a:r>
              <a:rPr lang="th-TH" sz="24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ซึ่งมีสำนักงบประมาณเป็นหน่วยงานกลางรับผิดชอบ</a:t>
            </a:r>
            <a:r>
              <a:rPr lang="en-US" sz="24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</a:t>
            </a:r>
            <a:r>
              <a:rPr lang="th-TH" sz="24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และมีเฉพาะงาน</a:t>
            </a: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ก่อสร้าง</a:t>
            </a:r>
            <a:b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อาคาร</a:t>
            </a:r>
            <a:endParaRPr lang="th-TH" sz="2400" b="1" dirty="0">
              <a:effectLst>
                <a:innerShdw blurRad="114300">
                  <a:prstClr val="black"/>
                </a:innerShdw>
              </a:effectLst>
              <a:latin typeface="IrisUPC" pitchFamily="34" charset="-34"/>
              <a:cs typeface="IrisUPC" pitchFamily="34" charset="-34"/>
            </a:endParaRPr>
          </a:p>
          <a:p>
            <a:pPr marL="269875" indent="-269875">
              <a:spcBef>
                <a:spcPct val="30000"/>
              </a:spcBef>
              <a:buClr>
                <a:srgbClr val="FF0066"/>
              </a:buClr>
              <a:buSzPct val="60000"/>
              <a:buFont typeface="Wingdings" pitchFamily="2" charset="2"/>
              <a:buChar char="v"/>
            </a:pPr>
            <a:r>
              <a:rPr lang="th-TH" sz="24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คณะรัฐมนตรีได้มีมติเมื่อ</a:t>
            </a: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วันที่  </a:t>
            </a: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12</a:t>
            </a: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 มิถุนายน </a:t>
            </a: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2522</a:t>
            </a: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  (</a:t>
            </a:r>
            <a:r>
              <a:rPr lang="th-TH" sz="24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แจ้งตามหนังสือสำนักเลขาธิการคณะ</a:t>
            </a: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-</a:t>
            </a:r>
            <a:b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รัฐมนตรี </a:t>
            </a:r>
            <a:r>
              <a:rPr lang="th-TH" sz="24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ที่ </a:t>
            </a: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สร </a:t>
            </a:r>
            <a:r>
              <a:rPr lang="th-TH" sz="2400" b="1" dirty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0203/</a:t>
            </a: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ว100</a:t>
            </a: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</a:t>
            </a:r>
            <a:r>
              <a:rPr lang="en-US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</a:t>
            </a: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ลง</a:t>
            </a:r>
            <a:r>
              <a:rPr lang="th-TH" sz="24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วันที่ </a:t>
            </a: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18</a:t>
            </a:r>
            <a:r>
              <a:rPr lang="en-US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</a:t>
            </a: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มิถุนายน </a:t>
            </a: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2522</a:t>
            </a: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)</a:t>
            </a:r>
            <a:r>
              <a:rPr lang="en-US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เห็นชอบหลักเกณฑ์การคำนวณ</a:t>
            </a:r>
            <a:b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ราคา</a:t>
            </a:r>
            <a:r>
              <a:rPr lang="th-TH" sz="24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กลางงานก่อสร้าง</a:t>
            </a: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อาคาร  โดย</a:t>
            </a:r>
            <a:r>
              <a:rPr lang="th-TH" sz="24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ในส่วนของค่าใช้จ่ายในการดำเนินการ</a:t>
            </a: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ก่อสร้างได้กำหนดให้</a:t>
            </a:r>
            <a:b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พิจารณา</a:t>
            </a:r>
            <a:r>
              <a:rPr lang="th-TH" sz="24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ปัจจัยที่</a:t>
            </a: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เกี่ยวข้อง  ประกอบด้วย ค่า</a:t>
            </a:r>
            <a:r>
              <a:rPr lang="th-TH" sz="24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อำนวยการและค่าดำเนินงาน </a:t>
            </a: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ค่ากำไร และ</a:t>
            </a:r>
            <a:r>
              <a:rPr lang="th-TH" sz="24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ค่า</a:t>
            </a: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ภาษี</a:t>
            </a:r>
            <a:r>
              <a:rPr lang="en-US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/>
            </a:r>
            <a:br>
              <a:rPr lang="en-US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         ต่อมา   คณะกรรมการ </a:t>
            </a:r>
            <a:r>
              <a:rPr lang="th-TH" sz="2400" b="1" dirty="0" err="1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ปกส</a:t>
            </a:r>
            <a:r>
              <a:rPr lang="en-US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.  </a:t>
            </a: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ได้</a:t>
            </a:r>
            <a:r>
              <a:rPr lang="th-TH" sz="24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เห็นชอบหลักเกณฑ์การประเมินราคางาน</a:t>
            </a: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ก่อสร้างทาง  </a:t>
            </a:r>
            <a:r>
              <a:rPr lang="th-TH" sz="24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ของกรมทาง</a:t>
            </a: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หลวง        โดย</a:t>
            </a:r>
            <a:r>
              <a:rPr lang="th-TH" sz="24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ในส่วนของค่าใช้จ่ายในการดำเนินการก่อสร้างให้</a:t>
            </a: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พิจารณาปัจจัยที่</a:t>
            </a:r>
            <a:b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เกี่ยวข้อง  ซึ่งประกอบด้วย  ค่า</a:t>
            </a:r>
            <a:r>
              <a:rPr lang="th-TH" sz="24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อำนวยการ </a:t>
            </a: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</a:t>
            </a:r>
            <a:r>
              <a:rPr lang="th-TH" sz="24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ค่าความผันผวน </a:t>
            </a: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</a:t>
            </a:r>
            <a:r>
              <a:rPr lang="th-TH" sz="24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ค่าดอกเบี้ยเงินกู้  ค่า</a:t>
            </a: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กำไร  และ</a:t>
            </a:r>
            <a:b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ค่า</a:t>
            </a:r>
            <a:r>
              <a:rPr lang="th-TH" sz="24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ภาษี   และให้กำหนดให้อยู่ในรูปของ  </a:t>
            </a:r>
            <a:r>
              <a:rPr lang="en-US" sz="2400" b="1" dirty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Angsana New" pitchFamily="18" charset="-34"/>
              </a:rPr>
              <a:t>Factor F </a:t>
            </a:r>
          </a:p>
        </p:txBody>
      </p:sp>
      <p:pic>
        <p:nvPicPr>
          <p:cNvPr id="6" name="รูปภาพ 5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82920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387" name="Text Box 3"/>
          <p:cNvSpPr txBox="1">
            <a:spLocks noChangeArrowheads="1"/>
          </p:cNvSpPr>
          <p:nvPr/>
        </p:nvSpPr>
        <p:spPr bwMode="auto">
          <a:xfrm>
            <a:off x="276998" y="1196752"/>
            <a:ext cx="8607455" cy="5373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 contourW="6350">
            <a:contourClr>
              <a:schemeClr val="tx1"/>
            </a:contourClr>
          </a:sp3d>
        </p:spPr>
        <p:txBody>
          <a:bodyPr wrap="square" anchor="ctr" anchorCtr="0">
            <a:spAutoFit/>
            <a:sp3d contourW="6350"/>
          </a:bodyPr>
          <a:lstStyle/>
          <a:p>
            <a:pPr marL="269875" indent="-269875">
              <a:spcBef>
                <a:spcPct val="30000"/>
              </a:spcBef>
              <a:buClr>
                <a:srgbClr val="FF0066"/>
              </a:buClr>
              <a:buSzPct val="60000"/>
              <a:buFont typeface="Wingdings" pitchFamily="2" charset="2"/>
              <a:buChar char="v"/>
            </a:pP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ใน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ปี </a:t>
            </a:r>
            <a:r>
              <a:rPr lang="th-TH" sz="2400" b="1" dirty="0">
                <a:latin typeface="EucrosiaUPC" pitchFamily="18" charset="-34"/>
                <a:cs typeface="EucrosiaUPC" pitchFamily="18" charset="-34"/>
              </a:rPr>
              <a:t>2536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คณะรัฐมนตรีได้มีมติแต่งตั้ง คณะกรรมการ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ควบคุมราคากลาง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  โดย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มี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ปลัดสำนัก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นายกรัฐมนตรี    เป็น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ประธาน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กรรมการ     ให้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มีหน้าที่ความรับผิดชอบเกี่ยวกับการ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กำหนดราคา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กลาง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งานก่อสร้างของทางราชการ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    และมี สำนักงาน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ปลัดสำนักนายกรัฐมนตรีเป็น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หน่วยงาน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กลาง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รับผิดชอบ</a:t>
            </a:r>
            <a:endParaRPr lang="en-US" sz="2400" b="1" dirty="0">
              <a:latin typeface="IrisUPC" pitchFamily="34" charset="-34"/>
              <a:cs typeface="IrisUPC" pitchFamily="34" charset="-34"/>
            </a:endParaRPr>
          </a:p>
          <a:p>
            <a:pPr marL="269875" indent="-269875">
              <a:spcBef>
                <a:spcPct val="30000"/>
              </a:spcBef>
              <a:buClr>
                <a:srgbClr val="FF0066"/>
              </a:buClr>
              <a:buSzPct val="60000"/>
              <a:buFont typeface="Wingdings" pitchFamily="2" charset="2"/>
              <a:buChar char="v"/>
            </a:pP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ต่อมา คณะรัฐมนตรี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ได้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มี มติ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เมื่อวันที่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28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ธันวาคม  </a:t>
            </a:r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2536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(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แจ้งตามหนังสือสำนัก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เลขาธิการ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คณะรัฐมนตรี 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ที่ </a:t>
            </a:r>
            <a:r>
              <a:rPr lang="th-TH" sz="2400" b="1" dirty="0" err="1">
                <a:latin typeface="IrisUPC" pitchFamily="34" charset="-34"/>
                <a:cs typeface="IrisUPC" pitchFamily="34" charset="-34"/>
              </a:rPr>
              <a:t>นร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400" b="1" dirty="0">
                <a:latin typeface="EucrosiaUPC" pitchFamily="18" charset="-34"/>
                <a:cs typeface="EucrosiaUPC" pitchFamily="18" charset="-34"/>
              </a:rPr>
              <a:t>0202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/ว </a:t>
            </a:r>
            <a:r>
              <a:rPr lang="th-TH" sz="2400" b="1" dirty="0"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  ลงวันที่ </a:t>
            </a:r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3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มกราคม </a:t>
            </a:r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2537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) 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เห็นชอบหลักเกณฑ์การ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คำนวณ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ราคากลางงาน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ก่อสร้างของทางราชการ   ตามที่คณะกรรมการควบคุมราคากลางเสนอ</a:t>
            </a:r>
            <a:r>
              <a:rPr lang="en-US" sz="24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  โดยให้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ถือ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ปฏิบัติตั้งแต่วันที่ </a:t>
            </a:r>
            <a:r>
              <a:rPr lang="th-TH" sz="2400" b="1" dirty="0"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 กุมภาพันธ์  </a:t>
            </a:r>
            <a:r>
              <a:rPr lang="th-TH" sz="2400" b="1" dirty="0">
                <a:latin typeface="EucrosiaUPC" pitchFamily="18" charset="-34"/>
                <a:cs typeface="EucrosiaUPC" pitchFamily="18" charset="-34"/>
              </a:rPr>
              <a:t>2537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 เป็นต้นไป</a:t>
            </a:r>
            <a:br>
              <a:rPr lang="th-TH" sz="2400" b="1" dirty="0">
                <a:latin typeface="IrisUPC" pitchFamily="34" charset="-34"/>
                <a:cs typeface="IrisUPC" pitchFamily="34" charset="-34"/>
              </a:rPr>
            </a:br>
            <a:r>
              <a:rPr lang="en-US" sz="24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หลักเกณฑ์การคำนวณราคา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กลางงาน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ก่อสร้างของทางราชการตามมติคณะรัฐมนตรี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เมื่อ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วันที่  </a:t>
            </a:r>
            <a:r>
              <a:rPr lang="th-TH" sz="2400" b="1" dirty="0">
                <a:latin typeface="EucrosiaUPC" pitchFamily="18" charset="-34"/>
                <a:cs typeface="EucrosiaUPC" pitchFamily="18" charset="-34"/>
              </a:rPr>
              <a:t>28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 ธันวาคม  </a:t>
            </a:r>
            <a:r>
              <a:rPr lang="th-TH" sz="2400" b="1" dirty="0">
                <a:latin typeface="EucrosiaUPC" pitchFamily="18" charset="-34"/>
                <a:cs typeface="EucrosiaUPC" pitchFamily="18" charset="-34"/>
              </a:rPr>
              <a:t>2536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 จำแนก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งานก่อสร้างของทางราชการตามลักษณะงาน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ออกเป็น  </a:t>
            </a:r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3</a:t>
            </a:r>
            <a:br>
              <a:rPr lang="th-TH" sz="2400" b="1" dirty="0" smtClean="0">
                <a:latin typeface="EucrosiaUPC" pitchFamily="18" charset="-34"/>
                <a:cs typeface="EucrosiaUPC" pitchFamily="18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ประเภท   ได้แก่ 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งานก่อสร้างอาคาร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งานก่อสร้างทาง 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และ งาน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ก่อสร้างชลประทาน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   รวมทั้ง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ได้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กำหนดแนวทางปฏิบัติในการคำนวณราคากลางงานก่อสร้างเพิ่มเติมด้วย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สำหรับ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ในส่วน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ของ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ค่าใช้จ่าย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ในการดำเนินการ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ก่อสร้าง  ได้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กำหนดหลักเกณฑ์ให้คำนวณในรูป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ของตาราง</a:t>
            </a:r>
            <a:r>
              <a:rPr lang="en-US" sz="24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400" b="1" dirty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ประกอบด้วย  ค่าอำนวยการ  ค่าความผันผวน  ดอกเบี้ย  กำไร  และภาษี</a:t>
            </a:r>
          </a:p>
        </p:txBody>
      </p:sp>
      <p:sp>
        <p:nvSpPr>
          <p:cNvPr id="528388" name="Rectangle 4"/>
          <p:cNvSpPr>
            <a:spLocks noGrp="1" noChangeAspect="1" noChangeArrowheads="1"/>
          </p:cNvSpPr>
          <p:nvPr>
            <p:ph type="title"/>
          </p:nvPr>
        </p:nvSpPr>
        <p:spPr>
          <a:xfrm>
            <a:off x="1978025" y="476672"/>
            <a:ext cx="5186363" cy="554057"/>
          </a:xfrm>
          <a:noFill/>
          <a:ln w="12700">
            <a:noFill/>
          </a:ln>
          <a:effectLst/>
          <a:scene3d>
            <a:camera prst="orthographicFront"/>
            <a:lightRig rig="soft" dir="t"/>
          </a:scene3d>
          <a:sp3d>
            <a:extrusionClr>
              <a:srgbClr val="92D050"/>
            </a:extrusionClr>
            <a:contourClr>
              <a:srgbClr val="FFFF00"/>
            </a:contourClr>
          </a:sp3d>
        </p:spPr>
        <p:txBody>
          <a:bodyPr anchor="b" anchorCtr="0">
            <a:sp3d extrusionH="152400">
              <a:contourClr>
                <a:schemeClr val="bg1"/>
              </a:contourClr>
            </a:sp3d>
          </a:bodyPr>
          <a:lstStyle/>
          <a:p>
            <a:pPr>
              <a:lnSpc>
                <a:spcPct val="80000"/>
              </a:lnSpc>
            </a:pPr>
            <a:r>
              <a:rPr lang="th-TH" sz="3400" b="1" dirty="0">
                <a:ln w="6350">
                  <a:noFill/>
                </a:ln>
                <a:effectLst/>
                <a:cs typeface="IrisUPC" pitchFamily="34" charset="-34"/>
              </a:rPr>
              <a:t>มติคณะรัฐมนตรี </a:t>
            </a:r>
            <a:r>
              <a:rPr lang="th-TH" sz="3400" b="1" dirty="0">
                <a:ln w="6350">
                  <a:noFill/>
                </a:ln>
                <a:effectLst/>
                <a:cs typeface="EucrosiaUPC" pitchFamily="18" charset="-34"/>
              </a:rPr>
              <a:t>28</a:t>
            </a:r>
            <a:r>
              <a:rPr lang="th-TH" sz="3400" b="1" dirty="0">
                <a:ln w="6350">
                  <a:noFill/>
                </a:ln>
                <a:effectLst/>
                <a:cs typeface="IrisUPC" pitchFamily="34" charset="-34"/>
              </a:rPr>
              <a:t> </a:t>
            </a:r>
            <a:r>
              <a:rPr lang="th-TH" sz="3400" b="1" dirty="0" smtClean="0">
                <a:ln w="6350">
                  <a:noFill/>
                </a:ln>
                <a:effectLst/>
                <a:cs typeface="IrisUPC" pitchFamily="34" charset="-34"/>
              </a:rPr>
              <a:t>ธันวาคม </a:t>
            </a:r>
            <a:r>
              <a:rPr lang="th-TH" sz="3400" b="1" dirty="0" smtClean="0">
                <a:ln w="6350">
                  <a:noFill/>
                </a:ln>
                <a:effectLst/>
                <a:cs typeface="EucrosiaUPC" pitchFamily="18" charset="-34"/>
              </a:rPr>
              <a:t>2536</a:t>
            </a:r>
            <a:r>
              <a:rPr lang="th-TH" sz="3200" dirty="0" smtClean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cs typeface="IrisUPC" pitchFamily="34" charset="-34"/>
              </a:rPr>
              <a:t> </a:t>
            </a:r>
            <a:endParaRPr lang="th-TH" sz="3200" dirty="0"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  <a:cs typeface="IrisUPC" pitchFamily="34" charset="-34"/>
            </a:endParaRPr>
          </a:p>
        </p:txBody>
      </p:sp>
      <p:pic>
        <p:nvPicPr>
          <p:cNvPr id="6" name="รูปภาพ 5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32191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435" name="Text Box 3"/>
          <p:cNvSpPr txBox="1">
            <a:spLocks noChangeArrowheads="1"/>
          </p:cNvSpPr>
          <p:nvPr/>
        </p:nvSpPr>
        <p:spPr bwMode="auto">
          <a:xfrm>
            <a:off x="101386" y="1268760"/>
            <a:ext cx="8964612" cy="5322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 extrusionH="76200" contourW="19050">
            <a:contourClr>
              <a:schemeClr val="tx1"/>
            </a:contourClr>
          </a:sp3d>
        </p:spPr>
        <p:txBody>
          <a:bodyPr anchor="b" anchorCtr="0">
            <a:spAutoFit/>
          </a:bodyPr>
          <a:lstStyle/>
          <a:p>
            <a:pPr marL="269875" indent="-269875" defTabSz="715963">
              <a:lnSpc>
                <a:spcPct val="80000"/>
              </a:lnSpc>
              <a:spcBef>
                <a:spcPct val="25000"/>
              </a:spcBef>
              <a:buClr>
                <a:srgbClr val="FF0066"/>
              </a:buClr>
              <a:buSzPct val="60000"/>
              <a:buFont typeface="Wingdings" pitchFamily="2" charset="2"/>
              <a:buChar char="v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วันที่  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6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มกราคม  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2541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  คณะรัฐมนตรีได้มีมติเห็นชอบมาตรการ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ป้องกันหรือลดโอกาสในการสมยอม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กัน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เสนอราคา 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 :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เฉพาะ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กรณีการกำหนดราคากลางงานก่อสร้างของทาง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ราชการ     ตามที่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คณะกรรมการ </a:t>
            </a:r>
            <a:r>
              <a:rPr lang="th-TH" sz="2200" b="1" dirty="0" err="1" smtClean="0">
                <a:latin typeface="IrisUPC" pitchFamily="34" charset="-34"/>
                <a:cs typeface="IrisUPC" pitchFamily="34" charset="-34"/>
              </a:rPr>
              <a:t>ป.ป.ป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.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เสนอ </a:t>
            </a:r>
            <a:r>
              <a:rPr lang="th-TH" sz="2200" b="1" i="1" dirty="0" smtClean="0">
                <a:latin typeface="IrisUPC" pitchFamily="34" charset="-34"/>
                <a:cs typeface="IrisUPC" pitchFamily="34" charset="-34"/>
              </a:rPr>
              <a:t>(แจ้งตามหนังสือสำนักเลขาธิการคณะรัฐมนตรี  ด่วนที่สุด  ที่ </a:t>
            </a:r>
            <a:r>
              <a:rPr lang="th-TH" sz="2200" b="1" i="1" dirty="0" err="1" smtClean="0">
                <a:latin typeface="IrisUPC" pitchFamily="34" charset="-34"/>
                <a:cs typeface="IrisUPC" pitchFamily="34" charset="-34"/>
              </a:rPr>
              <a:t>นร</a:t>
            </a:r>
            <a:r>
              <a:rPr lang="th-TH" sz="2200" b="1" i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i="1" dirty="0" smtClean="0">
                <a:latin typeface="EucrosiaUPC" pitchFamily="18" charset="-34"/>
                <a:cs typeface="EucrosiaUPC" pitchFamily="18" charset="-34"/>
              </a:rPr>
              <a:t>0205/ว12</a:t>
            </a:r>
            <a:r>
              <a:rPr lang="th-TH" sz="2200" b="1" i="1" dirty="0" smtClean="0">
                <a:latin typeface="IrisUPC" pitchFamily="34" charset="-34"/>
                <a:cs typeface="IrisUPC" pitchFamily="34" charset="-34"/>
              </a:rPr>
              <a:t>  ลงวันที่  </a:t>
            </a:r>
            <a:r>
              <a:rPr lang="th-TH" sz="2200" b="1" i="1" dirty="0" smtClean="0">
                <a:latin typeface="EucrosiaUPC" pitchFamily="18" charset="-34"/>
                <a:cs typeface="EucrosiaUPC" pitchFamily="18" charset="-34"/>
              </a:rPr>
              <a:t>13</a:t>
            </a:r>
            <a:r>
              <a:rPr lang="th-TH" sz="2200" b="1" i="1" dirty="0" smtClean="0">
                <a:latin typeface="IrisUPC" pitchFamily="34" charset="-34"/>
                <a:cs typeface="IrisUPC" pitchFamily="34" charset="-34"/>
              </a:rPr>
              <a:t>  มกราคม</a:t>
            </a:r>
            <a:br>
              <a:rPr lang="th-TH" sz="2200" b="1" i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i="1" dirty="0" smtClean="0">
                <a:latin typeface="EucrosiaUPC" pitchFamily="18" charset="-34"/>
                <a:cs typeface="EucrosiaUPC" pitchFamily="18" charset="-34"/>
              </a:rPr>
              <a:t>2541</a:t>
            </a:r>
            <a:r>
              <a:rPr lang="th-TH" sz="2200" b="1" i="1" dirty="0" smtClean="0">
                <a:latin typeface="IrisUPC" pitchFamily="34" charset="-34"/>
                <a:cs typeface="IrisUPC" pitchFamily="34" charset="-34"/>
              </a:rPr>
              <a:t>)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ดังนี้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/>
            </a:r>
            <a:br>
              <a:rPr lang="th-TH" sz="2200" b="1" dirty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.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ให้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ส่วน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ราชการ   หน่วยงาน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ของ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รัฐ   และรัฐวิสาหกิจ   ถือ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ปฏิบัติตามหลักการที่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คณะกรรมการ </a:t>
            </a:r>
            <a:r>
              <a:rPr lang="th-TH" sz="2200" b="1" dirty="0" err="1" smtClean="0">
                <a:latin typeface="IrisUPC" pitchFamily="34" charset="-34"/>
                <a:cs typeface="IrisUPC" pitchFamily="34" charset="-34"/>
              </a:rPr>
              <a:t>ป.ป.ป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.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เสนอ ใน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เรื่องที่เกี่ยวกับการ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กำหนดให้ต้อง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มีการประกาศเปิดเผยราคา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กลางและหน้าที่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ในการ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คำนวณราคากลาง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2.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อนุมัติ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การแต่งตั้งคณะกรรมการควบคุมราคา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กลางตามที่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สำนักงานปลัดสำนัก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นายกรัฐมนตรีเสนอ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3.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ให้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คณะกรรมการ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ควบคุม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ราคา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กลางรับ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ข้อเสนอของคณะกรรมการ </a:t>
            </a:r>
            <a:r>
              <a:rPr lang="th-TH" sz="2200" b="1" dirty="0" err="1" smtClean="0">
                <a:latin typeface="IrisUPC" pitchFamily="34" charset="-34"/>
                <a:cs typeface="IrisUPC" pitchFamily="34" charset="-34"/>
              </a:rPr>
              <a:t>ป.ป.ป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. โดยให้ประมวลหลักเกณฑ์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เกี่ยวกับ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การคำนวณราคากลางงานก่อสร้างที่กระจายอยู่ในมติคณะรัฐมนตรีหลาย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ฉบับ    รวมทั้งที่มี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ปรากฏ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ใน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หนังสือ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แจ้งเวียนของส่วนราชการ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   มา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พิจารณากำหนดเป็นหลักเกณฑ์สำหรับให้เจ้าหน้าที่หรือผู้ที่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เกี่ยวข้อง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สามารถ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เข้าใจได้ง่าย  ถูกต้อง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และ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มีแนวทางปฏิบัติอย่างเดียวกัน  ไปดำเนินการ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</a:t>
            </a:r>
            <a:endParaRPr lang="th-TH" sz="2200" b="1" dirty="0">
              <a:latin typeface="IrisUPC" pitchFamily="34" charset="-34"/>
              <a:cs typeface="IrisUPC" pitchFamily="34" charset="-34"/>
            </a:endParaRPr>
          </a:p>
          <a:p>
            <a:pPr marL="269875" indent="-269875">
              <a:lnSpc>
                <a:spcPct val="80000"/>
              </a:lnSpc>
              <a:spcBef>
                <a:spcPct val="25000"/>
              </a:spcBef>
              <a:buClr>
                <a:srgbClr val="FF0066"/>
              </a:buClr>
              <a:buSzPct val="60000"/>
              <a:buFont typeface="Wingdings" pitchFamily="2" charset="2"/>
              <a:buChar char="v"/>
            </a:pPr>
            <a:r>
              <a:rPr lang="th-TH" sz="2200" b="1" dirty="0">
                <a:latin typeface="IrisUPC" pitchFamily="34" charset="-34"/>
                <a:cs typeface="IrisUPC" pitchFamily="34" charset="-34"/>
              </a:rPr>
              <a:t>คณะกรรมการควบคุมราคากลาง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ได้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แต่งตั้ง คณะอนุกรรมการ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พิจารณาปรับปรุงหลักเกณฑ์การคำนวณ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ราคา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กลาง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งานก่อสร้าง 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(</a:t>
            </a:r>
            <a:r>
              <a:rPr lang="th-TH" sz="2200" b="1" dirty="0" err="1">
                <a:latin typeface="IrisUPC" pitchFamily="34" charset="-34"/>
                <a:cs typeface="IrisUPC" pitchFamily="34" charset="-34"/>
              </a:rPr>
              <a:t>อปก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.) 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โดยมีอธิบดีกรม</a:t>
            </a:r>
            <a:r>
              <a:rPr lang="th-TH" sz="2200" b="1" dirty="0" err="1">
                <a:latin typeface="IrisUPC" pitchFamily="34" charset="-34"/>
                <a:cs typeface="IrisUPC" pitchFamily="34" charset="-34"/>
              </a:rPr>
              <a:t>โยธาธิ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การ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เป็น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ประธานอนุกรรมการ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มีอำนาจหน้าที่ประการ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หนึ่ง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คือ  การ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พิจารณาปรับปรุงหลักเกณฑ์การคำนวณราคากลางงานก่อสร้าง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แล้วจัดทำเป็นคู่มือให้ส่วน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ราชการ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ต่างๆ ถือ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ปฏิบัติ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และต่อมา </a:t>
            </a:r>
            <a:r>
              <a:rPr lang="th-TH" sz="2200" b="1" dirty="0" err="1">
                <a:latin typeface="IrisUPC" pitchFamily="34" charset="-34"/>
                <a:cs typeface="IrisUPC" pitchFamily="34" charset="-34"/>
              </a:rPr>
              <a:t>อปก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.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ได้แต่งตั้งคณะทำงาน  รวม 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3 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คณะ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ได้แก่  </a:t>
            </a:r>
            <a:r>
              <a:rPr lang="th-TH" sz="2200" b="1" i="1" dirty="0">
                <a:latin typeface="IrisUPC" pitchFamily="34" charset="-34"/>
                <a:cs typeface="IrisUPC" pitchFamily="34" charset="-34"/>
              </a:rPr>
              <a:t>คณะทำงานพิจารณาจัดทำหลักเกณฑ์การคำนวณราคากลางงานก่อสร้างอาคาร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    </a:t>
            </a:r>
            <a:r>
              <a:rPr lang="th-TH" sz="2200" b="1" i="1" dirty="0" smtClean="0">
                <a:latin typeface="IrisUPC" pitchFamily="34" charset="-34"/>
                <a:cs typeface="IrisUPC" pitchFamily="34" charset="-34"/>
              </a:rPr>
              <a:t>คณะทำงาน</a:t>
            </a:r>
            <a:r>
              <a:rPr lang="th-TH" sz="2200" b="1" i="1" dirty="0">
                <a:latin typeface="IrisUPC" pitchFamily="34" charset="-34"/>
                <a:cs typeface="IrisUPC" pitchFamily="34" charset="-34"/>
              </a:rPr>
              <a:t>พิจารณาจัดทำหลักเกณฑ์การ</a:t>
            </a:r>
            <a:r>
              <a:rPr lang="th-TH" sz="2200" b="1" i="1" dirty="0" smtClean="0">
                <a:latin typeface="IrisUPC" pitchFamily="34" charset="-34"/>
                <a:cs typeface="IrisUPC" pitchFamily="34" charset="-34"/>
              </a:rPr>
              <a:t>คำนวณ</a:t>
            </a:r>
            <a:br>
              <a:rPr lang="th-TH" sz="2200" b="1" i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i="1" dirty="0" smtClean="0">
                <a:latin typeface="IrisUPC" pitchFamily="34" charset="-34"/>
                <a:cs typeface="IrisUPC" pitchFamily="34" charset="-34"/>
              </a:rPr>
              <a:t>ราคากลาง</a:t>
            </a:r>
            <a:r>
              <a:rPr lang="th-TH" sz="2200" b="1" i="1" dirty="0">
                <a:latin typeface="IrisUPC" pitchFamily="34" charset="-34"/>
                <a:cs typeface="IrisUPC" pitchFamily="34" charset="-34"/>
              </a:rPr>
              <a:t>งานก่อสร้าง</a:t>
            </a:r>
            <a:r>
              <a:rPr lang="th-TH" sz="2200" b="1" i="1" dirty="0" smtClean="0">
                <a:latin typeface="IrisUPC" pitchFamily="34" charset="-34"/>
                <a:cs typeface="IrisUPC" pitchFamily="34" charset="-34"/>
              </a:rPr>
              <a:t>ทาง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   และ</a:t>
            </a:r>
            <a:r>
              <a:rPr lang="th-TH" sz="2200" b="1" i="1" dirty="0" smtClean="0">
                <a:latin typeface="IrisUPC" pitchFamily="34" charset="-34"/>
                <a:cs typeface="IrisUPC" pitchFamily="34" charset="-34"/>
              </a:rPr>
              <a:t> คณะทำงาน</a:t>
            </a:r>
            <a:r>
              <a:rPr lang="th-TH" sz="2200" b="1" i="1" dirty="0">
                <a:latin typeface="IrisUPC" pitchFamily="34" charset="-34"/>
                <a:cs typeface="IrisUPC" pitchFamily="34" charset="-34"/>
              </a:rPr>
              <a:t>พิจารณาจัดทำหลักเกณฑ์การคำนวณราคากลางงาน</a:t>
            </a:r>
            <a:r>
              <a:rPr lang="th-TH" sz="2200" b="1" i="1" dirty="0" smtClean="0">
                <a:latin typeface="IrisUPC" pitchFamily="34" charset="-34"/>
                <a:cs typeface="IrisUPC" pitchFamily="34" charset="-34"/>
              </a:rPr>
              <a:t>ก่อสร้าง</a:t>
            </a:r>
            <a:br>
              <a:rPr lang="th-TH" sz="2200" b="1" i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i="1" dirty="0" smtClean="0">
                <a:latin typeface="IrisUPC" pitchFamily="34" charset="-34"/>
                <a:cs typeface="IrisUPC" pitchFamily="34" charset="-34"/>
              </a:rPr>
              <a:t>ชลประทาน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โดย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ให้คณะทำงานทั้ง 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3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คณะ มีอำนาจหน้าที่ศึกษารวบรวมหลักเกณฑ์การคำนวณราคากลาง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งาน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ก่อสร้าง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แต่ละประเภทให้เหมาะสมและสอดคล้องกับหลักวิชาการ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พร้อมทั้งการจัดทำ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ตาราง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</a:t>
            </a:r>
            <a:endParaRPr lang="th-TH" sz="2200" b="1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530436" name="Rectangle 4"/>
          <p:cNvSpPr>
            <a:spLocks noGrp="1" noChangeArrowheads="1"/>
          </p:cNvSpPr>
          <p:nvPr>
            <p:ph type="title"/>
          </p:nvPr>
        </p:nvSpPr>
        <p:spPr>
          <a:xfrm>
            <a:off x="2060882" y="337215"/>
            <a:ext cx="5041900" cy="571505"/>
          </a:xfrm>
          <a:noFill/>
          <a:ln w="12700">
            <a:solidFill>
              <a:schemeClr val="bg1"/>
            </a:solidFill>
          </a:ln>
          <a:effectLst/>
          <a:scene3d>
            <a:camera prst="orthographicFront"/>
            <a:lightRig rig="soft" dir="t"/>
          </a:scene3d>
          <a:sp3d extrusionH="76200" contourW="19050">
            <a:contourClr>
              <a:schemeClr val="tx1"/>
            </a:contourClr>
          </a:sp3d>
        </p:spPr>
        <p:txBody>
          <a:bodyPr anchor="b" anchorCtr="0">
            <a:sp3d>
              <a:bevelB w="152400" h="152400"/>
              <a:contourClr>
                <a:schemeClr val="bg1"/>
              </a:contourClr>
            </a:sp3d>
          </a:bodyPr>
          <a:lstStyle/>
          <a:p>
            <a:pPr>
              <a:lnSpc>
                <a:spcPct val="80000"/>
              </a:lnSpc>
            </a:pPr>
            <a:r>
              <a:rPr lang="th-TH" sz="3400" b="1" dirty="0">
                <a:effectLst/>
                <a:cs typeface="IrisUPC" pitchFamily="34" charset="-34"/>
              </a:rPr>
              <a:t>มติคณะรัฐมนตรี </a:t>
            </a:r>
            <a:r>
              <a:rPr lang="th-TH" sz="3400" b="1" dirty="0">
                <a:effectLst/>
                <a:cs typeface="EucrosiaUPC" pitchFamily="18" charset="-34"/>
              </a:rPr>
              <a:t>6</a:t>
            </a:r>
            <a:r>
              <a:rPr lang="th-TH" sz="3400" b="1" dirty="0">
                <a:effectLst/>
                <a:cs typeface="IrisUPC" pitchFamily="34" charset="-34"/>
              </a:rPr>
              <a:t> มกราคม </a:t>
            </a:r>
            <a:r>
              <a:rPr lang="th-TH" sz="3400" b="1" dirty="0">
                <a:effectLst/>
                <a:cs typeface="EucrosiaUPC" pitchFamily="18" charset="-34"/>
              </a:rPr>
              <a:t>2541</a:t>
            </a:r>
            <a:r>
              <a:rPr lang="th-TH" sz="3200" dirty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cs typeface="IrisUPC" pitchFamily="34" charset="-34"/>
              </a:rPr>
              <a:t> </a:t>
            </a:r>
          </a:p>
        </p:txBody>
      </p:sp>
      <p:pic>
        <p:nvPicPr>
          <p:cNvPr id="6" name="รูปภาพ 5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69989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83" name="Rectangle 3"/>
          <p:cNvSpPr>
            <a:spLocks noGrp="1" noChangeArrowheads="1"/>
          </p:cNvSpPr>
          <p:nvPr>
            <p:ph type="title"/>
          </p:nvPr>
        </p:nvSpPr>
        <p:spPr>
          <a:xfrm>
            <a:off x="2005574" y="476473"/>
            <a:ext cx="5156200" cy="576263"/>
          </a:xfrm>
          <a:noFill/>
          <a:ln w="12700">
            <a:solidFill>
              <a:schemeClr val="bg1"/>
            </a:solidFill>
          </a:ln>
          <a:effectLst/>
          <a:scene3d>
            <a:camera prst="orthographicFront"/>
            <a:lightRig rig="soft" dir="t"/>
          </a:scene3d>
          <a:sp3d extrusionH="6350" contourW="6350">
            <a:extrusionClr>
              <a:schemeClr val="accent1">
                <a:lumMod val="90000"/>
              </a:schemeClr>
            </a:extrusionClr>
            <a:contourClr>
              <a:schemeClr val="tx1"/>
            </a:contourClr>
          </a:sp3d>
        </p:spPr>
        <p:txBody>
          <a:bodyPr>
            <a:noAutofit/>
            <a:sp3d>
              <a:bevelB w="152400" h="152400"/>
              <a:contourClr>
                <a:schemeClr val="bg1"/>
              </a:contourClr>
            </a:sp3d>
          </a:bodyPr>
          <a:lstStyle/>
          <a:p>
            <a:r>
              <a:rPr lang="th-TH" sz="3600" b="1" dirty="0">
                <a:ln w="12700">
                  <a:noFill/>
                </a:ln>
                <a:effectLst/>
                <a:cs typeface="IrisUPC" pitchFamily="34" charset="-34"/>
              </a:rPr>
              <a:t>มติคณะรัฐมนตรี </a:t>
            </a:r>
            <a:r>
              <a:rPr lang="th-TH" sz="3600" b="1" dirty="0">
                <a:ln w="12700">
                  <a:noFill/>
                </a:ln>
                <a:effectLst/>
                <a:cs typeface="EucrosiaUPC" pitchFamily="18" charset="-34"/>
              </a:rPr>
              <a:t>9</a:t>
            </a:r>
            <a:r>
              <a:rPr lang="th-TH" sz="3600" b="1" dirty="0">
                <a:ln w="12700">
                  <a:noFill/>
                </a:ln>
                <a:effectLst/>
                <a:cs typeface="IrisUPC" pitchFamily="34" charset="-34"/>
              </a:rPr>
              <a:t> ตุลาคม </a:t>
            </a:r>
            <a:r>
              <a:rPr lang="th-TH" sz="3600" b="1" dirty="0">
                <a:ln w="12700">
                  <a:noFill/>
                </a:ln>
                <a:effectLst/>
                <a:cs typeface="EucrosiaUPC" pitchFamily="18" charset="-34"/>
              </a:rPr>
              <a:t>2544</a:t>
            </a:r>
          </a:p>
        </p:txBody>
      </p:sp>
      <p:sp>
        <p:nvSpPr>
          <p:cNvPr id="532484" name="Text Box 4"/>
          <p:cNvSpPr txBox="1">
            <a:spLocks noChangeArrowheads="1"/>
          </p:cNvSpPr>
          <p:nvPr/>
        </p:nvSpPr>
        <p:spPr bwMode="auto">
          <a:xfrm>
            <a:off x="267614" y="1412776"/>
            <a:ext cx="8614502" cy="5153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 extrusionH="76200" contourW="6350">
            <a:contourClr>
              <a:schemeClr val="tx1"/>
            </a:contourClr>
          </a:sp3d>
        </p:spPr>
        <p:txBody>
          <a:bodyPr wrap="square" anchor="b" anchorCtr="0">
            <a:spAutoFit/>
          </a:bodyPr>
          <a:lstStyle/>
          <a:p>
            <a:pPr marL="354013" indent="-354013">
              <a:lnSpc>
                <a:spcPct val="85000"/>
              </a:lnSpc>
              <a:spcBef>
                <a:spcPct val="25000"/>
              </a:spcBef>
              <a:buClr>
                <a:srgbClr val="FF0066"/>
              </a:buClr>
              <a:buSzPct val="60000"/>
              <a:buFont typeface="Wingdings" pitchFamily="2" charset="2"/>
              <a:buChar char="v"/>
            </a:pP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คณะรัฐมนตรีได้มีมติเมื่อวันที่  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9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 ตุลาคม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2544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 (แจ้งตามหนังสือสำนักเลขาธิการ</a:t>
            </a:r>
            <a:b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คณะรัฐมนตรี  ด่วนที่สุด  ที่ </a:t>
            </a:r>
            <a:r>
              <a:rPr lang="th-TH" sz="2600" b="1" dirty="0" err="1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นร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0205/ว 199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  ลงวันที่ 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17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ตุลาคม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2544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)  อนุมัติ</a:t>
            </a:r>
            <a:b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เรื่อง หลักเกณฑ์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การ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กำหนดราคา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กลางงานก่อสร้าง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  ตาม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ข้อเสนอของสำนักงาน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ปลัด</a:t>
            </a:r>
            <a:b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สำนักนายกรัฐมนตรี   รวม 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3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 ประการ</a:t>
            </a:r>
            <a:endParaRPr lang="th-TH" sz="2600" b="1" dirty="0">
              <a:effectLst>
                <a:innerShdw blurRad="114300">
                  <a:prstClr val="black"/>
                </a:innerShdw>
              </a:effectLst>
              <a:latin typeface="IrisUPC" pitchFamily="34" charset="-34"/>
              <a:cs typeface="IrisUPC" pitchFamily="34" charset="-34"/>
            </a:endParaRPr>
          </a:p>
          <a:p>
            <a:pPr marL="1077913" lvl="1" indent="-363538">
              <a:lnSpc>
                <a:spcPct val="85000"/>
              </a:lnSpc>
              <a:spcBef>
                <a:spcPct val="25000"/>
              </a:spcBef>
              <a:buClr>
                <a:srgbClr val="7030A0"/>
              </a:buClr>
              <a:buFont typeface="Wingdings" pitchFamily="2" charset="2"/>
              <a:buAutoNum type="arabicPeriod"/>
            </a:pP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ให้ใช้หลักเกณฑ์การคำนวณราคากลางงานก่อสร้าง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ตามผลการพิจารณา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ของ</a:t>
            </a:r>
            <a:b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คณะกรรมการ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ควบคุมราคากลาง 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โดยกำหนดให้ส่วนราชการและ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รัฐวิสาหกิจ</a:t>
            </a:r>
            <a:b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ถือ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ปฏิบัติตั้งแต่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ปีงบประมาณ  พ.ศ.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2545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(วันที่ 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ตุลาคม 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2544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) เป็น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ต้น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ไป</a:t>
            </a:r>
          </a:p>
          <a:p>
            <a:pPr marL="1077913" lvl="1" indent="-363538">
              <a:lnSpc>
                <a:spcPct val="85000"/>
              </a:lnSpc>
              <a:spcBef>
                <a:spcPct val="25000"/>
              </a:spcBef>
              <a:buClr>
                <a:srgbClr val="7030A0"/>
              </a:buClr>
              <a:buFont typeface="Wingdings" pitchFamily="2" charset="2"/>
              <a:buAutoNum type="arabicPeriod"/>
            </a:pP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มาตรการ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ปรับลดราคากลางร้อยละ  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10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ตามมติคณะรัฐมนตรีเมื่อวันที่  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12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/>
            </a:r>
            <a:b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ธันวาคม  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2543 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 ซึ่งให้ใช้ในปีงบประมาณ  พ.ศ. 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2544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ไม่นำมาใช้บังคับ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ใน</a:t>
            </a:r>
            <a:b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การ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ดำเนินการจ้างที่มีการคำนวณราคากลาง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ตาม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หลักเกณฑ์การคำนวณ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ราคา</a:t>
            </a:r>
            <a:b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กลางงาน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ก่อสร้างใหม่นี้ </a:t>
            </a:r>
          </a:p>
          <a:p>
            <a:pPr marL="1077913" lvl="1" indent="-363538">
              <a:lnSpc>
                <a:spcPct val="85000"/>
              </a:lnSpc>
              <a:spcBef>
                <a:spcPct val="25000"/>
              </a:spcBef>
              <a:buClr>
                <a:srgbClr val="7030A0"/>
              </a:buClr>
              <a:buFont typeface="Wingdings" pitchFamily="2" charset="2"/>
              <a:buAutoNum type="arabicPeriod"/>
            </a:pP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ให้ปรับปรุงองค์ประกอบ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อำนาจหน้าที่ของคณะกรรมการควบคุม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ราคากลาง</a:t>
            </a:r>
            <a:r>
              <a:rPr lang="en-US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/>
            </a:r>
            <a:br>
              <a:rPr lang="en-US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ให้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สมบูรณ์ 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เหมาะสม  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และสอดคล้องกับหลักเกณฑ์การคำนวณราคากลาง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งาน</a:t>
            </a:r>
            <a:b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ก่อสร้าง 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ที่กำหนด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ใหม่นี้ด้วย           </a:t>
            </a: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                                             </a:t>
            </a:r>
            <a:endParaRPr lang="th-TH" sz="2600" b="1" dirty="0"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6" name="รูปภาพ 5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78828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531" name="Rectangle 3"/>
          <p:cNvSpPr>
            <a:spLocks noGrp="1" noChangeArrowheads="1"/>
          </p:cNvSpPr>
          <p:nvPr>
            <p:ph type="title"/>
          </p:nvPr>
        </p:nvSpPr>
        <p:spPr>
          <a:xfrm>
            <a:off x="1812091" y="422499"/>
            <a:ext cx="5522956" cy="630237"/>
          </a:xfrm>
          <a:noFill/>
          <a:ln w="12700">
            <a:noFill/>
          </a:ln>
          <a:effectLst/>
          <a:scene3d>
            <a:camera prst="orthographicFront"/>
            <a:lightRig rig="soft" dir="t"/>
          </a:scene3d>
          <a:sp3d extrusionH="76200" contourW="6350">
            <a:extrusionClr>
              <a:srgbClr val="92D050"/>
            </a:extrusionClr>
            <a:contourClr>
              <a:schemeClr val="tx1"/>
            </a:contourClr>
          </a:sp3d>
        </p:spPr>
        <p:txBody>
          <a:bodyPr>
            <a:noAutofit/>
            <a:sp3d>
              <a:contourClr>
                <a:schemeClr val="bg1"/>
              </a:contourClr>
            </a:sp3d>
          </a:bodyPr>
          <a:lstStyle/>
          <a:p>
            <a:r>
              <a:rPr lang="th-TH" sz="3600" b="1" dirty="0">
                <a:ln w="6350">
                  <a:noFill/>
                </a:ln>
                <a:effectLst/>
                <a:cs typeface="IrisUPC" pitchFamily="34" charset="-34"/>
              </a:rPr>
              <a:t>มติคณะรัฐมนตรี </a:t>
            </a:r>
            <a:r>
              <a:rPr lang="th-TH" sz="3600" b="1" dirty="0">
                <a:ln w="6350">
                  <a:noFill/>
                </a:ln>
                <a:effectLst/>
                <a:cs typeface="EucrosiaUPC" pitchFamily="18" charset="-34"/>
              </a:rPr>
              <a:t>13</a:t>
            </a:r>
            <a:r>
              <a:rPr lang="th-TH" sz="3600" b="1" dirty="0">
                <a:ln w="6350">
                  <a:noFill/>
                </a:ln>
                <a:effectLst/>
                <a:cs typeface="IrisUPC" pitchFamily="34" charset="-34"/>
              </a:rPr>
              <a:t> พฤษภาคม </a:t>
            </a:r>
            <a:r>
              <a:rPr lang="th-TH" sz="3600" b="1" dirty="0">
                <a:ln w="6350">
                  <a:noFill/>
                </a:ln>
                <a:effectLst/>
                <a:cs typeface="EucrosiaUPC" pitchFamily="18" charset="-34"/>
              </a:rPr>
              <a:t>2546</a:t>
            </a:r>
          </a:p>
        </p:txBody>
      </p:sp>
      <p:sp>
        <p:nvSpPr>
          <p:cNvPr id="534532" name="Text Box 4"/>
          <p:cNvSpPr txBox="1">
            <a:spLocks noChangeArrowheads="1"/>
          </p:cNvSpPr>
          <p:nvPr/>
        </p:nvSpPr>
        <p:spPr bwMode="auto">
          <a:xfrm>
            <a:off x="254030" y="1400864"/>
            <a:ext cx="8604250" cy="5124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 contourW="6350">
            <a:contourClr>
              <a:schemeClr val="tx1"/>
            </a:contourClr>
          </a:sp3d>
        </p:spPr>
        <p:txBody>
          <a:bodyPr anchor="b" anchorCtr="0">
            <a:spAutoFit/>
          </a:bodyPr>
          <a:lstStyle/>
          <a:p>
            <a:pPr marL="354013" indent="-354013">
              <a:spcBef>
                <a:spcPts val="600"/>
              </a:spcBef>
              <a:buClr>
                <a:srgbClr val="FF0066"/>
              </a:buClr>
              <a:buSzPct val="65000"/>
              <a:buFont typeface="Wingdings" pitchFamily="2" charset="2"/>
              <a:buChar char="v"/>
            </a:pP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คณะรัฐมนตรีมีมติเมื่อวันที่ 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13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 พฤษภาคม 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2546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</a:t>
            </a:r>
            <a:r>
              <a:rPr lang="th-TH" sz="2600" b="1" i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(แจ้งตามหนังสือสำนักเลขาธิการ</a:t>
            </a:r>
            <a:br>
              <a:rPr lang="th-TH" sz="2600" b="1" i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600" b="1" i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คณะรัฐมนตรี ด่วนที่สุด ที่ </a:t>
            </a:r>
            <a:r>
              <a:rPr lang="th-TH" sz="2600" b="1" i="1" dirty="0" err="1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นร</a:t>
            </a:r>
            <a:r>
              <a:rPr lang="th-TH" sz="2600" b="1" i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</a:t>
            </a:r>
            <a:r>
              <a:rPr lang="th-TH" sz="2600" b="1" i="1" dirty="0" smtClean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0504/6449</a:t>
            </a:r>
            <a:r>
              <a:rPr lang="th-TH" sz="2600" b="1" i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ลงวันที่ </a:t>
            </a:r>
            <a:r>
              <a:rPr lang="th-TH" sz="2600" b="1" i="1" dirty="0" smtClean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19</a:t>
            </a:r>
            <a:r>
              <a:rPr lang="th-TH" sz="2600" b="1" i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พฤษภาคม </a:t>
            </a:r>
            <a:r>
              <a:rPr lang="th-TH" sz="2600" b="1" i="1" dirty="0" smtClean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2536</a:t>
            </a:r>
            <a:r>
              <a:rPr lang="th-TH" sz="2600" b="1" i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)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เห็นชอบ</a:t>
            </a:r>
            <a:b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ตามที่กระทรวงการคลัง (กรมบัญชีกลาง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)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เสนอ   รวม 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3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 ประการ</a:t>
            </a:r>
            <a:endParaRPr lang="th-TH" sz="2600" b="1" dirty="0">
              <a:effectLst>
                <a:innerShdw blurRad="114300">
                  <a:prstClr val="black"/>
                </a:innerShdw>
              </a:effectLst>
              <a:latin typeface="IrisUPC" pitchFamily="34" charset="-34"/>
              <a:cs typeface="IrisUPC" pitchFamily="34" charset="-34"/>
            </a:endParaRPr>
          </a:p>
          <a:p>
            <a:pPr marL="895350" lvl="1" indent="-266700">
              <a:spcBef>
                <a:spcPts val="600"/>
              </a:spcBef>
              <a:buFont typeface="Wingdings" pitchFamily="2" charset="2"/>
              <a:buAutoNum type="arabicPeriod"/>
            </a:pP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ให้ปรับปรุงองค์ประกอบของคณะกรรมการควบคุมราคากลาง 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ให้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สอดคล้อง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ตาม</a:t>
            </a:r>
            <a:b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พระราชบัญญัติ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ปรับปรุงกระทรวง  ทบวง  กรม 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พ.ศ. 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2545</a:t>
            </a:r>
          </a:p>
          <a:p>
            <a:pPr marL="895350" lvl="1" indent="-266700">
              <a:spcBef>
                <a:spcPts val="600"/>
              </a:spcBef>
              <a:buFont typeface="Wingdings" pitchFamily="2" charset="2"/>
              <a:buAutoNum type="arabicPeriod"/>
            </a:pP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ให้ปรับปรุงอำนาจหน้าที่ของคณะกรรมการควบคุมราคากลาง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จากเดิม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4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ประการ</a:t>
            </a:r>
            <a:b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เป็น  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5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ประการ </a:t>
            </a:r>
            <a:endParaRPr lang="th-TH" sz="2600" b="1" dirty="0">
              <a:effectLst>
                <a:innerShdw blurRad="114300">
                  <a:prstClr val="black"/>
                </a:innerShdw>
              </a:effectLst>
              <a:latin typeface="IrisUPC" pitchFamily="34" charset="-34"/>
              <a:cs typeface="IrisUPC" pitchFamily="34" charset="-34"/>
            </a:endParaRPr>
          </a:p>
          <a:p>
            <a:pPr marL="895350" lvl="1" indent="-266700">
              <a:spcBef>
                <a:spcPts val="600"/>
              </a:spcBef>
              <a:buFont typeface="Wingdings" pitchFamily="2" charset="2"/>
              <a:buAutoNum type="arabicPeriod"/>
            </a:pP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รายละเอียดหรืออำนาจหน้าที่ใดๆ 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  ที่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กำหนดในรายละเอียดของหลักเกณฑ์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การ</a:t>
            </a:r>
            <a:b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คำนวณ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ราคากลางงานก่อสร้างตามมติคณะรัฐมนตรีเมื่อวันที่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9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 ตุลาคม 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2544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/>
            </a:r>
            <a:b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ซึ่ง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กำหนดให้เป็นอำนาจหน้าที่ของสำนัก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นายกรัฐมนตรี     (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สำนักงานปลัด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สำนัก</a:t>
            </a:r>
            <a:b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นายกรัฐมนตรี)  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ให้เปลี่ยนแปลงเป็น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 ให้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เป็นอำนาจหน้าที่ของ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กระทรวงการคลัง</a:t>
            </a:r>
            <a:b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(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กรมบัญชีกลาง)                     </a:t>
            </a:r>
          </a:p>
        </p:txBody>
      </p:sp>
      <p:pic>
        <p:nvPicPr>
          <p:cNvPr id="6" name="รูปภาพ 5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14054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579" name="Rectangle 3" descr="ไม้วอลนัต"/>
          <p:cNvSpPr>
            <a:spLocks noGrp="1" noChangeArrowheads="1"/>
          </p:cNvSpPr>
          <p:nvPr>
            <p:ph type="title"/>
          </p:nvPr>
        </p:nvSpPr>
        <p:spPr>
          <a:xfrm>
            <a:off x="1714480" y="428604"/>
            <a:ext cx="5857915" cy="928694"/>
          </a:xfrm>
          <a:noFill/>
          <a:ln w="12700">
            <a:solidFill>
              <a:srgbClr val="66FF33"/>
            </a:solidFill>
          </a:ln>
          <a:scene3d>
            <a:camera prst="orthographicFront"/>
            <a:lightRig rig="soft" dir="t"/>
          </a:scene3d>
          <a:sp3d extrusionH="76200" contourW="6350">
            <a:contourClr>
              <a:schemeClr val="tx1"/>
            </a:contourClr>
          </a:sp3d>
        </p:spPr>
        <p:txBody>
          <a:bodyPr>
            <a:normAutofit fontScale="90000"/>
          </a:bodyPr>
          <a:lstStyle/>
          <a:p>
            <a:r>
              <a:rPr lang="th-TH" sz="3400" b="1" dirty="0" smtClean="0">
                <a:effectLst/>
                <a:cs typeface="IrisUPC" pitchFamily="34" charset="-34"/>
              </a:rPr>
              <a:t>คณะกรรมการ</a:t>
            </a:r>
            <a:r>
              <a:rPr lang="th-TH" sz="3400" b="1" dirty="0">
                <a:effectLst/>
                <a:cs typeface="IrisUPC" pitchFamily="34" charset="-34"/>
              </a:rPr>
              <a:t>ควบคุมราคา</a:t>
            </a:r>
            <a:r>
              <a:rPr lang="th-TH" sz="3400" b="1" dirty="0" smtClean="0">
                <a:effectLst/>
                <a:cs typeface="IrisUPC" pitchFamily="34" charset="-34"/>
              </a:rPr>
              <a:t>กลาง</a:t>
            </a:r>
            <a:r>
              <a:rPr lang="th-TH" sz="3200" b="1" dirty="0" smtClean="0">
                <a:effectLst/>
                <a:cs typeface="IrisUPC" pitchFamily="34" charset="-34"/>
              </a:rPr>
              <a:t/>
            </a:r>
            <a:br>
              <a:rPr lang="th-TH" sz="3200" b="1" dirty="0" smtClean="0">
                <a:effectLst/>
                <a:cs typeface="IrisUPC" pitchFamily="34" charset="-34"/>
              </a:rPr>
            </a:br>
            <a:r>
              <a:rPr lang="th-TH" sz="2600" b="1" dirty="0" smtClean="0">
                <a:effectLst/>
                <a:cs typeface="IrisUPC" pitchFamily="34" charset="-34"/>
              </a:rPr>
              <a:t>(ตามมติคณะรัฐมนตรีเมื่อวันที่ </a:t>
            </a:r>
            <a:r>
              <a:rPr lang="th-TH" sz="2600" b="1" dirty="0" smtClean="0">
                <a:effectLst/>
                <a:cs typeface="EucrosiaUPC" pitchFamily="18" charset="-34"/>
              </a:rPr>
              <a:t>13</a:t>
            </a:r>
            <a:r>
              <a:rPr lang="th-TH" sz="2600" b="1" dirty="0" smtClean="0">
                <a:effectLst/>
                <a:cs typeface="IrisUPC" pitchFamily="34" charset="-34"/>
              </a:rPr>
              <a:t> พฤษภาคม </a:t>
            </a:r>
            <a:r>
              <a:rPr lang="th-TH" sz="2600" b="1" dirty="0" smtClean="0">
                <a:effectLst/>
                <a:cs typeface="EucrosiaUPC" pitchFamily="18" charset="-34"/>
              </a:rPr>
              <a:t>2546</a:t>
            </a:r>
            <a:r>
              <a:rPr lang="th-TH" sz="2600" b="1" dirty="0" smtClean="0">
                <a:effectLst/>
                <a:cs typeface="IrisUPC" pitchFamily="34" charset="-34"/>
              </a:rPr>
              <a:t>)</a:t>
            </a:r>
            <a:endParaRPr lang="th-TH" sz="2600" b="1" dirty="0">
              <a:effectLst/>
              <a:cs typeface="IrisUPC" pitchFamily="34" charset="-34"/>
            </a:endParaRPr>
          </a:p>
        </p:txBody>
      </p:sp>
      <p:sp>
        <p:nvSpPr>
          <p:cNvPr id="536580" name="Text Box 4"/>
          <p:cNvSpPr txBox="1">
            <a:spLocks noChangeArrowheads="1"/>
          </p:cNvSpPr>
          <p:nvPr/>
        </p:nvSpPr>
        <p:spPr bwMode="auto">
          <a:xfrm>
            <a:off x="276615" y="1771671"/>
            <a:ext cx="8613775" cy="448584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 extrusionH="76200" contourW="6350">
            <a:contourClr>
              <a:schemeClr val="tx1"/>
            </a:contourClr>
          </a:sp3d>
        </p:spPr>
        <p:txBody>
          <a:bodyPr>
            <a:spAutoFit/>
          </a:bodyPr>
          <a:lstStyle/>
          <a:p>
            <a:pPr indent="182563">
              <a:lnSpc>
                <a:spcPct val="100000"/>
              </a:lnSpc>
              <a:spcBef>
                <a:spcPct val="25000"/>
              </a:spcBef>
              <a:buClr>
                <a:srgbClr val="FF3300"/>
              </a:buClr>
              <a:buSzPct val="65000"/>
              <a:buFont typeface="Wingdings" pitchFamily="2" charset="2"/>
              <a:buChar char="v"/>
            </a:pPr>
            <a:r>
              <a:rPr lang="th-TH" sz="28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องค์ประกอบ    จำนวน   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20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 คน</a:t>
            </a:r>
          </a:p>
          <a:p>
            <a:pPr marL="620713" lvl="1" indent="-169863">
              <a:lnSpc>
                <a:spcPct val="100000"/>
              </a:lnSpc>
              <a:spcBef>
                <a:spcPct val="25000"/>
              </a:spcBef>
              <a:buClr>
                <a:srgbClr val="CC0066"/>
              </a:buClr>
              <a:buSzPct val="65000"/>
              <a:buFont typeface="Wingdings" pitchFamily="2" charset="2"/>
              <a:buChar char="§"/>
            </a:pP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ปลัดกระทรวงการคลัง				 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	ประธาน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กรรมการ</a:t>
            </a:r>
          </a:p>
          <a:p>
            <a:pPr marL="620713" lvl="1" indent="-169863">
              <a:lnSpc>
                <a:spcPct val="100000"/>
              </a:lnSpc>
              <a:spcBef>
                <a:spcPct val="25000"/>
              </a:spcBef>
              <a:buClr>
                <a:srgbClr val="CC0066"/>
              </a:buClr>
              <a:buSzPct val="65000"/>
              <a:buFont typeface="Wingdings" pitchFamily="2" charset="2"/>
              <a:buChar char="§"/>
            </a:pP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ผู้แทนหน่วยงานที่เกี่ยวข้องทั้งในภาครัฐ			 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    กรรมการ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/>
            </a:r>
            <a:b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เอกชน และผู้ทรงคุณวุฒิ    รวม 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15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คน</a:t>
            </a:r>
          </a:p>
          <a:p>
            <a:pPr marL="620713" lvl="1" indent="-169863">
              <a:lnSpc>
                <a:spcPct val="100000"/>
              </a:lnSpc>
              <a:spcBef>
                <a:spcPct val="25000"/>
              </a:spcBef>
              <a:buClr>
                <a:srgbClr val="CC0066"/>
              </a:buClr>
              <a:buSzPct val="65000"/>
              <a:buFont typeface="Wingdings" pitchFamily="2" charset="2"/>
              <a:buChar char="§"/>
            </a:pP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ผู้อำนวยการสำนักมาตรฐานการจัดซื้อจัดจ้างภาครัฐ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	 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	     กรรมการ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และ</a:t>
            </a:r>
            <a:b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กรมบัญชีกลาง					 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    เลขานุการ</a:t>
            </a:r>
            <a:endParaRPr lang="th-TH" sz="2600" b="1" dirty="0">
              <a:effectLst>
                <a:innerShdw blurRad="114300">
                  <a:prstClr val="black"/>
                </a:innerShdw>
              </a:effectLst>
              <a:latin typeface="IrisUPC" pitchFamily="34" charset="-34"/>
              <a:cs typeface="IrisUPC" pitchFamily="34" charset="-34"/>
            </a:endParaRPr>
          </a:p>
          <a:p>
            <a:pPr marL="620713" lvl="1" indent="-169863">
              <a:lnSpc>
                <a:spcPct val="100000"/>
              </a:lnSpc>
              <a:spcBef>
                <a:spcPct val="25000"/>
              </a:spcBef>
              <a:buClr>
                <a:srgbClr val="CC0066"/>
              </a:buClr>
              <a:buSzPct val="65000"/>
              <a:buFont typeface="Wingdings" pitchFamily="2" charset="2"/>
              <a:buChar char="§"/>
            </a:pP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ผู้แทน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สำนักพัฒนามาตรฐานระบบพัสดุภาครัฐ กรมบัญชีกลาง      กรรมการ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และ</a:t>
            </a:r>
            <a:b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28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ผู้แทนกรม</a:t>
            </a:r>
            <a:r>
              <a:rPr lang="th-TH" sz="2800" b="1" dirty="0" err="1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โยธาธิ</a:t>
            </a:r>
            <a:r>
              <a:rPr lang="th-TH" sz="28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การและผังเมือง  รวม </a:t>
            </a:r>
            <a:r>
              <a:rPr lang="th-TH" sz="2800" b="1" dirty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3</a:t>
            </a:r>
            <a:r>
              <a:rPr lang="th-TH" sz="28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คน		  </a:t>
            </a:r>
            <a:r>
              <a:rPr lang="th-TH" sz="28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ผู้ช่วยเลขานุการ</a:t>
            </a:r>
            <a:endParaRPr lang="th-TH" sz="2800" b="1" dirty="0">
              <a:effectLst>
                <a:innerShdw blurRad="114300">
                  <a:prstClr val="black"/>
                </a:innerShdw>
              </a:effectLst>
              <a:latin typeface="IrisUPC" pitchFamily="34" charset="-34"/>
              <a:cs typeface="IrisUPC" pitchFamily="34" charset="-34"/>
            </a:endParaRPr>
          </a:p>
          <a:p>
            <a:pPr marL="620713" lvl="1" indent="-169863">
              <a:lnSpc>
                <a:spcPct val="100000"/>
              </a:lnSpc>
              <a:spcBef>
                <a:spcPct val="25000"/>
              </a:spcBef>
              <a:buClr>
                <a:srgbClr val="CC0066"/>
              </a:buClr>
              <a:buSzPct val="65000"/>
            </a:pPr>
            <a:endParaRPr lang="th-TH" sz="1000" b="1" dirty="0">
              <a:effectLst>
                <a:innerShdw blurRad="114300">
                  <a:prstClr val="black"/>
                </a:innerShdw>
              </a:effectLst>
              <a:latin typeface="IrisUPC" pitchFamily="34" charset="-34"/>
              <a:cs typeface="IrisUPC" pitchFamily="34" charset="-34"/>
            </a:endParaRPr>
          </a:p>
          <a:p>
            <a:pPr indent="182563">
              <a:lnSpc>
                <a:spcPct val="100000"/>
              </a:lnSpc>
              <a:spcBef>
                <a:spcPct val="25000"/>
              </a:spcBef>
              <a:buClr>
                <a:srgbClr val="FF3300"/>
              </a:buClr>
              <a:buSzPct val="65000"/>
              <a:buFont typeface="Wingdings" pitchFamily="2" charset="2"/>
              <a:buChar char="v"/>
            </a:pPr>
            <a:r>
              <a:rPr lang="th-TH" sz="28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 มีอำนาจหน้าที่    รวม  </a:t>
            </a:r>
            <a:r>
              <a:rPr lang="th-TH" sz="2800" b="1" dirty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5</a:t>
            </a:r>
            <a:r>
              <a:rPr lang="th-TH" sz="28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 ประการ</a:t>
            </a:r>
          </a:p>
        </p:txBody>
      </p:sp>
      <p:pic>
        <p:nvPicPr>
          <p:cNvPr id="6" name="รูปภาพ 5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42216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627" name="Rectangle 3"/>
          <p:cNvSpPr>
            <a:spLocks noGrp="1" noChangeArrowheads="1"/>
          </p:cNvSpPr>
          <p:nvPr>
            <p:ph type="title"/>
          </p:nvPr>
        </p:nvSpPr>
        <p:spPr>
          <a:xfrm>
            <a:off x="1979712" y="1124744"/>
            <a:ext cx="5168900" cy="630237"/>
          </a:xfrm>
          <a:noFill/>
          <a:ln w="12700">
            <a:solidFill>
              <a:schemeClr val="bg1"/>
            </a:solidFill>
          </a:ln>
          <a:effectLst/>
          <a:scene3d>
            <a:camera prst="orthographicFront"/>
            <a:lightRig rig="soft" dir="t"/>
          </a:scene3d>
          <a:sp3d extrusionH="12700" contourW="6350">
            <a:contourClr>
              <a:schemeClr val="tx1"/>
            </a:contourClr>
          </a:sp3d>
        </p:spPr>
        <p:txBody>
          <a:bodyPr anchor="b" anchorCtr="0">
            <a:sp3d>
              <a:contourClr>
                <a:schemeClr val="bg1"/>
              </a:contourClr>
            </a:sp3d>
          </a:bodyPr>
          <a:lstStyle/>
          <a:p>
            <a:r>
              <a:rPr lang="th-TH" sz="3400" b="1" dirty="0">
                <a:ln w="6350">
                  <a:noFill/>
                </a:ln>
                <a:effectLst/>
                <a:cs typeface="IrisUPC" pitchFamily="34" charset="-34"/>
              </a:rPr>
              <a:t>มติคณะรัฐมนตรี </a:t>
            </a:r>
            <a:r>
              <a:rPr lang="th-TH" sz="3400" b="1" dirty="0">
                <a:ln w="6350">
                  <a:noFill/>
                </a:ln>
                <a:effectLst/>
                <a:cs typeface="EucrosiaUPC" pitchFamily="18" charset="-34"/>
              </a:rPr>
              <a:t>26</a:t>
            </a:r>
            <a:r>
              <a:rPr lang="th-TH" sz="3400" b="1" dirty="0">
                <a:ln w="6350">
                  <a:noFill/>
                </a:ln>
                <a:effectLst/>
                <a:cs typeface="IrisUPC" pitchFamily="34" charset="-34"/>
              </a:rPr>
              <a:t> เมษายน </a:t>
            </a:r>
            <a:r>
              <a:rPr lang="th-TH" sz="3400" b="1" dirty="0">
                <a:ln w="6350">
                  <a:noFill/>
                </a:ln>
                <a:effectLst/>
                <a:cs typeface="EucrosiaUPC" pitchFamily="18" charset="-34"/>
              </a:rPr>
              <a:t>2548</a:t>
            </a:r>
          </a:p>
        </p:txBody>
      </p:sp>
      <p:sp>
        <p:nvSpPr>
          <p:cNvPr id="538628" name="Text Box 4"/>
          <p:cNvSpPr txBox="1">
            <a:spLocks noChangeArrowheads="1"/>
          </p:cNvSpPr>
          <p:nvPr/>
        </p:nvSpPr>
        <p:spPr bwMode="auto">
          <a:xfrm>
            <a:off x="928662" y="2366878"/>
            <a:ext cx="7302521" cy="286232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 extrusionH="50800" contourW="6350">
            <a:contourClr>
              <a:schemeClr val="tx1"/>
            </a:contourClr>
          </a:sp3d>
        </p:spPr>
        <p:txBody>
          <a:bodyPr wrap="square" anchor="b" anchorCtr="0">
            <a:spAutoFit/>
          </a:bodyPr>
          <a:lstStyle/>
          <a:p>
            <a:pPr marL="363538" indent="-363538">
              <a:spcBef>
                <a:spcPct val="40000"/>
              </a:spcBef>
              <a:buClr>
                <a:srgbClr val="CC0066"/>
              </a:buClr>
              <a:buSzPct val="65000"/>
              <a:buFont typeface="Wingdings" pitchFamily="2" charset="2"/>
              <a:buChar char="v"/>
            </a:pPr>
            <a:r>
              <a:rPr lang="th-TH" sz="30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เห็นชอบตามข้อเสนอของสำนักงบประมาณ  </a:t>
            </a:r>
            <a:r>
              <a:rPr lang="th-TH" sz="30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  โดย</a:t>
            </a:r>
            <a:r>
              <a:rPr lang="th-TH" sz="30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ให้ ยุบรวมคณะกรรมการควบคุมราคากลาง </a:t>
            </a:r>
            <a:r>
              <a:rPr lang="th-TH" sz="30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(</a:t>
            </a:r>
            <a:r>
              <a:rPr lang="th-TH" sz="30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ตามติคณะรัฐมนตรีเมื่อวันที่  </a:t>
            </a:r>
            <a:r>
              <a:rPr lang="th-TH" sz="3000" b="1" dirty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13</a:t>
            </a:r>
            <a:r>
              <a:rPr lang="th-TH" sz="30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</a:t>
            </a:r>
            <a:r>
              <a:rPr lang="th-TH" sz="30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พฤษภาคม  </a:t>
            </a:r>
            <a:r>
              <a:rPr lang="th-TH" sz="3000" b="1" dirty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2546</a:t>
            </a:r>
            <a:r>
              <a:rPr lang="th-TH" sz="30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) </a:t>
            </a:r>
            <a:r>
              <a:rPr lang="th-TH" sz="30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   และ</a:t>
            </a:r>
            <a:r>
              <a:rPr lang="th-TH" sz="30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คณะกรรมการตรวจสอบราคากลาง </a:t>
            </a:r>
            <a:r>
              <a:rPr lang="th-TH" sz="30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(</a:t>
            </a:r>
            <a:r>
              <a:rPr lang="th-TH" sz="30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ตามคำสั่งสำนักนายกรัฐมนตรี  ที่ </a:t>
            </a:r>
            <a:r>
              <a:rPr lang="th-TH" sz="3000" b="1" dirty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320/2547</a:t>
            </a:r>
            <a:r>
              <a:rPr lang="th-TH" sz="30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</a:t>
            </a:r>
            <a:r>
              <a:rPr lang="th-TH" sz="30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ลง</a:t>
            </a:r>
            <a:r>
              <a:rPr lang="th-TH" sz="30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วันที่  </a:t>
            </a:r>
            <a:r>
              <a:rPr lang="th-TH" sz="3000" b="1" dirty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26</a:t>
            </a:r>
            <a:r>
              <a:rPr lang="th-TH" sz="30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  ตุลาคม  </a:t>
            </a:r>
            <a:r>
              <a:rPr lang="th-TH" sz="3000" b="1" dirty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2547</a:t>
            </a:r>
            <a:r>
              <a:rPr lang="th-TH" sz="30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)  เป็น </a:t>
            </a:r>
            <a:r>
              <a:rPr lang="th-TH" sz="30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คณะกรรมการ</a:t>
            </a:r>
            <a:r>
              <a:rPr lang="th-TH" sz="30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กำกับนโยบายราคากลางงานก่อสร้าง</a:t>
            </a:r>
          </a:p>
        </p:txBody>
      </p:sp>
      <p:pic>
        <p:nvPicPr>
          <p:cNvPr id="6" name="รูปภาพ 5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07849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651" name="Rectangle 3"/>
          <p:cNvSpPr>
            <a:spLocks noGrp="1" noChangeArrowheads="1"/>
          </p:cNvSpPr>
          <p:nvPr>
            <p:ph type="title"/>
          </p:nvPr>
        </p:nvSpPr>
        <p:spPr>
          <a:xfrm>
            <a:off x="1993918" y="1277938"/>
            <a:ext cx="5221288" cy="566737"/>
          </a:xfrm>
          <a:noFill/>
          <a:ln w="12700">
            <a:solidFill>
              <a:schemeClr val="bg1">
                <a:lumMod val="95000"/>
              </a:schemeClr>
            </a:solidFill>
          </a:ln>
          <a:effectLst/>
          <a:scene3d>
            <a:camera prst="orthographicFront"/>
            <a:lightRig rig="soft" dir="t"/>
          </a:scene3d>
          <a:sp3d contourW="6350">
            <a:contourClr>
              <a:schemeClr val="tx1"/>
            </a:contourClr>
          </a:sp3d>
        </p:spPr>
        <p:txBody>
          <a:bodyPr>
            <a:noAutofit/>
            <a:sp3d>
              <a:contourClr>
                <a:schemeClr val="bg1"/>
              </a:contourClr>
            </a:sp3d>
          </a:bodyPr>
          <a:lstStyle/>
          <a:p>
            <a:r>
              <a:rPr lang="th-TH" sz="3400" b="1" dirty="0">
                <a:ln w="6350">
                  <a:noFill/>
                </a:ln>
                <a:effectLst>
                  <a:outerShdw blurRad="50800" dist="38100" dir="10200000" algn="tr" rotWithShape="0">
                    <a:schemeClr val="bg1">
                      <a:alpha val="40000"/>
                    </a:schemeClr>
                  </a:outerShdw>
                </a:effectLst>
                <a:cs typeface="IrisUPC" pitchFamily="34" charset="-34"/>
              </a:rPr>
              <a:t>มติคณะรัฐมนตรี </a:t>
            </a:r>
            <a:r>
              <a:rPr lang="th-TH" sz="3400" b="1" dirty="0">
                <a:ln w="6350">
                  <a:noFill/>
                </a:ln>
                <a:effectLst>
                  <a:outerShdw blurRad="50800" dist="38100" dir="10200000" algn="tr" rotWithShape="0">
                    <a:schemeClr val="bg1">
                      <a:alpha val="40000"/>
                    </a:schemeClr>
                  </a:outerShdw>
                </a:effectLst>
                <a:cs typeface="EucrosiaUPC" pitchFamily="18" charset="-34"/>
              </a:rPr>
              <a:t>25</a:t>
            </a:r>
            <a:r>
              <a:rPr lang="th-TH" sz="3400" b="1" dirty="0">
                <a:ln w="6350">
                  <a:noFill/>
                </a:ln>
                <a:effectLst>
                  <a:outerShdw blurRad="50800" dist="38100" dir="10200000" algn="tr" rotWithShape="0">
                    <a:schemeClr val="bg1">
                      <a:alpha val="40000"/>
                    </a:schemeClr>
                  </a:outerShdw>
                </a:effectLst>
                <a:cs typeface="IrisUPC" pitchFamily="34" charset="-34"/>
              </a:rPr>
              <a:t> สิงหาคม </a:t>
            </a:r>
            <a:r>
              <a:rPr lang="th-TH" sz="3400" b="1" dirty="0">
                <a:ln w="6350">
                  <a:noFill/>
                </a:ln>
                <a:effectLst>
                  <a:outerShdw blurRad="50800" dist="38100" dir="10200000" algn="tr" rotWithShape="0">
                    <a:schemeClr val="bg1">
                      <a:alpha val="40000"/>
                    </a:schemeClr>
                  </a:outerShdw>
                </a:effectLst>
                <a:cs typeface="EucrosiaUPC" pitchFamily="18" charset="-34"/>
              </a:rPr>
              <a:t>2548</a:t>
            </a:r>
          </a:p>
        </p:txBody>
      </p:sp>
      <p:sp>
        <p:nvSpPr>
          <p:cNvPr id="539652" name="Text Box 4"/>
          <p:cNvSpPr txBox="1">
            <a:spLocks noChangeArrowheads="1"/>
          </p:cNvSpPr>
          <p:nvPr/>
        </p:nvSpPr>
        <p:spPr bwMode="auto">
          <a:xfrm>
            <a:off x="376822" y="2373523"/>
            <a:ext cx="8390356" cy="276998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 extrusionH="76200" contourW="6350">
            <a:contourClr>
              <a:schemeClr val="tx1"/>
            </a:contourClr>
          </a:sp3d>
        </p:spPr>
        <p:txBody>
          <a:bodyPr wrap="square" anchor="b" anchorCtr="0">
            <a:spAutoFit/>
          </a:bodyPr>
          <a:lstStyle/>
          <a:p>
            <a:pPr marL="363538" indent="-363538">
              <a:spcBef>
                <a:spcPct val="40000"/>
              </a:spcBef>
              <a:buClr>
                <a:srgbClr val="FF0000"/>
              </a:buClr>
              <a:buSzPct val="65000"/>
              <a:buFont typeface="Wingdings" pitchFamily="2" charset="2"/>
              <a:buChar char="v"/>
            </a:pPr>
            <a:r>
              <a:rPr lang="th-TH" sz="30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เห็นชอบตามข้อเสนอของสำนักงบประมาณ   โดยให้</a:t>
            </a:r>
            <a:r>
              <a:rPr lang="th-TH" sz="30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ปรับปรุงองค์ประกอบของคณะกรรมการกำกับ</a:t>
            </a:r>
            <a:r>
              <a:rPr lang="th-TH" sz="30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นโยบายราคา</a:t>
            </a:r>
            <a:r>
              <a:rPr lang="th-TH" sz="30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กลางงานก่อสร้าง   โดยให้</a:t>
            </a:r>
          </a:p>
          <a:p>
            <a:pPr marL="714375" lvl="1" indent="-171450">
              <a:spcBef>
                <a:spcPct val="40000"/>
              </a:spcBef>
              <a:buClr>
                <a:srgbClr val="FF0000"/>
              </a:buClr>
              <a:buSzPct val="65000"/>
              <a:buFont typeface="Wingdings" pitchFamily="2" charset="2"/>
              <a:buChar char="§"/>
            </a:pPr>
            <a:r>
              <a:rPr lang="th-TH" sz="30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รัฐมนตรีว่าการกระทรวงการคลัง	     เป็น   ประธานกรรมการ</a:t>
            </a:r>
          </a:p>
          <a:p>
            <a:pPr marL="714375" lvl="1" indent="-171450">
              <a:spcBef>
                <a:spcPct val="40000"/>
              </a:spcBef>
              <a:buClr>
                <a:srgbClr val="FF0000"/>
              </a:buClr>
              <a:buSzPct val="65000"/>
              <a:buFont typeface="Wingdings" pitchFamily="2" charset="2"/>
              <a:buChar char="§"/>
            </a:pPr>
            <a:r>
              <a:rPr lang="th-TH" sz="30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รัฐมนตรีประจำสำนัก</a:t>
            </a:r>
            <a:r>
              <a:rPr lang="th-TH" sz="30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นายกรัฐมนตรี     </a:t>
            </a:r>
            <a:r>
              <a:rPr lang="th-TH" sz="30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เป็น </a:t>
            </a:r>
            <a:r>
              <a:rPr lang="th-TH" sz="30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 </a:t>
            </a:r>
            <a:r>
              <a:rPr lang="th-TH" sz="30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รองประธานกรรมการ</a:t>
            </a:r>
            <a:br>
              <a:rPr lang="th-TH" sz="30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30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					           </a:t>
            </a:r>
            <a:r>
              <a:rPr lang="th-TH" sz="30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  เพิ่มเติม</a:t>
            </a:r>
            <a:r>
              <a:rPr lang="th-TH" sz="30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อีก </a:t>
            </a:r>
            <a:r>
              <a:rPr lang="th-TH" sz="3000" b="1" dirty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30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ตำแหน่ง</a:t>
            </a:r>
          </a:p>
        </p:txBody>
      </p:sp>
      <p:pic>
        <p:nvPicPr>
          <p:cNvPr id="6" name="รูปภาพ 5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70967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651" name="Rectangle 3"/>
          <p:cNvSpPr>
            <a:spLocks noGrp="1" noChangeArrowheads="1"/>
          </p:cNvSpPr>
          <p:nvPr>
            <p:ph type="title"/>
          </p:nvPr>
        </p:nvSpPr>
        <p:spPr>
          <a:xfrm>
            <a:off x="1979712" y="1124744"/>
            <a:ext cx="5221288" cy="566737"/>
          </a:xfrm>
          <a:noFill/>
          <a:ln w="12700">
            <a:solidFill>
              <a:schemeClr val="bg1">
                <a:lumMod val="95000"/>
              </a:schemeClr>
            </a:solidFill>
          </a:ln>
          <a:effectLst/>
          <a:scene3d>
            <a:camera prst="orthographicFront"/>
            <a:lightRig rig="soft" dir="t"/>
          </a:scene3d>
          <a:sp3d contourW="6350">
            <a:contourClr>
              <a:schemeClr val="tx1"/>
            </a:contourClr>
          </a:sp3d>
        </p:spPr>
        <p:txBody>
          <a:bodyPr>
            <a:noAutofit/>
            <a:sp3d>
              <a:contourClr>
                <a:schemeClr val="bg1"/>
              </a:contourClr>
            </a:sp3d>
          </a:bodyPr>
          <a:lstStyle/>
          <a:p>
            <a:r>
              <a:rPr lang="th-TH" sz="3400" b="1" dirty="0">
                <a:ln w="6350">
                  <a:noFill/>
                </a:ln>
                <a:effectLst>
                  <a:outerShdw blurRad="50800" dist="38100" dir="10200000" algn="tr" rotWithShape="0">
                    <a:schemeClr val="bg1">
                      <a:alpha val="40000"/>
                    </a:schemeClr>
                  </a:outerShdw>
                </a:effectLst>
                <a:cs typeface="IrisUPC" pitchFamily="34" charset="-34"/>
              </a:rPr>
              <a:t>มติคณะรัฐมนตรี </a:t>
            </a:r>
            <a:r>
              <a:rPr lang="th-TH" sz="3400" b="1" dirty="0" smtClean="0">
                <a:ln w="6350">
                  <a:noFill/>
                </a:ln>
                <a:effectLst>
                  <a:outerShdw blurRad="50800" dist="38100" dir="10200000" algn="tr" rotWithShape="0">
                    <a:schemeClr val="bg1">
                      <a:alpha val="40000"/>
                    </a:schemeClr>
                  </a:outerShdw>
                </a:effectLst>
                <a:cs typeface="EucrosiaUPC" pitchFamily="18" charset="-34"/>
              </a:rPr>
              <a:t>9</a:t>
            </a:r>
            <a:r>
              <a:rPr lang="th-TH" sz="3400" b="1" dirty="0" smtClean="0">
                <a:ln w="6350">
                  <a:noFill/>
                </a:ln>
                <a:effectLst>
                  <a:outerShdw blurRad="50800" dist="38100" dir="10200000" algn="tr" rotWithShape="0">
                    <a:schemeClr val="bg1">
                      <a:alpha val="40000"/>
                    </a:schemeClr>
                  </a:outerShdw>
                </a:effectLst>
                <a:cs typeface="IrisUPC" pitchFamily="34" charset="-34"/>
              </a:rPr>
              <a:t> กุมภาพันธ์ </a:t>
            </a:r>
            <a:r>
              <a:rPr lang="th-TH" sz="3400" b="1" dirty="0" smtClean="0">
                <a:ln w="6350">
                  <a:noFill/>
                </a:ln>
                <a:effectLst>
                  <a:outerShdw blurRad="50800" dist="38100" dir="10200000" algn="tr" rotWithShape="0">
                    <a:schemeClr val="bg1">
                      <a:alpha val="40000"/>
                    </a:schemeClr>
                  </a:outerShdw>
                </a:effectLst>
                <a:cs typeface="EucrosiaUPC" pitchFamily="18" charset="-34"/>
              </a:rPr>
              <a:t>2553</a:t>
            </a:r>
            <a:endParaRPr lang="th-TH" sz="3400" b="1" dirty="0">
              <a:ln w="6350">
                <a:noFill/>
              </a:ln>
              <a:effectLst>
                <a:outerShdw blurRad="50800" dist="38100" dir="10200000" algn="tr" rotWithShape="0">
                  <a:schemeClr val="bg1">
                    <a:alpha val="40000"/>
                  </a:schemeClr>
                </a:outerShdw>
              </a:effectLst>
              <a:cs typeface="EucrosiaUPC" pitchFamily="18" charset="-34"/>
            </a:endParaRPr>
          </a:p>
        </p:txBody>
      </p:sp>
      <p:sp>
        <p:nvSpPr>
          <p:cNvPr id="539652" name="Text Box 4"/>
          <p:cNvSpPr txBox="1">
            <a:spLocks noChangeArrowheads="1"/>
          </p:cNvSpPr>
          <p:nvPr/>
        </p:nvSpPr>
        <p:spPr bwMode="auto">
          <a:xfrm>
            <a:off x="367176" y="2276872"/>
            <a:ext cx="8390356" cy="323165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 extrusionH="76200" contourW="6350">
            <a:contourClr>
              <a:schemeClr val="tx1"/>
            </a:contourClr>
          </a:sp3d>
        </p:spPr>
        <p:txBody>
          <a:bodyPr wrap="square" anchor="b" anchorCtr="0">
            <a:spAutoFit/>
          </a:bodyPr>
          <a:lstStyle/>
          <a:p>
            <a:pPr marL="363538" indent="-363538">
              <a:spcBef>
                <a:spcPct val="40000"/>
              </a:spcBef>
              <a:buClr>
                <a:srgbClr val="FF0000"/>
              </a:buClr>
              <a:buSzPct val="65000"/>
              <a:buFont typeface="Wingdings" pitchFamily="2" charset="2"/>
              <a:buChar char="v"/>
            </a:pPr>
            <a:r>
              <a:rPr lang="th-TH" sz="30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เห็นชอบตามข้อเสนอของสำนักงบประมาณ โดยให้ปรับปรุงเพิ่มเติมองค์ประกอบ</a:t>
            </a:r>
            <a:r>
              <a:rPr lang="th-TH" sz="30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ของคณะกรรมการกำกับ</a:t>
            </a:r>
            <a:r>
              <a:rPr lang="th-TH" sz="30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นโยบายราคา</a:t>
            </a:r>
            <a:r>
              <a:rPr lang="th-TH" sz="30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กลางงานก่อสร้าง   </a:t>
            </a:r>
            <a:r>
              <a:rPr lang="th-TH" sz="30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ดังนี้</a:t>
            </a:r>
            <a:endParaRPr lang="th-TH" sz="3000" b="1" dirty="0">
              <a:effectLst>
                <a:innerShdw blurRad="114300">
                  <a:prstClr val="black"/>
                </a:innerShdw>
              </a:effectLst>
              <a:latin typeface="IrisUPC" pitchFamily="34" charset="-34"/>
              <a:cs typeface="IrisUPC" pitchFamily="34" charset="-34"/>
            </a:endParaRPr>
          </a:p>
          <a:p>
            <a:pPr marL="714375" lvl="1" indent="-171450" defTabSz="1738313">
              <a:spcBef>
                <a:spcPct val="40000"/>
              </a:spcBef>
              <a:buClr>
                <a:srgbClr val="FF0000"/>
              </a:buClr>
              <a:buSzPct val="65000"/>
              <a:buFont typeface="Wingdings" pitchFamily="2" charset="2"/>
              <a:buChar char="§"/>
            </a:pPr>
            <a:r>
              <a:rPr lang="th-TH" sz="30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รองนายกรัฐมนตรีที่กำกับการ	เป็น  ประธาน</a:t>
            </a:r>
            <a:r>
              <a:rPr lang="th-TH" sz="30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กรรมการ</a:t>
            </a:r>
            <a:r>
              <a:rPr lang="th-TH" sz="30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/>
            </a:r>
            <a:br>
              <a:rPr lang="th-TH" sz="30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30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ปฏิบัติราชการของสำนักงบประมาณ</a:t>
            </a:r>
            <a:r>
              <a:rPr lang="th-TH" sz="30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	</a:t>
            </a:r>
            <a:endParaRPr lang="th-TH" sz="3000" b="1" dirty="0" smtClean="0">
              <a:effectLst>
                <a:innerShdw blurRad="114300">
                  <a:prstClr val="black"/>
                </a:innerShdw>
              </a:effectLst>
              <a:latin typeface="IrisUPC" pitchFamily="34" charset="-34"/>
              <a:cs typeface="IrisUPC" pitchFamily="34" charset="-34"/>
            </a:endParaRPr>
          </a:p>
          <a:p>
            <a:pPr marL="714375" lvl="1" indent="-171450" defTabSz="990600">
              <a:spcBef>
                <a:spcPct val="40000"/>
              </a:spcBef>
              <a:buClr>
                <a:srgbClr val="FF0000"/>
              </a:buClr>
              <a:buSzPct val="65000"/>
              <a:buFont typeface="Wingdings" pitchFamily="2" charset="2"/>
              <a:buChar char="§"/>
              <a:tabLst>
                <a:tab pos="5205413" algn="l"/>
              </a:tabLst>
            </a:pPr>
            <a:r>
              <a:rPr lang="th-TH" sz="30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รัฐมนตรีว่ากระทรวงการคลัง		เป็น  รองประธานกรรมการ</a:t>
            </a:r>
            <a:endParaRPr lang="th-TH" sz="3000" b="1" dirty="0">
              <a:effectLst>
                <a:innerShdw blurRad="114300">
                  <a:prstClr val="black"/>
                </a:innerShdw>
              </a:effectLst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6" name="รูปภาพ 5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8751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212" y="295560"/>
            <a:ext cx="8964488" cy="847424"/>
          </a:xfrm>
          <a:noFill/>
          <a:ln w="12700">
            <a:solidFill>
              <a:srgbClr val="FFCC00"/>
            </a:solidFill>
          </a:ln>
          <a:effectLst/>
          <a:scene3d>
            <a:camera prst="orthographicFront"/>
            <a:lightRig rig="soft" dir="t"/>
          </a:scene3d>
          <a:sp3d contourW="6350">
            <a:contourClr>
              <a:schemeClr val="tx1"/>
            </a:contourClr>
          </a:sp3d>
        </p:spPr>
        <p:txBody>
          <a:bodyPr>
            <a:sp3d>
              <a:contourClr>
                <a:schemeClr val="bg1"/>
              </a:contourClr>
            </a:sp3d>
          </a:bodyPr>
          <a:lstStyle/>
          <a:p>
            <a:pPr>
              <a:lnSpc>
                <a:spcPct val="80000"/>
              </a:lnSpc>
            </a:pPr>
            <a:r>
              <a:rPr lang="th-TH" sz="3000" b="1" dirty="0" smtClean="0">
                <a:cs typeface="IrisUPC" pitchFamily="34" charset="-34"/>
              </a:rPr>
              <a:t>สรุปองค์ประกอบของคณะกรรมการ</a:t>
            </a:r>
            <a:r>
              <a:rPr lang="th-TH" sz="3000" b="1" dirty="0">
                <a:cs typeface="IrisUPC" pitchFamily="34" charset="-34"/>
              </a:rPr>
              <a:t>กำกับนโยบายราคากลางงาน</a:t>
            </a:r>
            <a:r>
              <a:rPr lang="th-TH" sz="3000" b="1" dirty="0" smtClean="0">
                <a:cs typeface="IrisUPC" pitchFamily="34" charset="-34"/>
              </a:rPr>
              <a:t>ก่อสร้าง</a:t>
            </a:r>
            <a:r>
              <a:rPr lang="th-TH" sz="3400" b="1" dirty="0" smtClean="0"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cs typeface="IrisUPC" pitchFamily="34" charset="-34"/>
              </a:rPr>
              <a:t/>
            </a:r>
            <a:br>
              <a:rPr lang="th-TH" sz="3400" b="1" dirty="0" smtClean="0"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cs typeface="IrisUPC" pitchFamily="34" charset="-34"/>
              </a:rPr>
            </a:br>
            <a:r>
              <a:rPr lang="th-TH" sz="2200" b="1" dirty="0" smtClean="0">
                <a:cs typeface="IrisUPC" pitchFamily="34" charset="-34"/>
              </a:rPr>
              <a:t>(ตาม</a:t>
            </a:r>
            <a:r>
              <a:rPr lang="th-TH" sz="2200" b="1" dirty="0" smtClean="0">
                <a:ln w="6350">
                  <a:noFill/>
                </a:ln>
                <a:cs typeface="IrisUPC" pitchFamily="34" charset="-34"/>
              </a:rPr>
              <a:t>มติคณะรัฐมนตรีเมื่อวันที่ </a:t>
            </a:r>
            <a:r>
              <a:rPr lang="th-TH" sz="2200" b="1" dirty="0" smtClean="0">
                <a:ln w="6350">
                  <a:noFill/>
                </a:ln>
                <a:cs typeface="EucrosiaUPC" pitchFamily="18" charset="-34"/>
              </a:rPr>
              <a:t>26</a:t>
            </a:r>
            <a:r>
              <a:rPr lang="th-TH" sz="2200" b="1" dirty="0" smtClean="0">
                <a:ln w="6350">
                  <a:noFill/>
                </a:ln>
                <a:cs typeface="IrisUPC" pitchFamily="34" charset="-34"/>
              </a:rPr>
              <a:t> เมษายน </a:t>
            </a:r>
            <a:r>
              <a:rPr lang="th-TH" sz="2200" b="1" dirty="0" smtClean="0">
                <a:ln w="6350">
                  <a:noFill/>
                </a:ln>
                <a:cs typeface="EucrosiaUPC" pitchFamily="18" charset="-34"/>
              </a:rPr>
              <a:t>2548  </a:t>
            </a:r>
            <a:r>
              <a:rPr lang="th-TH" sz="2200" b="1" dirty="0" smtClean="0">
                <a:ln w="6350">
                  <a:noFill/>
                </a:ln>
                <a:cs typeface="IrisUPC" pitchFamily="34" charset="-34"/>
              </a:rPr>
              <a:t>วันที่ </a:t>
            </a:r>
            <a:r>
              <a:rPr lang="th-TH" sz="2200" b="1" dirty="0" smtClean="0">
                <a:ln w="6350">
                  <a:noFill/>
                </a:ln>
                <a:cs typeface="EucrosiaUPC" pitchFamily="18" charset="-34"/>
              </a:rPr>
              <a:t>25</a:t>
            </a:r>
            <a:r>
              <a:rPr lang="th-TH" sz="2200" b="1" dirty="0" smtClean="0">
                <a:ln w="6350">
                  <a:noFill/>
                </a:ln>
                <a:cs typeface="IrisUPC" pitchFamily="34" charset="-34"/>
              </a:rPr>
              <a:t> สิงหาคม </a:t>
            </a:r>
            <a:r>
              <a:rPr lang="th-TH" sz="2200" b="1" dirty="0" smtClean="0">
                <a:ln w="6350">
                  <a:noFill/>
                </a:ln>
                <a:cs typeface="EucrosiaUPC" pitchFamily="18" charset="-34"/>
              </a:rPr>
              <a:t>2548 และวันที่ </a:t>
            </a:r>
            <a:r>
              <a:rPr lang="en-US" sz="2200" b="1" dirty="0" smtClean="0">
                <a:ln w="6350">
                  <a:noFill/>
                </a:ln>
                <a:latin typeface="EucrosiaUPC" pitchFamily="18" charset="-34"/>
                <a:cs typeface="EucrosiaUPC" pitchFamily="18" charset="-34"/>
              </a:rPr>
              <a:t>9</a:t>
            </a:r>
            <a:r>
              <a:rPr lang="th-TH" sz="2200" b="1" dirty="0" smtClean="0">
                <a:ln w="6350">
                  <a:noFill/>
                </a:ln>
                <a:cs typeface="EucrosiaUPC" pitchFamily="18" charset="-34"/>
              </a:rPr>
              <a:t> กุมภาพันธ์ </a:t>
            </a:r>
            <a:r>
              <a:rPr lang="en-US" sz="2200" b="1" dirty="0" smtClean="0">
                <a:ln w="6350">
                  <a:noFill/>
                </a:ln>
                <a:latin typeface="EucrosiaUPC" pitchFamily="18" charset="-34"/>
                <a:cs typeface="EucrosiaUPC" pitchFamily="18" charset="-34"/>
              </a:rPr>
              <a:t>2553</a:t>
            </a:r>
            <a:r>
              <a:rPr lang="th-TH" sz="2200" b="1" dirty="0" smtClean="0">
                <a:ln w="6350">
                  <a:noFill/>
                </a:ln>
                <a:cs typeface="EucrosiaUPC" pitchFamily="18" charset="-34"/>
              </a:rPr>
              <a:t>)</a:t>
            </a:r>
            <a:endParaRPr lang="th-TH" sz="2200" b="1" dirty="0">
              <a:cs typeface="IrisUPC" pitchFamily="34" charset="-34"/>
            </a:endParaRPr>
          </a:p>
        </p:txBody>
      </p:sp>
      <p:sp>
        <p:nvSpPr>
          <p:cNvPr id="540675" name="Text Box 3"/>
          <p:cNvSpPr txBox="1">
            <a:spLocks noChangeArrowheads="1"/>
          </p:cNvSpPr>
          <p:nvPr/>
        </p:nvSpPr>
        <p:spPr bwMode="auto">
          <a:xfrm>
            <a:off x="133044" y="1412776"/>
            <a:ext cx="8910054" cy="5245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 extrusionH="76200" contourW="6350">
            <a:contourClr>
              <a:schemeClr val="tx1"/>
            </a:contourClr>
          </a:sp3d>
        </p:spPr>
        <p:txBody>
          <a:bodyPr wrap="square">
            <a:spAutoFit/>
          </a:bodyPr>
          <a:lstStyle/>
          <a:p>
            <a:pPr marL="354013" indent="-354013" defTabSz="719138">
              <a:lnSpc>
                <a:spcPct val="90000"/>
              </a:lnSpc>
              <a:spcBef>
                <a:spcPts val="600"/>
              </a:spcBef>
              <a:buClr>
                <a:srgbClr val="FF0000"/>
              </a:buClr>
              <a:buSzPct val="65000"/>
              <a:buFont typeface="Wingdings" pitchFamily="2" charset="2"/>
              <a:buChar char="v"/>
            </a:pPr>
            <a:r>
              <a:rPr lang="th-TH" sz="2600" b="1" dirty="0">
                <a:latin typeface="IrisUPC" pitchFamily="34" charset="-34"/>
                <a:cs typeface="IrisUPC" pitchFamily="34" charset="-34"/>
              </a:rPr>
              <a:t>องค์ประกอบ    จำนวน   </a:t>
            </a:r>
            <a:r>
              <a:rPr lang="th-TH" sz="2600" b="1" dirty="0">
                <a:latin typeface="EucrosiaUPC" pitchFamily="18" charset="-34"/>
                <a:cs typeface="EucrosiaUPC" pitchFamily="18" charset="-34"/>
              </a:rPr>
              <a:t>24</a:t>
            </a:r>
            <a:r>
              <a:rPr lang="th-TH" sz="2600" b="1" dirty="0">
                <a:latin typeface="IrisUPC" pitchFamily="34" charset="-34"/>
                <a:cs typeface="IrisUPC" pitchFamily="34" charset="-34"/>
              </a:rPr>
              <a:t>  คน</a:t>
            </a:r>
          </a:p>
          <a:p>
            <a:pPr marL="719138" lvl="1" indent="-185738" defTabSz="719138">
              <a:lnSpc>
                <a:spcPct val="90000"/>
              </a:lnSpc>
              <a:spcBef>
                <a:spcPts val="600"/>
              </a:spcBef>
              <a:buClr>
                <a:srgbClr val="FF0066"/>
              </a:buClr>
              <a:buSzPct val="65000"/>
              <a:buFont typeface="Wingdings" pitchFamily="2" charset="2"/>
              <a:buChar char="§"/>
            </a:pP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รองนายกรัฐมนตรี 				</a:t>
            </a:r>
            <a:r>
              <a:rPr lang="th-TH" sz="2600" b="1" dirty="0">
                <a:latin typeface="IrisUPC" pitchFamily="34" charset="-34"/>
                <a:cs typeface="IrisUPC" pitchFamily="34" charset="-34"/>
              </a:rPr>
              <a:t>		</a:t>
            </a: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   ประธาน</a:t>
            </a:r>
            <a:r>
              <a:rPr lang="th-TH" sz="2600" b="1" dirty="0">
                <a:latin typeface="IrisUPC" pitchFamily="34" charset="-34"/>
                <a:cs typeface="IrisUPC" pitchFamily="34" charset="-34"/>
              </a:rPr>
              <a:t>กรรมการ</a:t>
            </a:r>
          </a:p>
          <a:p>
            <a:pPr marL="719138" lvl="1" indent="-185738" defTabSz="719138">
              <a:lnSpc>
                <a:spcPct val="90000"/>
              </a:lnSpc>
              <a:spcBef>
                <a:spcPts val="600"/>
              </a:spcBef>
              <a:buClr>
                <a:srgbClr val="FF0066"/>
              </a:buClr>
              <a:buSzPct val="65000"/>
              <a:buFont typeface="Wingdings" pitchFamily="2" charset="2"/>
              <a:buChar char="§"/>
            </a:pP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รัฐมนตรีว่าการกระทรวงการคลัง			          รอง</a:t>
            </a:r>
            <a:r>
              <a:rPr lang="th-TH" sz="2600" b="1" dirty="0">
                <a:latin typeface="IrisUPC" pitchFamily="34" charset="-34"/>
                <a:cs typeface="IrisUPC" pitchFamily="34" charset="-34"/>
              </a:rPr>
              <a:t>ประธาน</a:t>
            </a: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กรรมการ</a:t>
            </a:r>
            <a:br>
              <a:rPr lang="th-TH" sz="26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ปลัดกระทรวงการคลัง  และ</a:t>
            </a:r>
            <a:r>
              <a:rPr lang="th-TH" sz="2600" b="1" dirty="0">
                <a:latin typeface="IrisUPC" pitchFamily="34" charset="-34"/>
                <a:cs typeface="IrisUPC" pitchFamily="34" charset="-34"/>
              </a:rPr>
              <a:t/>
            </a:r>
            <a:br>
              <a:rPr lang="th-TH" sz="2600" b="1" dirty="0">
                <a:latin typeface="IrisUPC" pitchFamily="34" charset="-34"/>
                <a:cs typeface="IrisUPC" pitchFamily="34" charset="-34"/>
              </a:rPr>
            </a:br>
            <a:r>
              <a:rPr lang="th-TH" sz="2600" b="1" dirty="0">
                <a:latin typeface="IrisUPC" pitchFamily="34" charset="-34"/>
                <a:cs typeface="IrisUPC" pitchFamily="34" charset="-34"/>
              </a:rPr>
              <a:t>และผู้อำนวยการสำนักงบประมาณ</a:t>
            </a:r>
          </a:p>
          <a:p>
            <a:pPr marL="719138" lvl="1" indent="-185738" defTabSz="719138">
              <a:lnSpc>
                <a:spcPct val="90000"/>
              </a:lnSpc>
              <a:spcBef>
                <a:spcPts val="600"/>
              </a:spcBef>
              <a:buClr>
                <a:srgbClr val="FF0066"/>
              </a:buClr>
              <a:buSzPct val="65000"/>
              <a:buFont typeface="Wingdings" pitchFamily="2" charset="2"/>
              <a:buChar char="§"/>
            </a:pPr>
            <a:r>
              <a:rPr lang="th-TH" sz="2600" b="1" dirty="0">
                <a:latin typeface="IrisUPC" pitchFamily="34" charset="-34"/>
                <a:cs typeface="IrisUPC" pitchFamily="34" charset="-34"/>
              </a:rPr>
              <a:t>ผู้แทนหน่วยงานที่เกี่ยวข้องทั้งในภาครัฐ  เอกชน                  </a:t>
            </a: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         กรรมการ</a:t>
            </a:r>
            <a:r>
              <a:rPr lang="th-TH" sz="2600" b="1" dirty="0">
                <a:latin typeface="IrisUPC" pitchFamily="34" charset="-34"/>
                <a:cs typeface="IrisUPC" pitchFamily="34" charset="-34"/>
              </a:rPr>
              <a:t/>
            </a:r>
            <a:br>
              <a:rPr lang="th-TH" sz="2600" b="1" dirty="0">
                <a:latin typeface="IrisUPC" pitchFamily="34" charset="-34"/>
                <a:cs typeface="IrisUPC" pitchFamily="34" charset="-34"/>
              </a:rPr>
            </a:br>
            <a:r>
              <a:rPr lang="th-TH" sz="2600" b="1" dirty="0">
                <a:latin typeface="IrisUPC" pitchFamily="34" charset="-34"/>
                <a:cs typeface="IrisUPC" pitchFamily="34" charset="-34"/>
              </a:rPr>
              <a:t>และผู้ทรงคุณวุฒิ    รวม  </a:t>
            </a:r>
            <a:r>
              <a:rPr lang="th-TH" sz="2600" b="1" dirty="0">
                <a:latin typeface="EucrosiaUPC" pitchFamily="18" charset="-34"/>
                <a:cs typeface="EucrosiaUPC" pitchFamily="18" charset="-34"/>
              </a:rPr>
              <a:t>15</a:t>
            </a:r>
            <a:r>
              <a:rPr lang="th-TH" sz="2600" b="1" dirty="0">
                <a:latin typeface="IrisUPC" pitchFamily="34" charset="-34"/>
                <a:cs typeface="IrisUPC" pitchFamily="34" charset="-34"/>
              </a:rPr>
              <a:t>  คน</a:t>
            </a:r>
          </a:p>
          <a:p>
            <a:pPr marL="719138" lvl="1" indent="-185738" defTabSz="719138">
              <a:lnSpc>
                <a:spcPct val="90000"/>
              </a:lnSpc>
              <a:spcBef>
                <a:spcPts val="600"/>
              </a:spcBef>
              <a:buClr>
                <a:srgbClr val="FF0066"/>
              </a:buClr>
              <a:buSzPct val="65000"/>
              <a:buFont typeface="Wingdings" pitchFamily="2" charset="2"/>
              <a:buChar char="§"/>
            </a:pPr>
            <a:r>
              <a:rPr lang="th-TH" sz="2600" b="1" dirty="0">
                <a:latin typeface="IrisUPC" pitchFamily="34" charset="-34"/>
                <a:cs typeface="IrisUPC" pitchFamily="34" charset="-34"/>
              </a:rPr>
              <a:t>ผู้อำนวยการ</a:t>
            </a: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สำนักมาตรฐานการจัดซื้อจัดจ้างภาครัฐ    </a:t>
            </a:r>
            <a:r>
              <a:rPr lang="th-TH" sz="26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       กรรมการ</a:t>
            </a:r>
            <a:r>
              <a:rPr lang="th-TH" sz="2600" b="1" dirty="0">
                <a:latin typeface="IrisUPC" pitchFamily="34" charset="-34"/>
                <a:cs typeface="IrisUPC" pitchFamily="34" charset="-34"/>
              </a:rPr>
              <a:t>และเลขานุการ</a:t>
            </a:r>
            <a:br>
              <a:rPr lang="th-TH" sz="2600" b="1" dirty="0">
                <a:latin typeface="IrisUPC" pitchFamily="34" charset="-34"/>
                <a:cs typeface="IrisUPC" pitchFamily="34" charset="-34"/>
              </a:rPr>
            </a:br>
            <a:r>
              <a:rPr lang="th-TH" sz="2600" b="1" dirty="0">
                <a:latin typeface="IrisUPC" pitchFamily="34" charset="-34"/>
                <a:cs typeface="IrisUPC" pitchFamily="34" charset="-34"/>
              </a:rPr>
              <a:t>(กรมบัญชีกลาง) และ ผู้อำนวยการสำนักมาตรฐาน</a:t>
            </a:r>
            <a:br>
              <a:rPr lang="th-TH" sz="2600" b="1" dirty="0">
                <a:latin typeface="IrisUPC" pitchFamily="34" charset="-34"/>
                <a:cs typeface="IrisUPC" pitchFamily="34" charset="-34"/>
              </a:rPr>
            </a:br>
            <a:r>
              <a:rPr lang="th-TH" sz="2600" b="1" dirty="0">
                <a:latin typeface="IrisUPC" pitchFamily="34" charset="-34"/>
                <a:cs typeface="IrisUPC" pitchFamily="34" charset="-34"/>
              </a:rPr>
              <a:t>ต้นทุนงบประมาณ (สำนักงบประมาณ)</a:t>
            </a:r>
          </a:p>
          <a:p>
            <a:pPr marL="719138" lvl="1" indent="-185738" defTabSz="719138">
              <a:lnSpc>
                <a:spcPct val="90000"/>
              </a:lnSpc>
              <a:spcBef>
                <a:spcPts val="600"/>
              </a:spcBef>
              <a:buClr>
                <a:srgbClr val="FF0066"/>
              </a:buClr>
              <a:buSzPct val="65000"/>
              <a:buFont typeface="Wingdings" pitchFamily="2" charset="2"/>
              <a:buChar char="§"/>
            </a:pPr>
            <a:r>
              <a:rPr lang="th-TH" sz="2600" b="1" dirty="0">
                <a:latin typeface="IrisUPC" pitchFamily="34" charset="-34"/>
                <a:cs typeface="IrisUPC" pitchFamily="34" charset="-34"/>
              </a:rPr>
              <a:t>ผู้แทน</a:t>
            </a: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สำนักมาตรฐานการจัดซื้อจัดจ้างภาครัฐ (กรมบัญชีกลาง)      กรรมการ</a:t>
            </a:r>
            <a:r>
              <a:rPr lang="th-TH" sz="2600" b="1" dirty="0">
                <a:latin typeface="IrisUPC" pitchFamily="34" charset="-34"/>
                <a:cs typeface="IrisUPC" pitchFamily="34" charset="-34"/>
              </a:rPr>
              <a:t>และ</a:t>
            </a:r>
            <a:br>
              <a:rPr lang="th-TH" sz="2600" b="1" dirty="0">
                <a:latin typeface="IrisUPC" pitchFamily="34" charset="-34"/>
                <a:cs typeface="IrisUPC" pitchFamily="34" charset="-34"/>
              </a:rPr>
            </a:br>
            <a:r>
              <a:rPr lang="th-TH" sz="2600" b="1" dirty="0">
                <a:latin typeface="IrisUPC" pitchFamily="34" charset="-34"/>
                <a:cs typeface="IrisUPC" pitchFamily="34" charset="-34"/>
              </a:rPr>
              <a:t>สำนักงบประมาณ และกรม</a:t>
            </a:r>
            <a:r>
              <a:rPr lang="th-TH" sz="2600" b="1" dirty="0" err="1">
                <a:latin typeface="IrisUPC" pitchFamily="34" charset="-34"/>
                <a:cs typeface="IrisUPC" pitchFamily="34" charset="-34"/>
              </a:rPr>
              <a:t>โยธาธิ</a:t>
            </a:r>
            <a:r>
              <a:rPr lang="th-TH" sz="2600" b="1" dirty="0">
                <a:latin typeface="IrisUPC" pitchFamily="34" charset="-34"/>
                <a:cs typeface="IrisUPC" pitchFamily="34" charset="-34"/>
              </a:rPr>
              <a:t>การและผังเมือง		</a:t>
            </a: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      </a:t>
            </a:r>
            <a:r>
              <a:rPr lang="th-TH" sz="2600" b="1" dirty="0">
                <a:latin typeface="IrisUPC" pitchFamily="34" charset="-34"/>
                <a:cs typeface="IrisUPC" pitchFamily="34" charset="-34"/>
              </a:rPr>
              <a:t>ผู้ช่วยเลขานุการ</a:t>
            </a:r>
          </a:p>
          <a:p>
            <a:pPr marL="354013" indent="-354013" defTabSz="719138">
              <a:lnSpc>
                <a:spcPct val="90000"/>
              </a:lnSpc>
              <a:spcBef>
                <a:spcPts val="600"/>
              </a:spcBef>
              <a:buClr>
                <a:srgbClr val="FF0000"/>
              </a:buClr>
              <a:buSzPct val="65000"/>
              <a:buFont typeface="Wingdings" pitchFamily="2" charset="2"/>
              <a:buChar char="v"/>
            </a:pP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อำนาจ</a:t>
            </a:r>
            <a:r>
              <a:rPr lang="th-TH" sz="2600" b="1" dirty="0">
                <a:latin typeface="IrisUPC" pitchFamily="34" charset="-34"/>
                <a:cs typeface="IrisUPC" pitchFamily="34" charset="-34"/>
              </a:rPr>
              <a:t>หน้าที่    รวม </a:t>
            </a:r>
            <a:r>
              <a:rPr lang="th-TH" sz="2600" b="1" dirty="0">
                <a:latin typeface="EucrosiaUPC" pitchFamily="18" charset="-34"/>
                <a:cs typeface="EucrosiaUPC" pitchFamily="18" charset="-34"/>
              </a:rPr>
              <a:t> 8</a:t>
            </a:r>
            <a:r>
              <a:rPr lang="th-TH" sz="2600" b="1" dirty="0">
                <a:latin typeface="IrisUPC" pitchFamily="34" charset="-34"/>
                <a:cs typeface="IrisUPC" pitchFamily="34" charset="-34"/>
              </a:rPr>
              <a:t>  ประการ</a:t>
            </a:r>
          </a:p>
        </p:txBody>
      </p:sp>
      <p:pic>
        <p:nvPicPr>
          <p:cNvPr id="6" name="รูปภาพ 5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14386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"/>
          <p:cNvGrpSpPr/>
          <p:nvPr/>
        </p:nvGrpSpPr>
        <p:grpSpPr>
          <a:xfrm>
            <a:off x="235288" y="1004619"/>
            <a:ext cx="8785225" cy="5664741"/>
            <a:chOff x="235288" y="782910"/>
            <a:chExt cx="8785225" cy="5664741"/>
          </a:xfrm>
          <a:effectLst/>
        </p:grpSpPr>
        <p:sp>
          <p:nvSpPr>
            <p:cNvPr id="541699" name="Text Box 3"/>
            <p:cNvSpPr txBox="1">
              <a:spLocks noChangeArrowheads="1"/>
            </p:cNvSpPr>
            <p:nvPr/>
          </p:nvSpPr>
          <p:spPr bwMode="auto">
            <a:xfrm>
              <a:off x="1119525" y="782910"/>
              <a:ext cx="6917278" cy="1386533"/>
            </a:xfrm>
            <a:prstGeom prst="rect">
              <a:avLst/>
            </a:pr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 contourW="6350"/>
          </p:spPr>
          <p:txBody>
            <a:bodyPr wrap="none" anchor="ctr" anchorCtr="0"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th-TH" sz="3000" b="1" dirty="0">
                  <a:effectLst>
                    <a:outerShdw blurRad="12700" dist="12700" dir="7800000" algn="ctr" rotWithShape="0">
                      <a:schemeClr val="bg1"/>
                    </a:outerShdw>
                  </a:effectLst>
                  <a:latin typeface="IrisUPC" pitchFamily="34" charset="-34"/>
                  <a:cs typeface="IrisUPC" pitchFamily="34" charset="-34"/>
                </a:rPr>
                <a:t>คณะกรรมการกำกับนโยบายราคากลางงานก่อสร้าง</a:t>
              </a:r>
            </a:p>
            <a:p>
              <a:pPr algn="ctr">
                <a:lnSpc>
                  <a:spcPct val="8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th-TH" b="1" dirty="0" smtClean="0">
                  <a:effectLst>
                    <a:outerShdw blurRad="12700" dist="12700" dir="7800000" algn="ctr" rotWithShape="0">
                      <a:schemeClr val="bg1"/>
                    </a:outerShdw>
                  </a:effectLst>
                  <a:latin typeface="IrisUPC" pitchFamily="34" charset="-34"/>
                  <a:cs typeface="IrisUPC" pitchFamily="34" charset="-34"/>
                </a:rPr>
                <a:t>(รองนายกรัฐมนตรี </a:t>
              </a:r>
              <a:r>
                <a:rPr lang="th-TH" sz="2000" b="1" dirty="0" smtClean="0">
                  <a:effectLst>
                    <a:outerShdw blurRad="12700" dist="12700" dir="7800000" algn="ctr" rotWithShape="0">
                      <a:schemeClr val="bg1"/>
                    </a:outerShdw>
                  </a:effectLst>
                  <a:latin typeface="IrisUPC" pitchFamily="34" charset="-34"/>
                  <a:cs typeface="IrisUPC" pitchFamily="34" charset="-34"/>
                </a:rPr>
                <a:t>(นายไตรรงค์ สุวรรณคีรี)</a:t>
              </a:r>
              <a:r>
                <a:rPr lang="th-TH" b="1" dirty="0" smtClean="0">
                  <a:effectLst>
                    <a:outerShdw blurRad="12700" dist="12700" dir="7800000" algn="ctr" rotWithShape="0">
                      <a:schemeClr val="bg1"/>
                    </a:outerShdw>
                  </a:effectLst>
                  <a:latin typeface="IrisUPC" pitchFamily="34" charset="-34"/>
                  <a:cs typeface="IrisUPC" pitchFamily="34" charset="-34"/>
                </a:rPr>
                <a:t>   ประธาน</a:t>
              </a:r>
              <a:r>
                <a:rPr lang="th-TH" b="1" dirty="0">
                  <a:effectLst>
                    <a:outerShdw blurRad="12700" dist="12700" dir="7800000" algn="ctr" rotWithShape="0">
                      <a:schemeClr val="bg1"/>
                    </a:outerShdw>
                  </a:effectLst>
                  <a:latin typeface="IrisUPC" pitchFamily="34" charset="-34"/>
                  <a:cs typeface="IrisUPC" pitchFamily="34" charset="-34"/>
                </a:rPr>
                <a:t>กรรมการ)</a:t>
              </a:r>
            </a:p>
            <a:p>
              <a:pPr algn="ctr">
                <a:lnSpc>
                  <a:spcPct val="80000"/>
                </a:lnSpc>
                <a:spcBef>
                  <a:spcPct val="0"/>
                </a:spcBef>
                <a:buClrTx/>
                <a:buFontTx/>
                <a:buNone/>
              </a:pPr>
              <a:endParaRPr lang="th-TH" sz="1000" b="1" dirty="0" smtClean="0">
                <a:latin typeface="IrisUPC" pitchFamily="34" charset="-34"/>
                <a:cs typeface="IrisUPC" pitchFamily="34" charset="-34"/>
              </a:endParaRPr>
            </a:p>
            <a:p>
              <a:pPr algn="ctr">
                <a:lnSpc>
                  <a:spcPct val="8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th-TH" sz="1800" b="1" dirty="0" smtClean="0">
                  <a:latin typeface="IrisUPC" pitchFamily="34" charset="-34"/>
                  <a:cs typeface="IrisUPC" pitchFamily="34" charset="-34"/>
                </a:rPr>
                <a:t>(ผู้อำนวยการสำนักมาตรฐานการจัดซื้อจัดจ้างภาครัฐ  </a:t>
              </a:r>
              <a:r>
                <a:rPr lang="th-TH" sz="1800" b="1" dirty="0">
                  <a:latin typeface="IrisUPC" pitchFamily="34" charset="-34"/>
                  <a:cs typeface="IrisUPC" pitchFamily="34" charset="-34"/>
                </a:rPr>
                <a:t>กรมบัญชีกลาง และ</a:t>
              </a:r>
            </a:p>
            <a:p>
              <a:pPr algn="ctr">
                <a:lnSpc>
                  <a:spcPct val="8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th-TH" sz="1800" b="1" dirty="0">
                  <a:latin typeface="IrisUPC" pitchFamily="34" charset="-34"/>
                  <a:cs typeface="IrisUPC" pitchFamily="34" charset="-34"/>
                </a:rPr>
                <a:t>ผู้อำนวยการสำนักมาตรฐานต้นทุนงบประมาณ  สำนักงบประมาณ   เป็นกรรมการและเลขานุการร่วมกัน)</a:t>
              </a:r>
            </a:p>
          </p:txBody>
        </p:sp>
        <p:sp>
          <p:nvSpPr>
            <p:cNvPr id="541700" name="Text Box 4"/>
            <p:cNvSpPr txBox="1">
              <a:spLocks noChangeArrowheads="1"/>
            </p:cNvSpPr>
            <p:nvPr/>
          </p:nvSpPr>
          <p:spPr bwMode="auto">
            <a:xfrm>
              <a:off x="235288" y="2877906"/>
              <a:ext cx="4464050" cy="1705082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 contourW="6350"/>
          </p:spPr>
          <p:txBody>
            <a:bodyPr anchor="ctr" anchorCtr="0"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th-TH" b="1" dirty="0">
                  <a:effectLst>
                    <a:outerShdw blurRad="12700" dist="12700" dir="1200000" algn="ctr" rotWithShape="0">
                      <a:schemeClr val="bg1"/>
                    </a:outerShdw>
                  </a:effectLst>
                  <a:latin typeface="IrisUPC" pitchFamily="34" charset="-34"/>
                  <a:cs typeface="IrisUPC" pitchFamily="34" charset="-34"/>
                </a:rPr>
                <a:t>คณะอนุกรรมการกำกับ</a:t>
              </a:r>
              <a:r>
                <a:rPr lang="th-TH" b="1" dirty="0" smtClean="0">
                  <a:effectLst>
                    <a:outerShdw blurRad="12700" dist="12700" dir="1200000" algn="ctr" rotWithShape="0">
                      <a:schemeClr val="bg1"/>
                    </a:outerShdw>
                  </a:effectLst>
                  <a:latin typeface="IrisUPC" pitchFamily="34" charset="-34"/>
                  <a:cs typeface="IrisUPC" pitchFamily="34" charset="-34"/>
                </a:rPr>
                <a:t>หลักเกณฑ์</a:t>
              </a:r>
              <a:br>
                <a:rPr lang="th-TH" b="1" dirty="0" smtClean="0">
                  <a:effectLst>
                    <a:outerShdw blurRad="12700" dist="12700" dir="1200000" algn="ctr" rotWithShape="0">
                      <a:schemeClr val="bg1"/>
                    </a:outerShdw>
                  </a:effectLst>
                  <a:latin typeface="IrisUPC" pitchFamily="34" charset="-34"/>
                  <a:cs typeface="IrisUPC" pitchFamily="34" charset="-34"/>
                </a:rPr>
              </a:br>
              <a:r>
                <a:rPr lang="th-TH" b="1" dirty="0" smtClean="0">
                  <a:effectLst>
                    <a:outerShdw blurRad="12700" dist="12700" dir="1200000" algn="ctr" rotWithShape="0">
                      <a:schemeClr val="bg1"/>
                    </a:outerShdw>
                  </a:effectLst>
                  <a:latin typeface="IrisUPC" pitchFamily="34" charset="-34"/>
                  <a:cs typeface="IrisUPC" pitchFamily="34" charset="-34"/>
                </a:rPr>
                <a:t>การ</a:t>
              </a:r>
              <a:r>
                <a:rPr lang="th-TH" b="1" dirty="0">
                  <a:effectLst>
                    <a:outerShdw blurRad="12700" dist="12700" dir="1200000" algn="ctr" rotWithShape="0">
                      <a:schemeClr val="bg1"/>
                    </a:outerShdw>
                  </a:effectLst>
                  <a:latin typeface="IrisUPC" pitchFamily="34" charset="-34"/>
                  <a:cs typeface="IrisUPC" pitchFamily="34" charset="-34"/>
                </a:rPr>
                <a:t>คำนวณราคากลางงานก่อสร้าง</a:t>
              </a:r>
            </a:p>
            <a:p>
              <a:pPr algn="ctr">
                <a:lnSpc>
                  <a:spcPct val="70000"/>
                </a:lnSpc>
                <a:spcBef>
                  <a:spcPct val="0"/>
                </a:spcBef>
                <a:buClrTx/>
                <a:buFontTx/>
                <a:buNone/>
              </a:pPr>
              <a:endParaRPr lang="th-TH" sz="1000" b="1" dirty="0" smtClean="0">
                <a:effectLst>
                  <a:outerShdw blurRad="12700" dist="12700" dir="1200000" algn="ctr" rotWithShape="0">
                    <a:schemeClr val="bg1"/>
                  </a:outerShdw>
                </a:effectLst>
                <a:latin typeface="IrisUPC" pitchFamily="34" charset="-34"/>
                <a:cs typeface="IrisUPC" pitchFamily="34" charset="-34"/>
              </a:endParaRPr>
            </a:p>
            <a:p>
              <a:pPr algn="ctr">
                <a:lnSpc>
                  <a:spcPct val="70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th-TH" sz="2000" b="1" dirty="0" smtClean="0">
                  <a:effectLst>
                    <a:outerShdw blurRad="12700" dist="12700" dir="1200000" algn="ctr" rotWithShape="0">
                      <a:schemeClr val="bg1"/>
                    </a:outerShdw>
                  </a:effectLst>
                  <a:latin typeface="IrisUPC" pitchFamily="34" charset="-34"/>
                  <a:cs typeface="IrisUPC" pitchFamily="34" charset="-34"/>
                </a:rPr>
                <a:t>(</a:t>
              </a:r>
              <a:r>
                <a:rPr lang="th-TH" sz="2000" b="1" dirty="0">
                  <a:effectLst>
                    <a:outerShdw blurRad="12700" dist="12700" dir="1200000" algn="ctr" rotWithShape="0">
                      <a:schemeClr val="bg1"/>
                    </a:outerShdw>
                  </a:effectLst>
                  <a:latin typeface="IrisUPC" pitchFamily="34" charset="-34"/>
                  <a:cs typeface="IrisUPC" pitchFamily="34" charset="-34"/>
                </a:rPr>
                <a:t>อธิบดีกรมบัญชีกลาง   ประธานอนุกรรมการ)</a:t>
              </a:r>
            </a:p>
            <a:p>
              <a:pPr algn="ctr">
                <a:lnSpc>
                  <a:spcPct val="70000"/>
                </a:lnSpc>
              </a:pPr>
              <a:r>
                <a:rPr lang="th-TH" sz="1800" b="1" dirty="0">
                  <a:latin typeface="IrisUPC" pitchFamily="34" charset="-34"/>
                  <a:cs typeface="IrisUPC" pitchFamily="34" charset="-34"/>
                </a:rPr>
                <a:t>(</a:t>
              </a:r>
              <a:r>
                <a:rPr lang="th-TH" sz="1800" b="1" dirty="0" smtClean="0">
                  <a:latin typeface="IrisUPC" pitchFamily="34" charset="-34"/>
                  <a:cs typeface="IrisUPC" pitchFamily="34" charset="-34"/>
                </a:rPr>
                <a:t>ผู้อำนวยการสำนักมาตรฐานการจัดซื้อจัดจ้างภาครัฐ</a:t>
              </a:r>
              <a:endParaRPr lang="th-TH" sz="1800" b="1" dirty="0">
                <a:latin typeface="IrisUPC" pitchFamily="34" charset="-34"/>
                <a:cs typeface="IrisUPC" pitchFamily="34" charset="-34"/>
              </a:endParaRPr>
            </a:p>
            <a:p>
              <a:pPr algn="ctr">
                <a:lnSpc>
                  <a:spcPct val="70000"/>
                </a:lnSpc>
              </a:pPr>
              <a:r>
                <a:rPr lang="th-TH" sz="1800" b="1" dirty="0">
                  <a:latin typeface="IrisUPC" pitchFamily="34" charset="-34"/>
                  <a:cs typeface="IrisUPC" pitchFamily="34" charset="-34"/>
                </a:rPr>
                <a:t>กรมบัญชีกลาง </a:t>
              </a:r>
            </a:p>
            <a:p>
              <a:pPr algn="ctr">
                <a:lnSpc>
                  <a:spcPct val="70000"/>
                </a:lnSpc>
              </a:pPr>
              <a:r>
                <a:rPr lang="th-TH" sz="1800" b="1" dirty="0">
                  <a:latin typeface="IrisUPC" pitchFamily="34" charset="-34"/>
                  <a:cs typeface="IrisUPC" pitchFamily="34" charset="-34"/>
                </a:rPr>
                <a:t>เป็นอนุกรรมการและเลขานุการ)</a:t>
              </a:r>
            </a:p>
          </p:txBody>
        </p:sp>
        <p:sp>
          <p:nvSpPr>
            <p:cNvPr id="541701" name="Text Box 5"/>
            <p:cNvSpPr txBox="1">
              <a:spLocks noChangeArrowheads="1"/>
            </p:cNvSpPr>
            <p:nvPr/>
          </p:nvSpPr>
          <p:spPr bwMode="auto">
            <a:xfrm>
              <a:off x="4843800" y="2882652"/>
              <a:ext cx="4176713" cy="1725472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 contourW="6350"/>
          </p:spPr>
          <p:txBody>
            <a:bodyPr anchor="ctr" anchorCtr="0">
              <a:spAutoFit/>
            </a:bodyPr>
            <a:lstStyle/>
            <a:p>
              <a:pPr algn="ctr">
                <a:lnSpc>
                  <a:spcPct val="75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th-TH" b="1" dirty="0">
                  <a:latin typeface="IrisUPC" pitchFamily="34" charset="-34"/>
                  <a:cs typeface="IrisUPC" pitchFamily="34" charset="-34"/>
                </a:rPr>
                <a:t>คณะอนุกรรมการกำกับ</a:t>
              </a:r>
              <a:r>
                <a:rPr lang="th-TH" b="1" dirty="0" smtClean="0">
                  <a:latin typeface="IrisUPC" pitchFamily="34" charset="-34"/>
                  <a:cs typeface="IrisUPC" pitchFamily="34" charset="-34"/>
                </a:rPr>
                <a:t>นโยบาย</a:t>
              </a:r>
              <a:br>
                <a:rPr lang="th-TH" b="1" dirty="0" smtClean="0">
                  <a:latin typeface="IrisUPC" pitchFamily="34" charset="-34"/>
                  <a:cs typeface="IrisUPC" pitchFamily="34" charset="-34"/>
                </a:rPr>
              </a:br>
              <a:r>
                <a:rPr lang="th-TH" b="1" dirty="0" smtClean="0">
                  <a:latin typeface="IrisUPC" pitchFamily="34" charset="-34"/>
                  <a:cs typeface="IrisUPC" pitchFamily="34" charset="-34"/>
                </a:rPr>
                <a:t>การตรวจสอบราคา</a:t>
              </a:r>
              <a:r>
                <a:rPr lang="th-TH" b="1" dirty="0">
                  <a:latin typeface="IrisUPC" pitchFamily="34" charset="-34"/>
                  <a:cs typeface="IrisUPC" pitchFamily="34" charset="-34"/>
                </a:rPr>
                <a:t>กลางงานก่อสร้าง</a:t>
              </a:r>
            </a:p>
            <a:p>
              <a:pPr algn="ctr">
                <a:lnSpc>
                  <a:spcPct val="75000"/>
                </a:lnSpc>
                <a:spcBef>
                  <a:spcPct val="0"/>
                </a:spcBef>
                <a:buClrTx/>
                <a:buFontTx/>
                <a:buNone/>
              </a:pPr>
              <a:endParaRPr lang="th-TH" sz="1000" b="1" dirty="0" smtClean="0">
                <a:latin typeface="IrisUPC" pitchFamily="34" charset="-34"/>
                <a:cs typeface="IrisUPC" pitchFamily="34" charset="-34"/>
              </a:endParaRPr>
            </a:p>
            <a:p>
              <a:pPr algn="ctr">
                <a:lnSpc>
                  <a:spcPct val="75000"/>
                </a:lnSpc>
                <a:spcBef>
                  <a:spcPct val="0"/>
                </a:spcBef>
                <a:buClrTx/>
                <a:buFontTx/>
                <a:buNone/>
              </a:pPr>
              <a:r>
                <a:rPr lang="th-TH" sz="2000" b="1" dirty="0" smtClean="0">
                  <a:latin typeface="IrisUPC" pitchFamily="34" charset="-34"/>
                  <a:cs typeface="IrisUPC" pitchFamily="34" charset="-34"/>
                </a:rPr>
                <a:t>(</a:t>
              </a:r>
              <a:r>
                <a:rPr lang="th-TH" sz="2000" b="1" dirty="0">
                  <a:latin typeface="IrisUPC" pitchFamily="34" charset="-34"/>
                  <a:cs typeface="IrisUPC" pitchFamily="34" charset="-34"/>
                </a:rPr>
                <a:t>ที่ปรึกษาสำนักงบประมาณ   ประธานอนุกรรมการ)</a:t>
              </a:r>
            </a:p>
            <a:p>
              <a:pPr algn="ctr">
                <a:lnSpc>
                  <a:spcPct val="75000"/>
                </a:lnSpc>
              </a:pPr>
              <a:r>
                <a:rPr lang="th-TH" sz="1800" b="1" dirty="0">
                  <a:effectLst/>
                  <a:latin typeface="IrisUPC" pitchFamily="34" charset="-34"/>
                  <a:cs typeface="IrisUPC" pitchFamily="34" charset="-34"/>
                </a:rPr>
                <a:t>(ผู้อำนวยการส่วนพัฒนามาตรฐานกลาง </a:t>
              </a:r>
              <a:r>
                <a:rPr lang="th-TH" sz="1800" b="1" dirty="0">
                  <a:effectLst/>
                  <a:latin typeface="EucrosiaUPC" pitchFamily="18" charset="-34"/>
                  <a:cs typeface="EucrosiaUPC" pitchFamily="18" charset="-34"/>
                </a:rPr>
                <a:t>2</a:t>
              </a:r>
            </a:p>
            <a:p>
              <a:pPr algn="ctr">
                <a:lnSpc>
                  <a:spcPct val="75000"/>
                </a:lnSpc>
              </a:pPr>
              <a:r>
                <a:rPr lang="th-TH" sz="1800" b="1" dirty="0">
                  <a:effectLst/>
                  <a:latin typeface="IrisUPC" pitchFamily="34" charset="-34"/>
                  <a:cs typeface="IrisUPC" pitchFamily="34" charset="-34"/>
                </a:rPr>
                <a:t>   สำนักมาตรฐานต้นทุนงบประมาณ    สำนักงบประมาณ</a:t>
              </a:r>
            </a:p>
            <a:p>
              <a:pPr algn="ctr">
                <a:lnSpc>
                  <a:spcPct val="75000"/>
                </a:lnSpc>
              </a:pPr>
              <a:r>
                <a:rPr lang="th-TH" sz="1800" b="1" dirty="0">
                  <a:effectLst/>
                  <a:latin typeface="IrisUPC" pitchFamily="34" charset="-34"/>
                  <a:cs typeface="IrisUPC" pitchFamily="34" charset="-34"/>
                </a:rPr>
                <a:t>เป็นอนุกรรมการและเลขานุการ)</a:t>
              </a:r>
            </a:p>
          </p:txBody>
        </p:sp>
        <p:sp>
          <p:nvSpPr>
            <p:cNvPr id="541702" name="Line 6"/>
            <p:cNvSpPr>
              <a:spLocks noChangeShapeType="1"/>
            </p:cNvSpPr>
            <p:nvPr/>
          </p:nvSpPr>
          <p:spPr bwMode="auto">
            <a:xfrm>
              <a:off x="2391113" y="2574921"/>
              <a:ext cx="4678362" cy="1587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 contourW="6350"/>
          </p:spPr>
          <p:txBody>
            <a:bodyPr/>
            <a:lstStyle/>
            <a:p>
              <a:endParaRPr lang="th-TH" b="1">
                <a:latin typeface="IrisUPC" pitchFamily="34" charset="-34"/>
                <a:cs typeface="IrisUPC" pitchFamily="34" charset="-34"/>
              </a:endParaRPr>
            </a:p>
          </p:txBody>
        </p:sp>
        <p:sp>
          <p:nvSpPr>
            <p:cNvPr id="541703" name="Line 7"/>
            <p:cNvSpPr>
              <a:spLocks noChangeShapeType="1"/>
            </p:cNvSpPr>
            <p:nvPr/>
          </p:nvSpPr>
          <p:spPr bwMode="auto">
            <a:xfrm>
              <a:off x="2406651" y="2599679"/>
              <a:ext cx="0" cy="22946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scene3d>
              <a:camera prst="orthographicFront"/>
              <a:lightRig rig="threePt" dir="t"/>
            </a:scene3d>
            <a:sp3d contourW="6350"/>
          </p:spPr>
          <p:txBody>
            <a:bodyPr/>
            <a:lstStyle/>
            <a:p>
              <a:endParaRPr lang="th-TH" b="1">
                <a:latin typeface="IrisUPC" pitchFamily="34" charset="-34"/>
                <a:cs typeface="IrisUPC" pitchFamily="34" charset="-34"/>
              </a:endParaRPr>
            </a:p>
          </p:txBody>
        </p:sp>
        <p:sp>
          <p:nvSpPr>
            <p:cNvPr id="541704" name="Line 8"/>
            <p:cNvSpPr>
              <a:spLocks noChangeShapeType="1"/>
            </p:cNvSpPr>
            <p:nvPr/>
          </p:nvSpPr>
          <p:spPr bwMode="auto">
            <a:xfrm>
              <a:off x="7052408" y="2575564"/>
              <a:ext cx="0" cy="252413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scene3d>
              <a:camera prst="orthographicFront"/>
              <a:lightRig rig="threePt" dir="t"/>
            </a:scene3d>
            <a:sp3d contourW="6350"/>
          </p:spPr>
          <p:txBody>
            <a:bodyPr/>
            <a:lstStyle/>
            <a:p>
              <a:endParaRPr lang="th-TH" b="1">
                <a:latin typeface="IrisUPC" pitchFamily="34" charset="-34"/>
                <a:cs typeface="IrisUPC" pitchFamily="34" charset="-34"/>
              </a:endParaRPr>
            </a:p>
          </p:txBody>
        </p:sp>
        <p:sp>
          <p:nvSpPr>
            <p:cNvPr id="541705" name="Line 9"/>
            <p:cNvSpPr>
              <a:spLocks noChangeShapeType="1"/>
            </p:cNvSpPr>
            <p:nvPr/>
          </p:nvSpPr>
          <p:spPr bwMode="auto">
            <a:xfrm>
              <a:off x="4591388" y="2224083"/>
              <a:ext cx="0" cy="287338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scene3d>
              <a:camera prst="orthographicFront"/>
              <a:lightRig rig="threePt" dir="t"/>
            </a:scene3d>
            <a:sp3d contourW="6350"/>
          </p:spPr>
          <p:txBody>
            <a:bodyPr/>
            <a:lstStyle/>
            <a:p>
              <a:endParaRPr lang="th-TH" b="1">
                <a:latin typeface="IrisUPC" pitchFamily="34" charset="-34"/>
                <a:cs typeface="IrisUPC" pitchFamily="34" charset="-34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52382" y="4953011"/>
              <a:ext cx="4429156" cy="1494640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 contourW="6350"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th-TH" b="1" dirty="0" smtClean="0">
                  <a:latin typeface="IrisUPC" pitchFamily="34" charset="-34"/>
                  <a:cs typeface="IrisUPC" pitchFamily="34" charset="-34"/>
                </a:rPr>
                <a:t>คณะทำงานปรับปรุงหลักเกณฑ์</a:t>
              </a:r>
              <a:br>
                <a:rPr lang="th-TH" b="1" dirty="0" smtClean="0">
                  <a:latin typeface="IrisUPC" pitchFamily="34" charset="-34"/>
                  <a:cs typeface="IrisUPC" pitchFamily="34" charset="-34"/>
                </a:rPr>
              </a:br>
              <a:r>
                <a:rPr lang="th-TH" b="1" dirty="0" smtClean="0">
                  <a:latin typeface="IrisUPC" pitchFamily="34" charset="-34"/>
                  <a:cs typeface="IrisUPC" pitchFamily="34" charset="-34"/>
                </a:rPr>
                <a:t>การคำนวณราคากลางงานก่อสร้าง</a:t>
              </a:r>
            </a:p>
            <a:p>
              <a:pPr algn="ctr">
                <a:lnSpc>
                  <a:spcPct val="75000"/>
                </a:lnSpc>
              </a:pPr>
              <a:endParaRPr lang="th-TH" sz="1000" b="1" dirty="0" smtClean="0">
                <a:latin typeface="IrisUPC" pitchFamily="34" charset="-34"/>
                <a:cs typeface="IrisUPC" pitchFamily="34" charset="-34"/>
              </a:endParaRPr>
            </a:p>
            <a:p>
              <a:pPr algn="ctr">
                <a:lnSpc>
                  <a:spcPct val="75000"/>
                </a:lnSpc>
              </a:pPr>
              <a:r>
                <a:rPr lang="th-TH" sz="1800" b="1" dirty="0" smtClean="0">
                  <a:latin typeface="IrisUPC" pitchFamily="34" charset="-34"/>
                  <a:cs typeface="IrisUPC" pitchFamily="34" charset="-34"/>
                </a:rPr>
                <a:t>(รศ. ธนิต  ธงทอง  ประธานคณะทำงาน)</a:t>
              </a:r>
            </a:p>
            <a:p>
              <a:pPr algn="ctr">
                <a:lnSpc>
                  <a:spcPct val="75000"/>
                </a:lnSpc>
              </a:pPr>
              <a:r>
                <a:rPr lang="th-TH" sz="1800" b="1" dirty="0" smtClean="0">
                  <a:latin typeface="IrisUPC" pitchFamily="34" charset="-34"/>
                  <a:cs typeface="IrisUPC" pitchFamily="34" charset="-34"/>
                </a:rPr>
                <a:t>(ผู้แทนกรม กรมทางหลวง บัญชีกลาง กรมชลประทาน และ</a:t>
              </a:r>
              <a:br>
                <a:rPr lang="th-TH" sz="1800" b="1" dirty="0" smtClean="0">
                  <a:latin typeface="IrisUPC" pitchFamily="34" charset="-34"/>
                  <a:cs typeface="IrisUPC" pitchFamily="34" charset="-34"/>
                </a:rPr>
              </a:br>
              <a:r>
                <a:rPr lang="th-TH" sz="1800" b="1" dirty="0" smtClean="0">
                  <a:latin typeface="IrisUPC" pitchFamily="34" charset="-34"/>
                  <a:cs typeface="IrisUPC" pitchFamily="34" charset="-34"/>
                </a:rPr>
                <a:t>กรม</a:t>
              </a:r>
              <a:r>
                <a:rPr lang="th-TH" sz="1800" b="1" dirty="0" err="1" smtClean="0">
                  <a:latin typeface="IrisUPC" pitchFamily="34" charset="-34"/>
                  <a:cs typeface="IrisUPC" pitchFamily="34" charset="-34"/>
                </a:rPr>
                <a:t>โยธาธิ</a:t>
              </a:r>
              <a:r>
                <a:rPr lang="th-TH" sz="1800" b="1" dirty="0" smtClean="0">
                  <a:latin typeface="IrisUPC" pitchFamily="34" charset="-34"/>
                  <a:cs typeface="IrisUPC" pitchFamily="34" charset="-34"/>
                </a:rPr>
                <a:t>การและผังเมือง  เป็นฝ่ายเลขานุการ)</a:t>
              </a:r>
              <a:endParaRPr lang="th-TH" sz="1800" b="1" dirty="0">
                <a:latin typeface="IrisUPC" pitchFamily="34" charset="-34"/>
                <a:cs typeface="IrisUPC" pitchFamily="34" charset="-34"/>
              </a:endParaRPr>
            </a:p>
          </p:txBody>
        </p:sp>
        <p:sp>
          <p:nvSpPr>
            <p:cNvPr id="15" name="Line 9"/>
            <p:cNvSpPr>
              <a:spLocks noChangeShapeType="1"/>
            </p:cNvSpPr>
            <p:nvPr/>
          </p:nvSpPr>
          <p:spPr bwMode="auto">
            <a:xfrm>
              <a:off x="2424097" y="4639297"/>
              <a:ext cx="0" cy="287338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scene3d>
              <a:camera prst="orthographicFront"/>
              <a:lightRig rig="threePt" dir="t"/>
            </a:scene3d>
            <a:sp3d contourW="6350"/>
          </p:spPr>
          <p:txBody>
            <a:bodyPr/>
            <a:lstStyle/>
            <a:p>
              <a:endParaRPr lang="th-TH" b="1">
                <a:latin typeface="IrisUPC" pitchFamily="34" charset="-34"/>
                <a:cs typeface="IrisUPC" pitchFamily="34" charset="-34"/>
              </a:endParaRPr>
            </a:p>
          </p:txBody>
        </p:sp>
      </p:grpSp>
      <p:sp>
        <p:nvSpPr>
          <p:cNvPr id="16" name="TextBox 15"/>
          <p:cNvSpPr txBox="1"/>
          <p:nvPr/>
        </p:nvSpPr>
        <p:spPr bwMode="auto">
          <a:xfrm>
            <a:off x="50823" y="213728"/>
            <a:ext cx="9051200" cy="605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สรุปโครงสร้างคณะกรรมการในการ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กำกับดูแลภารกิจการกำหนดราคากลางงานก่อสร้างของทางราชการ</a:t>
            </a:r>
            <a:endParaRPr lang="th-TH" sz="2200" b="1" dirty="0" smtClean="0">
              <a:latin typeface="IrisUPC" pitchFamily="34" charset="-34"/>
              <a:cs typeface="IrisUPC" pitchFamily="34" charset="-34"/>
            </a:endParaRPr>
          </a:p>
          <a:p>
            <a:pPr algn="ctr"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th-TH" sz="2000" b="1" dirty="0">
                <a:cs typeface="IrisUPC" pitchFamily="34" charset="-34"/>
              </a:rPr>
              <a:t>(ตาม</a:t>
            </a:r>
            <a:r>
              <a:rPr lang="th-TH" sz="2000" b="1" dirty="0">
                <a:ln w="6350">
                  <a:noFill/>
                </a:ln>
                <a:cs typeface="IrisUPC" pitchFamily="34" charset="-34"/>
              </a:rPr>
              <a:t>มติคณะรัฐมนตรีเมื่อวันที่ </a:t>
            </a:r>
            <a:r>
              <a:rPr lang="th-TH" sz="2000" b="1" dirty="0">
                <a:ln w="6350">
                  <a:noFill/>
                </a:ln>
                <a:cs typeface="EucrosiaUPC" pitchFamily="18" charset="-34"/>
              </a:rPr>
              <a:t>26</a:t>
            </a:r>
            <a:r>
              <a:rPr lang="th-TH" sz="2000" b="1" dirty="0">
                <a:ln w="6350">
                  <a:noFill/>
                </a:ln>
                <a:cs typeface="IrisUPC" pitchFamily="34" charset="-34"/>
              </a:rPr>
              <a:t> เมษายน </a:t>
            </a:r>
            <a:r>
              <a:rPr lang="th-TH" sz="2000" b="1" dirty="0">
                <a:ln w="6350">
                  <a:noFill/>
                </a:ln>
                <a:cs typeface="EucrosiaUPC" pitchFamily="18" charset="-34"/>
              </a:rPr>
              <a:t>2548  </a:t>
            </a:r>
            <a:r>
              <a:rPr lang="th-TH" sz="2000" b="1" dirty="0">
                <a:ln w="6350">
                  <a:noFill/>
                </a:ln>
                <a:cs typeface="IrisUPC" pitchFamily="34" charset="-34"/>
              </a:rPr>
              <a:t>วันที่ </a:t>
            </a:r>
            <a:r>
              <a:rPr lang="th-TH" sz="2000" b="1" dirty="0">
                <a:ln w="6350">
                  <a:noFill/>
                </a:ln>
                <a:cs typeface="EucrosiaUPC" pitchFamily="18" charset="-34"/>
              </a:rPr>
              <a:t>25</a:t>
            </a:r>
            <a:r>
              <a:rPr lang="th-TH" sz="2000" b="1" dirty="0">
                <a:ln w="6350">
                  <a:noFill/>
                </a:ln>
                <a:cs typeface="IrisUPC" pitchFamily="34" charset="-34"/>
              </a:rPr>
              <a:t> สิงหาคม </a:t>
            </a:r>
            <a:r>
              <a:rPr lang="th-TH" sz="2000" b="1" dirty="0">
                <a:ln w="6350">
                  <a:noFill/>
                </a:ln>
                <a:cs typeface="EucrosiaUPC" pitchFamily="18" charset="-34"/>
              </a:rPr>
              <a:t>2548 และวันที่ </a:t>
            </a:r>
            <a:r>
              <a:rPr lang="en-US" sz="2000" b="1" dirty="0">
                <a:ln w="6350">
                  <a:noFill/>
                </a:ln>
                <a:latin typeface="EucrosiaUPC" pitchFamily="18" charset="-34"/>
                <a:cs typeface="EucrosiaUPC" pitchFamily="18" charset="-34"/>
              </a:rPr>
              <a:t>9</a:t>
            </a:r>
            <a:r>
              <a:rPr lang="th-TH" sz="2000" b="1" dirty="0">
                <a:ln w="6350">
                  <a:noFill/>
                </a:ln>
                <a:cs typeface="EucrosiaUPC" pitchFamily="18" charset="-34"/>
              </a:rPr>
              <a:t> กุมภาพันธ์ </a:t>
            </a:r>
            <a:r>
              <a:rPr lang="en-US" sz="2000" b="1" dirty="0">
                <a:ln w="6350">
                  <a:noFill/>
                </a:ln>
                <a:latin typeface="EucrosiaUPC" pitchFamily="18" charset="-34"/>
                <a:cs typeface="EucrosiaUPC" pitchFamily="18" charset="-34"/>
              </a:rPr>
              <a:t>2553</a:t>
            </a:r>
            <a:r>
              <a:rPr lang="th-TH" sz="2000" b="1" dirty="0">
                <a:ln w="6350">
                  <a:noFill/>
                </a:ln>
                <a:cs typeface="EucrosiaUPC" pitchFamily="18" charset="-34"/>
              </a:rPr>
              <a:t>)</a:t>
            </a:r>
            <a:endParaRPr lang="th-TH" sz="2000" b="1" dirty="0" smtClean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18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9030585" y="6759575"/>
            <a:ext cx="71438" cy="71438"/>
          </a:xfrm>
          <a:prstGeom prst="actionButtonBlank">
            <a:avLst/>
          </a:prstGeom>
          <a:solidFill>
            <a:srgbClr val="CAE8A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pic>
        <p:nvPicPr>
          <p:cNvPr id="19" name="รูปภาพ 18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25124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755" name="Rectangle 3"/>
          <p:cNvSpPr>
            <a:spLocks noGrp="1" noChangeArrowheads="1"/>
          </p:cNvSpPr>
          <p:nvPr>
            <p:ph type="title"/>
          </p:nvPr>
        </p:nvSpPr>
        <p:spPr>
          <a:xfrm>
            <a:off x="1785918" y="357167"/>
            <a:ext cx="5530222" cy="642942"/>
          </a:xfrm>
          <a:noFill/>
          <a:ln w="12700">
            <a:noFill/>
          </a:ln>
          <a:effectLst/>
          <a:scene3d>
            <a:camera prst="orthographicFront"/>
            <a:lightRig rig="soft" dir="t"/>
          </a:scene3d>
          <a:sp3d extrusionH="101600" contourW="6350">
            <a:extrusionClr>
              <a:schemeClr val="bg1">
                <a:lumMod val="85000"/>
              </a:schemeClr>
            </a:extrusionClr>
            <a:contourClr>
              <a:schemeClr val="tx1"/>
            </a:contourClr>
          </a:sp3d>
        </p:spPr>
        <p:txBody>
          <a:bodyPr anchor="b" anchorCtr="0">
            <a:sp3d extrusionH="152400" contourW="25400">
              <a:bevelT w="152400" h="152400"/>
              <a:contourClr>
                <a:schemeClr val="bg1"/>
              </a:contourClr>
            </a:sp3d>
          </a:bodyPr>
          <a:lstStyle/>
          <a:p>
            <a:pPr>
              <a:lnSpc>
                <a:spcPct val="80000"/>
              </a:lnSpc>
            </a:pPr>
            <a:r>
              <a:rPr lang="th-TH" sz="3600" b="1" dirty="0">
                <a:solidFill>
                  <a:schemeClr val="tx1"/>
                </a:solidFill>
                <a:effectLst/>
                <a:cs typeface="IrisUPC" pitchFamily="34" charset="-34"/>
              </a:rPr>
              <a:t>มติคณะรัฐมนตรี </a:t>
            </a:r>
            <a:r>
              <a:rPr lang="th-TH" sz="3600" b="1" dirty="0">
                <a:solidFill>
                  <a:schemeClr val="tx1"/>
                </a:solidFill>
                <a:effectLst/>
                <a:cs typeface="EucrosiaUPC" pitchFamily="18" charset="-34"/>
              </a:rPr>
              <a:t>6 </a:t>
            </a:r>
            <a:r>
              <a:rPr lang="th-TH" sz="3600" b="1" dirty="0">
                <a:solidFill>
                  <a:schemeClr val="tx1"/>
                </a:solidFill>
                <a:effectLst/>
                <a:cs typeface="IrisUPC" pitchFamily="34" charset="-34"/>
              </a:rPr>
              <a:t>กุมภาพันธ์ </a:t>
            </a:r>
            <a:r>
              <a:rPr lang="th-TH" sz="3600" b="1" dirty="0">
                <a:solidFill>
                  <a:schemeClr val="tx1"/>
                </a:solidFill>
                <a:effectLst/>
                <a:cs typeface="EucrosiaUPC" pitchFamily="18" charset="-34"/>
              </a:rPr>
              <a:t>2550</a:t>
            </a:r>
          </a:p>
        </p:txBody>
      </p:sp>
      <p:sp>
        <p:nvSpPr>
          <p:cNvPr id="458756" name="Text Box 4"/>
          <p:cNvSpPr txBox="1">
            <a:spLocks noChangeArrowheads="1"/>
          </p:cNvSpPr>
          <p:nvPr/>
        </p:nvSpPr>
        <p:spPr bwMode="auto">
          <a:xfrm>
            <a:off x="194618" y="1386794"/>
            <a:ext cx="8767210" cy="5042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 extrusionH="76200" contourW="6350">
            <a:contourClr>
              <a:schemeClr val="tx1"/>
            </a:contourClr>
          </a:sp3d>
        </p:spPr>
        <p:txBody>
          <a:bodyPr wrap="square" anchor="ctr" anchorCtr="0">
            <a:noAutofit/>
          </a:bodyPr>
          <a:lstStyle/>
          <a:p>
            <a:pPr marL="265113" indent="-265113" defTabSz="700088" fontAlgn="base">
              <a:spcBef>
                <a:spcPts val="60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Wingdings" pitchFamily="2" charset="2"/>
              <a:buChar char="Ø"/>
            </a:pP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คณะรัฐมนตรี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ได้มีมติเมื่อวันที่ </a:t>
            </a:r>
            <a:r>
              <a:rPr lang="th-TH" sz="2400" b="1" dirty="0" smtClean="0">
                <a:latin typeface="Angsana New" pitchFamily="18" charset="-34"/>
                <a:cs typeface="EucrosiaUPC" pitchFamily="18" charset="-34"/>
              </a:rPr>
              <a:t>6 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กุมภาพันธ์ </a:t>
            </a:r>
            <a:r>
              <a:rPr lang="th-TH" sz="2400" b="1" dirty="0" smtClean="0">
                <a:latin typeface="Angsana New" pitchFamily="18" charset="-34"/>
                <a:cs typeface="EucrosiaUPC" pitchFamily="18" charset="-34"/>
              </a:rPr>
              <a:t>2550  </a:t>
            </a:r>
            <a:r>
              <a:rPr lang="th-TH" sz="2400" b="1" i="1" dirty="0" smtClean="0">
                <a:latin typeface="Angsana New" pitchFamily="18" charset="-34"/>
                <a:cs typeface="IrisUPC" pitchFamily="34" charset="-34"/>
              </a:rPr>
              <a:t>(แจ้งตามหนังสือกระทรวงการคลัง ด่วนที่สุด</a:t>
            </a:r>
            <a:br>
              <a:rPr lang="th-TH" sz="2400" b="1" i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400" b="1" i="1" dirty="0" smtClean="0">
                <a:latin typeface="Angsana New" pitchFamily="18" charset="-34"/>
                <a:cs typeface="IrisUPC" pitchFamily="34" charset="-34"/>
              </a:rPr>
              <a:t>ที่ </a:t>
            </a:r>
            <a:r>
              <a:rPr lang="th-TH" sz="2400" b="1" i="1" dirty="0" err="1" smtClean="0">
                <a:latin typeface="Angsana New" pitchFamily="18" charset="-34"/>
                <a:cs typeface="IrisUPC" pitchFamily="34" charset="-34"/>
              </a:rPr>
              <a:t>กค</a:t>
            </a:r>
            <a:r>
              <a:rPr lang="th-TH" sz="2400" b="1" i="1" dirty="0" smtClean="0">
                <a:latin typeface="Angsana New" pitchFamily="18" charset="-34"/>
                <a:cs typeface="EucrosiaUPC" pitchFamily="18" charset="-34"/>
              </a:rPr>
              <a:t> 0408.5</a:t>
            </a:r>
            <a:r>
              <a:rPr lang="th-TH" sz="2400" b="1" i="1" dirty="0" smtClean="0">
                <a:latin typeface="Angsana New" pitchFamily="18" charset="-34"/>
                <a:cs typeface="IrisUPC" pitchFamily="34" charset="-34"/>
              </a:rPr>
              <a:t>/ว </a:t>
            </a:r>
            <a:r>
              <a:rPr lang="th-TH" sz="2400" b="1" i="1" dirty="0" smtClean="0">
                <a:latin typeface="Angsana New" pitchFamily="18" charset="-34"/>
                <a:cs typeface="EucrosiaUPC" pitchFamily="18" charset="-34"/>
              </a:rPr>
              <a:t>09</a:t>
            </a:r>
            <a:r>
              <a:rPr lang="th-TH" sz="2400" b="1" i="1" dirty="0" smtClean="0">
                <a:latin typeface="Angsana New" pitchFamily="18" charset="-34"/>
                <a:cs typeface="IrisUPC" pitchFamily="34" charset="-34"/>
              </a:rPr>
              <a:t>  ลงวันที่ </a:t>
            </a:r>
            <a:r>
              <a:rPr lang="th-TH" sz="2400" b="1" i="1" dirty="0" smtClean="0">
                <a:latin typeface="Angsana New" pitchFamily="18" charset="-34"/>
                <a:cs typeface="EucrosiaUPC" pitchFamily="18" charset="-34"/>
              </a:rPr>
              <a:t>7 </a:t>
            </a:r>
            <a:r>
              <a:rPr lang="th-TH" sz="2400" b="1" i="1" dirty="0" smtClean="0">
                <a:latin typeface="Angsana New" pitchFamily="18" charset="-34"/>
                <a:cs typeface="IrisUPC" pitchFamily="34" charset="-34"/>
              </a:rPr>
              <a:t>มีนาคม  </a:t>
            </a:r>
            <a:r>
              <a:rPr lang="th-TH" sz="2400" b="1" i="1" dirty="0" smtClean="0">
                <a:latin typeface="Angsana New" pitchFamily="18" charset="-34"/>
                <a:cs typeface="EucrosiaUPC" pitchFamily="18" charset="-34"/>
              </a:rPr>
              <a:t>2550)</a:t>
            </a:r>
            <a:r>
              <a:rPr lang="th-TH" sz="2400" b="1" i="1" dirty="0" smtClean="0">
                <a:latin typeface="Angsana New" pitchFamily="18" charset="-34"/>
                <a:cs typeface="IrisUPC" pitchFamily="34" charset="-34"/>
              </a:rPr>
              <a:t>    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ลงมติเห็นชอบ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หลักเกณฑ์การคำนวณ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ราคา</a:t>
            </a:r>
            <a:br>
              <a:rPr lang="th-TH" sz="24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กลางงานก่อสร้าง   ตามที่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กระทรวงการคลัง (คณะกรรมการกำกับนโยบายราคากลางงานก่อสร้าง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)</a:t>
            </a:r>
            <a:br>
              <a:rPr lang="th-TH" sz="24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เสนอ    รวม </a:t>
            </a:r>
            <a:r>
              <a:rPr lang="th-TH" sz="2400" b="1" dirty="0" smtClean="0">
                <a:latin typeface="Angsana New" pitchFamily="18" charset="-34"/>
                <a:cs typeface="EucrosiaUPC" pitchFamily="18" charset="-34"/>
              </a:rPr>
              <a:t> </a:t>
            </a:r>
            <a:r>
              <a:rPr lang="th-TH" sz="2400" b="1" dirty="0">
                <a:latin typeface="Angsana New" pitchFamily="18" charset="-34"/>
                <a:cs typeface="EucrosiaUPC" pitchFamily="18" charset="-34"/>
              </a:rPr>
              <a:t>3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  ข้อ  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ดังนี้</a:t>
            </a:r>
          </a:p>
          <a:p>
            <a:pPr marL="914400" lvl="1" indent="-285750" defTabSz="700088" fontAlgn="base">
              <a:spcBef>
                <a:spcPts val="60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+mj-lt"/>
              <a:buAutoNum type="arabicPeriod"/>
            </a:pP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ให้ใช้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หลักเกณฑ์การคำนวณราคากลางงานก่อสร้างที่ปรับปรุง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ใหม่  โดย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ให้ส่วน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ราชการ รัฐวิสาหกิจ   และหน่วยงาน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อื่นของ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รัฐ ถือ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ปฏิบัติหลังจากวันที่คณะรัฐมนตรีได้มีมติ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อนุมัติ  </a:t>
            </a:r>
            <a:r>
              <a:rPr lang="th-TH" sz="2200" b="1" dirty="0" smtClean="0">
                <a:latin typeface="Angsana New" pitchFamily="18" charset="-34"/>
                <a:cs typeface="EucrosiaUPC" pitchFamily="18" charset="-34"/>
              </a:rPr>
              <a:t>30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วันทำการ (ตั้งแต่</a:t>
            </a:r>
            <a:br>
              <a:rPr lang="th-TH" sz="22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วันที่  </a:t>
            </a:r>
            <a:r>
              <a:rPr lang="th-TH" sz="2200" b="1" dirty="0" smtClean="0">
                <a:latin typeface="Angsana New" pitchFamily="18" charset="-34"/>
                <a:cs typeface="EucrosiaUPC" pitchFamily="18" charset="-34"/>
              </a:rPr>
              <a:t>21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มีนาคม </a:t>
            </a:r>
            <a:r>
              <a:rPr lang="th-TH" sz="2200" b="1" dirty="0" smtClean="0">
                <a:latin typeface="Angsana New" pitchFamily="18" charset="-34"/>
                <a:cs typeface="EucrosiaUPC" pitchFamily="18" charset="-34"/>
              </a:rPr>
              <a:t>2550 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เป็นต้นไป)</a:t>
            </a:r>
          </a:p>
          <a:p>
            <a:pPr marL="914400" lvl="1" indent="-285750" defTabSz="700088" fontAlgn="base">
              <a:spcBef>
                <a:spcPts val="600"/>
              </a:spcBef>
              <a:spcAft>
                <a:spcPct val="0"/>
              </a:spcAft>
              <a:buClr>
                <a:srgbClr val="0000FF"/>
              </a:buClr>
              <a:buSzPct val="100000"/>
              <a:buFont typeface="+mj-lt"/>
              <a:buAutoNum type="arabicPeriod"/>
            </a:pP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ณ  วันที่หลักเกณฑ์การคำนวณราคากลางงานก่อสร้างที่ปรับปรุงใหม่นี้  มีผลบังคับใช้  (วันที่   </a:t>
            </a:r>
            <a:r>
              <a:rPr lang="th-TH" sz="2200" b="1" dirty="0" smtClean="0">
                <a:latin typeface="Angsana New" pitchFamily="18" charset="-34"/>
                <a:cs typeface="EucrosiaUPC" pitchFamily="18" charset="-34"/>
              </a:rPr>
              <a:t>21</a:t>
            </a:r>
            <a:br>
              <a:rPr lang="th-TH" sz="2200" b="1" dirty="0" smtClean="0">
                <a:latin typeface="Angsana New" pitchFamily="18" charset="-34"/>
                <a:cs typeface="EucrosiaUPC" pitchFamily="18" charset="-34"/>
              </a:rPr>
            </a:b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มีนาคม  </a:t>
            </a:r>
            <a:r>
              <a:rPr lang="th-TH" sz="2200" b="1" dirty="0" smtClean="0">
                <a:latin typeface="Angsana New" pitchFamily="18" charset="-34"/>
                <a:cs typeface="EucrosiaUPC" pitchFamily="18" charset="-34"/>
              </a:rPr>
              <a:t>2550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)</a:t>
            </a:r>
          </a:p>
          <a:p>
            <a:pPr defTabSz="700088" fontAlgn="base">
              <a:spcBef>
                <a:spcPts val="60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Wingdings" pitchFamily="2" charset="2"/>
              <a:buNone/>
            </a:pP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		</a:t>
            </a:r>
            <a:r>
              <a:rPr lang="th-TH" sz="2200" b="1" dirty="0" smtClean="0">
                <a:latin typeface="Angsana New" pitchFamily="18" charset="-34"/>
              </a:rPr>
              <a:t>2.1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 โครงการ/งานก่อสร้างใดที่ได้คำนวณราคากลาง ตามหลักเกณฑ์การคำนวณราคากลาง</a:t>
            </a:r>
            <a:br>
              <a:rPr lang="th-TH" sz="22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		      งานก่อสร้างตามมติคณะรัฐมนตรีเมื่อวันที่  </a:t>
            </a:r>
            <a:r>
              <a:rPr lang="th-TH" sz="2200" b="1" dirty="0" smtClean="0">
                <a:latin typeface="Angsana New" pitchFamily="18" charset="-34"/>
                <a:cs typeface="EucrosiaUPC" pitchFamily="18" charset="-34"/>
              </a:rPr>
              <a:t>9 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ตุลาคม  </a:t>
            </a:r>
            <a:r>
              <a:rPr lang="th-TH" sz="2200" b="1" dirty="0" smtClean="0">
                <a:latin typeface="Angsana New" pitchFamily="18" charset="-34"/>
                <a:cs typeface="EucrosiaUPC" pitchFamily="18" charset="-34"/>
              </a:rPr>
              <a:t>2544   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(เรื่องหลักเกณฑ์การ</a:t>
            </a:r>
            <a:br>
              <a:rPr lang="th-TH" sz="22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		      กำหนดราคากลางงานก่อสร้าง)       และอยู่ระหว่างการดำเนินการจัดจ้างก่อสร้าง (ได้</a:t>
            </a:r>
            <a:br>
              <a:rPr lang="th-TH" sz="22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		      ประกาศประกวดราคา  สอบราคา  หรือประกาศร่าง </a:t>
            </a:r>
            <a:r>
              <a:rPr lang="en-US" sz="2200" b="1" dirty="0" smtClean="0">
                <a:latin typeface="Angsana New" pitchFamily="18" charset="-34"/>
              </a:rPr>
              <a:t>TOR</a:t>
            </a:r>
            <a:r>
              <a:rPr lang="en-US" sz="2200" b="1" dirty="0" smtClean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แล้ว)  ก็ให้ดำเนินการต่อไป</a:t>
            </a:r>
            <a:endParaRPr lang="en-US" sz="2200" b="1" dirty="0" smtClean="0">
              <a:latin typeface="Angsana New" pitchFamily="18" charset="-34"/>
              <a:cs typeface="IrisUPC" pitchFamily="34" charset="-34"/>
            </a:endParaRPr>
          </a:p>
        </p:txBody>
      </p:sp>
      <p:pic>
        <p:nvPicPr>
          <p:cNvPr id="6" name="รูปภาพ 5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22477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04" name="Text Box 4"/>
          <p:cNvSpPr txBox="1">
            <a:spLocks noChangeArrowheads="1"/>
          </p:cNvSpPr>
          <p:nvPr/>
        </p:nvSpPr>
        <p:spPr bwMode="auto">
          <a:xfrm>
            <a:off x="370218" y="746921"/>
            <a:ext cx="8429684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 extrusionH="76200" contourW="6350">
            <a:contourClr>
              <a:schemeClr val="tx1"/>
            </a:contourClr>
          </a:sp3d>
        </p:spPr>
        <p:txBody>
          <a:bodyPr wrap="square" anchor="b" anchorCtr="0">
            <a:spAutoFit/>
          </a:bodyPr>
          <a:lstStyle/>
          <a:p>
            <a:pPr defTabSz="700088" fontAlgn="base">
              <a:spcBef>
                <a:spcPts val="60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Wingdings" pitchFamily="2" charset="2"/>
              <a:buNone/>
            </a:pP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	</a:t>
            </a:r>
            <a:r>
              <a:rPr lang="th-TH" sz="2200" b="1" dirty="0" smtClean="0">
                <a:latin typeface="Angsana New" pitchFamily="18" charset="-34"/>
              </a:rPr>
              <a:t>2.2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โครงการ/งานก่อสร้างใดที่ได้คำนวณราคากลางตามหลักเกณฑ์การคำนวณราคากลางงาน</a:t>
            </a:r>
            <a:br>
              <a:rPr lang="th-TH" sz="22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	       ก่อสร้างตามมติคณะรัฐมนตรีเมื่อวันที่  </a:t>
            </a:r>
            <a:r>
              <a:rPr lang="th-TH" sz="2200" b="1" dirty="0" smtClean="0">
                <a:latin typeface="Angsana New" pitchFamily="18" charset="-34"/>
                <a:cs typeface="EucrosiaUPC" pitchFamily="18" charset="-34"/>
              </a:rPr>
              <a:t>9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ตุลาคม </a:t>
            </a:r>
            <a:r>
              <a:rPr lang="th-TH" sz="2200" b="1" dirty="0" smtClean="0">
                <a:latin typeface="Angsana New" pitchFamily="18" charset="-34"/>
                <a:cs typeface="EucrosiaUPC" pitchFamily="18" charset="-34"/>
              </a:rPr>
              <a:t>2544 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ไว้เกิน </a:t>
            </a:r>
            <a:r>
              <a:rPr lang="th-TH" sz="2200" b="1" dirty="0" smtClean="0">
                <a:latin typeface="Angsana New" pitchFamily="18" charset="-34"/>
                <a:cs typeface="EucrosiaUPC" pitchFamily="18" charset="-34"/>
              </a:rPr>
              <a:t>6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เดือน (ก่อนวันที่ </a:t>
            </a:r>
            <a:r>
              <a:rPr lang="th-TH" sz="2200" b="1" dirty="0" smtClean="0">
                <a:latin typeface="Angsana New" pitchFamily="18" charset="-34"/>
                <a:cs typeface="EucrosiaUPC" pitchFamily="18" charset="-34"/>
              </a:rPr>
              <a:t>22</a:t>
            </a:r>
            <a:br>
              <a:rPr lang="th-TH" sz="2200" b="1" dirty="0" smtClean="0">
                <a:latin typeface="Angsana New" pitchFamily="18" charset="-34"/>
                <a:cs typeface="EucrosiaUPC" pitchFamily="18" charset="-34"/>
              </a:rPr>
            </a:br>
            <a:r>
              <a:rPr lang="th-TH" sz="2200" b="1" dirty="0" smtClean="0">
                <a:latin typeface="Angsana New" pitchFamily="18" charset="-34"/>
                <a:cs typeface="EucrosiaUPC" pitchFamily="18" charset="-34"/>
              </a:rPr>
              <a:t>	     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กันยายน </a:t>
            </a:r>
            <a:r>
              <a:rPr lang="th-TH" sz="2200" b="1" dirty="0" smtClean="0">
                <a:latin typeface="Angsana New" pitchFamily="18" charset="-34"/>
                <a:cs typeface="EucrosiaUPC" pitchFamily="18" charset="-34"/>
              </a:rPr>
              <a:t>2549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)     และยังไม่เริ่มดำเนินการจัดจ้างก่อสร้าง (ยังไม่ประกาศประกวดราคา</a:t>
            </a:r>
            <a:br>
              <a:rPr lang="th-TH" sz="22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	       สอบราคา หรือประกาศร่าง </a:t>
            </a:r>
            <a:r>
              <a:rPr lang="en-US" sz="2200" b="1" dirty="0" smtClean="0">
                <a:latin typeface="Angsana New" pitchFamily="18" charset="-34"/>
              </a:rPr>
              <a:t>TOR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) ให้คำนวณราคากลางใหม่โดยใช้หลักเกณฑ์การคำนวณ</a:t>
            </a:r>
            <a:br>
              <a:rPr lang="th-TH" sz="22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	       ราคากลางงานก่อสร้างที่ปรับปรุงใหม่นี้</a:t>
            </a:r>
          </a:p>
          <a:p>
            <a:pPr defTabSz="700088" fontAlgn="base">
              <a:spcBef>
                <a:spcPts val="60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Wingdings" pitchFamily="2" charset="2"/>
              <a:buNone/>
            </a:pP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	</a:t>
            </a:r>
            <a:r>
              <a:rPr lang="th-TH" sz="2200" b="1" dirty="0" smtClean="0">
                <a:latin typeface="Angsana New" pitchFamily="18" charset="-34"/>
              </a:rPr>
              <a:t>2.3</a:t>
            </a:r>
            <a:r>
              <a:rPr lang="th-TH" sz="2200" b="1" dirty="0" smtClean="0">
                <a:latin typeface="Angsana New" pitchFamily="18" charset="-34"/>
                <a:cs typeface="EucrosiaUPC" pitchFamily="18" charset="-34"/>
              </a:rPr>
              <a:t>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โครงการ/งานก่อสร้างใดที่ได้คำนวณราคากลางตามหลักเกณฑ์การคำนวณราคากลางงาน</a:t>
            </a:r>
            <a:br>
              <a:rPr lang="th-TH" sz="22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	      ก่อสร้างตามมติคณะรัฐมนตรีเมื่อวันที่ </a:t>
            </a:r>
            <a:r>
              <a:rPr lang="th-TH" sz="2200" b="1" dirty="0" smtClean="0">
                <a:latin typeface="Angsana New" pitchFamily="18" charset="-34"/>
                <a:cs typeface="EucrosiaUPC" pitchFamily="18" charset="-34"/>
              </a:rPr>
              <a:t>9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ตุลาคม </a:t>
            </a:r>
            <a:r>
              <a:rPr lang="th-TH" sz="2200" b="1" dirty="0" smtClean="0">
                <a:latin typeface="Angsana New" pitchFamily="18" charset="-34"/>
                <a:cs typeface="EucrosiaUPC" pitchFamily="18" charset="-34"/>
              </a:rPr>
              <a:t>2544 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ไว้ไม่เกิน </a:t>
            </a:r>
            <a:r>
              <a:rPr lang="th-TH" sz="2200" b="1" dirty="0" smtClean="0">
                <a:latin typeface="Angsana New" pitchFamily="18" charset="-34"/>
                <a:cs typeface="EucrosiaUPC" pitchFamily="18" charset="-34"/>
              </a:rPr>
              <a:t>6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เดือน (ระหว่างวันที่</a:t>
            </a:r>
            <a:br>
              <a:rPr lang="th-TH" sz="22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	      </a:t>
            </a:r>
            <a:r>
              <a:rPr lang="th-TH" sz="2200" b="1" dirty="0" smtClean="0">
                <a:latin typeface="Angsana New" pitchFamily="18" charset="-34"/>
                <a:cs typeface="EucrosiaUPC" pitchFamily="18" charset="-34"/>
              </a:rPr>
              <a:t>22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กันยายน </a:t>
            </a:r>
            <a:r>
              <a:rPr lang="th-TH" sz="2200" b="1" dirty="0" smtClean="0">
                <a:latin typeface="Angsana New" pitchFamily="18" charset="-34"/>
                <a:cs typeface="EucrosiaUPC" pitchFamily="18" charset="-34"/>
              </a:rPr>
              <a:t>2549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– </a:t>
            </a:r>
            <a:r>
              <a:rPr lang="th-TH" sz="2200" b="1" dirty="0" smtClean="0">
                <a:latin typeface="Angsana New" pitchFamily="18" charset="-34"/>
                <a:cs typeface="EucrosiaUPC" pitchFamily="18" charset="-34"/>
              </a:rPr>
              <a:t>20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มีนาคม </a:t>
            </a:r>
            <a:r>
              <a:rPr lang="th-TH" sz="2200" b="1" dirty="0" smtClean="0">
                <a:latin typeface="Angsana New" pitchFamily="18" charset="-34"/>
                <a:cs typeface="EucrosiaUPC" pitchFamily="18" charset="-34"/>
              </a:rPr>
              <a:t>2550)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และยังไม่เริ่มดำเนินการจัดจ้างก่อสร้าง (ยังไม่</a:t>
            </a:r>
            <a:br>
              <a:rPr lang="th-TH" sz="22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	      ประกาศประกวดราคา  สอบราคา หรือประกาศร่าง </a:t>
            </a:r>
            <a:r>
              <a:rPr lang="en-US" sz="2200" b="1" dirty="0" smtClean="0">
                <a:latin typeface="Angsana New" pitchFamily="18" charset="-34"/>
              </a:rPr>
              <a:t>TOR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)     ให้อยู่ในดุลยพินิจของหัวหน้า</a:t>
            </a:r>
            <a:br>
              <a:rPr lang="th-TH" sz="22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	      ส่วนราชการ  รัฐวิสาหกิจ  หรือหน่วยงานอื่นของรัฐ เจ้าของโครงการ/งานก่อสร้างนั้น  ที่จะ</a:t>
            </a:r>
            <a:br>
              <a:rPr lang="th-TH" sz="22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	      พิจารณาให้คำนวณราคากลางใหม่  โดยใช้หลักเกณฑ์การคำนวณราคากลางงานก่อสร้างที่</a:t>
            </a:r>
            <a:br>
              <a:rPr lang="th-TH" sz="22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	      ปรับปรุงใหม่นี้หรือไม่</a:t>
            </a:r>
          </a:p>
          <a:p>
            <a:pPr defTabSz="265113" fontAlgn="base">
              <a:spcBef>
                <a:spcPts val="60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Wingdings" pitchFamily="2" charset="2"/>
              <a:buNone/>
            </a:pP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   </a:t>
            </a:r>
            <a:r>
              <a:rPr lang="th-TH" sz="2200" b="1" dirty="0" smtClean="0">
                <a:latin typeface="Angsana New" pitchFamily="18" charset="-34"/>
              </a:rPr>
              <a:t> 3.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 ให้สำนักงบประมาณและหน่วยงานที่เกี่ยวข้อง ใช้หลักเกณฑ์การคำนวณราคากลางงานก่อสร้างนี้</a:t>
            </a:r>
            <a:br>
              <a:rPr lang="th-TH" sz="22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	     ประกอบการพิจารณาจัดสรรหรือตั้งงบประมาณสำหรับโครงการ/งานก่อสร้างของทางราชการ</a:t>
            </a:r>
            <a:r>
              <a:rPr lang="th-TH" sz="22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/>
            </a:r>
            <a:br>
              <a:rPr lang="th-TH" sz="22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</a:br>
            <a:endParaRPr lang="en-US" sz="2200" b="1" dirty="0">
              <a:effectLst>
                <a:innerShdw blurRad="114300">
                  <a:prstClr val="black"/>
                </a:innerShdw>
              </a:effectLst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title"/>
          </p:nvPr>
        </p:nvSpPr>
        <p:spPr>
          <a:xfrm>
            <a:off x="9832" y="-24"/>
            <a:ext cx="9144000" cy="357190"/>
          </a:xfrm>
          <a:noFill/>
          <a:ln w="12700">
            <a:noFill/>
          </a:ln>
          <a:effectLst/>
          <a:scene3d>
            <a:camera prst="orthographicFront"/>
            <a:lightRig rig="threePt" dir="t"/>
          </a:scene3d>
          <a:sp3d extrusionH="101600">
            <a:extrusionClr>
              <a:schemeClr val="bg1">
                <a:lumMod val="85000"/>
              </a:schemeClr>
            </a:extrusionClr>
            <a:contourClr>
              <a:schemeClr val="bg1"/>
            </a:contourClr>
          </a:sp3d>
        </p:spPr>
        <p:txBody>
          <a:bodyPr anchor="b" anchorCtr="0">
            <a:sp3d contourW="6350">
              <a:contourClr>
                <a:srgbClr val="FFCC00"/>
              </a:contourClr>
            </a:sp3d>
          </a:bodyPr>
          <a:lstStyle/>
          <a:p>
            <a:pPr algn="l">
              <a:lnSpc>
                <a:spcPct val="80000"/>
              </a:lnSpc>
            </a:pPr>
            <a:r>
              <a:rPr lang="th-TH" sz="1600" b="1" dirty="0">
                <a:solidFill>
                  <a:schemeClr val="tx1"/>
                </a:solidFill>
                <a:effectLst/>
                <a:cs typeface="IrisUPC" pitchFamily="34" charset="-34"/>
              </a:rPr>
              <a:t>มติคณะรัฐมนตรี </a:t>
            </a:r>
            <a:r>
              <a:rPr lang="th-TH" sz="1600" b="1" dirty="0">
                <a:solidFill>
                  <a:schemeClr val="tx1"/>
                </a:solidFill>
                <a:effectLst/>
                <a:cs typeface="EucrosiaUPC" pitchFamily="18" charset="-34"/>
              </a:rPr>
              <a:t>6 </a:t>
            </a:r>
            <a:r>
              <a:rPr lang="th-TH" sz="1600" b="1" dirty="0">
                <a:solidFill>
                  <a:schemeClr val="tx1"/>
                </a:solidFill>
                <a:effectLst/>
                <a:cs typeface="IrisUPC" pitchFamily="34" charset="-34"/>
              </a:rPr>
              <a:t>กุมภาพันธ์ </a:t>
            </a:r>
            <a:r>
              <a:rPr lang="th-TH" sz="1600" b="1" dirty="0" smtClean="0">
                <a:solidFill>
                  <a:schemeClr val="tx1"/>
                </a:solidFill>
                <a:effectLst/>
                <a:cs typeface="EucrosiaUPC" pitchFamily="18" charset="-34"/>
              </a:rPr>
              <a:t>2550  (ต่อ)</a:t>
            </a:r>
            <a:endParaRPr lang="th-TH" sz="1600" b="1" dirty="0">
              <a:solidFill>
                <a:schemeClr val="tx1"/>
              </a:solidFill>
              <a:effectLst/>
              <a:cs typeface="EucrosiaUPC" pitchFamily="18" charset="-34"/>
            </a:endParaRPr>
          </a:p>
        </p:txBody>
      </p:sp>
      <p:sp>
        <p:nvSpPr>
          <p:cNvPr id="7" name="AutoShape 11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214678" y="4776797"/>
            <a:ext cx="54000" cy="54000"/>
          </a:xfrm>
          <a:prstGeom prst="actionButtonBlank">
            <a:avLst/>
          </a:prstGeom>
          <a:solidFill>
            <a:srgbClr val="0066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pic>
        <p:nvPicPr>
          <p:cNvPr id="8" name="รูปภาพ 7" descr="แบนฟุ้ง นูน copy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16194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627" name="Rectangle 3"/>
          <p:cNvSpPr>
            <a:spLocks noGrp="1" noChangeArrowheads="1"/>
          </p:cNvSpPr>
          <p:nvPr>
            <p:ph type="title"/>
          </p:nvPr>
        </p:nvSpPr>
        <p:spPr>
          <a:xfrm>
            <a:off x="1806107" y="791447"/>
            <a:ext cx="5528940" cy="630237"/>
          </a:xfrm>
          <a:noFill/>
          <a:ln w="12700">
            <a:solidFill>
              <a:schemeClr val="bg1"/>
            </a:solidFill>
          </a:ln>
          <a:effectLst/>
          <a:scene3d>
            <a:camera prst="orthographicFront"/>
            <a:lightRig rig="threePt" dir="t"/>
          </a:scene3d>
          <a:sp3d extrusionH="12700" contourW="25400">
            <a:bevelT w="63500" h="38100"/>
            <a:contourClr>
              <a:schemeClr val="bg1"/>
            </a:contourClr>
          </a:sp3d>
        </p:spPr>
        <p:txBody>
          <a:bodyPr anchor="b" anchorCtr="0">
            <a:noAutofit/>
            <a:sp3d>
              <a:contourClr>
                <a:schemeClr val="bg1"/>
              </a:contourClr>
            </a:sp3d>
          </a:bodyPr>
          <a:lstStyle/>
          <a:p>
            <a:r>
              <a:rPr lang="th-TH" sz="3600" b="1" dirty="0">
                <a:ln w="6350">
                  <a:noFill/>
                </a:ln>
                <a:effectLst/>
                <a:cs typeface="IrisUPC" pitchFamily="34" charset="-34"/>
              </a:rPr>
              <a:t>มติคณะรัฐมนตรี </a:t>
            </a:r>
            <a:r>
              <a:rPr lang="th-TH" sz="3600" b="1" dirty="0" smtClean="0">
                <a:ln w="6350">
                  <a:noFill/>
                </a:ln>
                <a:effectLst/>
                <a:cs typeface="EucrosiaUPC" pitchFamily="18" charset="-34"/>
              </a:rPr>
              <a:t>24</a:t>
            </a:r>
            <a:r>
              <a:rPr lang="th-TH" sz="3600" b="1" dirty="0" smtClean="0">
                <a:ln w="6350">
                  <a:noFill/>
                </a:ln>
                <a:effectLst/>
                <a:cs typeface="IrisUPC" pitchFamily="34" charset="-34"/>
              </a:rPr>
              <a:t> มกราคม </a:t>
            </a:r>
            <a:r>
              <a:rPr lang="th-TH" sz="3600" b="1" dirty="0" smtClean="0">
                <a:ln w="6350">
                  <a:noFill/>
                </a:ln>
                <a:effectLst/>
                <a:cs typeface="EucrosiaUPC" pitchFamily="18" charset="-34"/>
              </a:rPr>
              <a:t>2554</a:t>
            </a:r>
            <a:endParaRPr lang="th-TH" sz="3600" b="1" dirty="0">
              <a:ln w="6350">
                <a:noFill/>
              </a:ln>
              <a:effectLst/>
              <a:cs typeface="EucrosiaUPC" pitchFamily="18" charset="-34"/>
            </a:endParaRPr>
          </a:p>
        </p:txBody>
      </p:sp>
      <p:sp>
        <p:nvSpPr>
          <p:cNvPr id="538628" name="Text Box 4"/>
          <p:cNvSpPr txBox="1">
            <a:spLocks noChangeArrowheads="1"/>
          </p:cNvSpPr>
          <p:nvPr/>
        </p:nvSpPr>
        <p:spPr bwMode="auto">
          <a:xfrm>
            <a:off x="683568" y="1906954"/>
            <a:ext cx="7776864" cy="397031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 extrusionH="50800" contourW="6350">
            <a:bevelT w="50800" h="50800" prst="artDeco"/>
            <a:contourClr>
              <a:schemeClr val="tx1"/>
            </a:contourClr>
          </a:sp3d>
        </p:spPr>
        <p:txBody>
          <a:bodyPr wrap="square" anchor="b" anchorCtr="0">
            <a:spAutoFit/>
          </a:bodyPr>
          <a:lstStyle/>
          <a:p>
            <a:pPr marL="271463" indent="-271463">
              <a:spcBef>
                <a:spcPct val="40000"/>
              </a:spcBef>
              <a:buClr>
                <a:srgbClr val="CC0066"/>
              </a:buClr>
              <a:buSzPct val="65000"/>
              <a:buFont typeface="Wingdings" pitchFamily="2" charset="2"/>
              <a:buChar char="v"/>
            </a:pPr>
            <a:r>
              <a:rPr lang="th-TH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คณะรัฐมนตรีได้มีมติเมื่อ</a:t>
            </a:r>
            <a:r>
              <a:rPr lang="th-TH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วันที่ </a:t>
            </a:r>
            <a:r>
              <a:rPr lang="th-TH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24 </a:t>
            </a:r>
            <a:r>
              <a:rPr lang="th-TH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มกราคม </a:t>
            </a:r>
            <a:r>
              <a:rPr lang="th-TH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2554  </a:t>
            </a:r>
            <a:r>
              <a:rPr lang="th-TH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เรื่อง การ</a:t>
            </a:r>
            <a:r>
              <a:rPr lang="th-TH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ดำเนินการตามมติคณะรัฐมนตรี </a:t>
            </a:r>
            <a:r>
              <a:rPr lang="th-TH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ใน</a:t>
            </a:r>
            <a:r>
              <a:rPr lang="th-TH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ส่วนของการจัดซื้อจัดจ้างและราคา</a:t>
            </a:r>
            <a:r>
              <a:rPr lang="th-TH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กลาง    โดยได้อนุมัติแต่งตั้งคณะกรรมการ</a:t>
            </a:r>
            <a:r>
              <a:rPr lang="th-TH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กำกับหลักเกณฑ์และตรวจสอบราคากลางงานก่อสร้าง </a:t>
            </a:r>
            <a:r>
              <a:rPr lang="th-TH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      เพื่อ</a:t>
            </a:r>
            <a:r>
              <a:rPr lang="th-TH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ทำหน้าที่ในระดับปฏิบัติแทนคณะอนุกรรมการกำกับ</a:t>
            </a:r>
            <a:r>
              <a:rPr lang="th-TH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หลักเกณฑ์การ</a:t>
            </a:r>
            <a:r>
              <a:rPr lang="th-TH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คำนวณราคากลางงาน</a:t>
            </a:r>
            <a:r>
              <a:rPr lang="th-TH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ก่อสร้าง กับ</a:t>
            </a:r>
            <a:r>
              <a:rPr lang="th-TH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คณะอนุกรรมการกำกับนโยบายการตรวจสอบราคากลางงาน</a:t>
            </a:r>
            <a:r>
              <a:rPr lang="th-TH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ก่อสร้าง    และ</a:t>
            </a:r>
            <a:r>
              <a:rPr lang="th-TH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ให้</a:t>
            </a:r>
            <a:r>
              <a:rPr lang="th-TH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กระทรวงการคลัง</a:t>
            </a:r>
            <a:r>
              <a:rPr lang="th-TH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เร่งรัดการพิจารณาปรับปรุงหลักเกณฑ์การคำนวณราคากลางงานก่อสร้างของทาง</a:t>
            </a:r>
            <a:r>
              <a:rPr lang="th-TH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ราชการ ร่วมกับ</a:t>
            </a:r>
            <a:r>
              <a:rPr lang="th-TH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สำนักงบประมาณและหน่วยงานอื่นที่เกี่ยวข้องให้เหมาะสมเป็นปัจจุบัน และสะท้อนต้นทุนที่แท้จริง</a:t>
            </a:r>
          </a:p>
        </p:txBody>
      </p:sp>
      <p:pic>
        <p:nvPicPr>
          <p:cNvPr id="6" name="รูปภาพ 5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79815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674" name="Rectangle 2"/>
          <p:cNvSpPr>
            <a:spLocks noGrp="1" noChangeArrowheads="1"/>
          </p:cNvSpPr>
          <p:nvPr>
            <p:ph type="title"/>
          </p:nvPr>
        </p:nvSpPr>
        <p:spPr>
          <a:xfrm>
            <a:off x="92397" y="475372"/>
            <a:ext cx="8964488" cy="1081420"/>
          </a:xfrm>
          <a:noFill/>
          <a:ln w="12700">
            <a:noFill/>
          </a:ln>
          <a:effectLst/>
          <a:sp3d>
            <a:contourClr>
              <a:schemeClr val="bg1"/>
            </a:contourClr>
          </a:sp3d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th-TH" sz="2800" b="1" dirty="0" smtClean="0">
                <a:effectLst/>
                <a:latin typeface="IrisUPC" pitchFamily="34" charset="-34"/>
                <a:cs typeface="IrisUPC" pitchFamily="34" charset="-34"/>
              </a:rPr>
              <a:t>สรุปองค์ประกอบ</a:t>
            </a:r>
            <a:br>
              <a:rPr lang="th-TH" sz="2800" b="1" dirty="0" smtClean="0">
                <a:effectLst/>
                <a:latin typeface="IrisUPC" pitchFamily="34" charset="-34"/>
                <a:cs typeface="IrisUPC" pitchFamily="34" charset="-34"/>
              </a:rPr>
            </a:br>
            <a:r>
              <a:rPr lang="th-TH" sz="2800" b="1" dirty="0" smtClean="0">
                <a:effectLst/>
                <a:latin typeface="IrisUPC" pitchFamily="34" charset="-34"/>
                <a:cs typeface="IrisUPC" pitchFamily="34" charset="-34"/>
              </a:rPr>
              <a:t>ของ</a:t>
            </a:r>
            <a:r>
              <a:rPr lang="th-TH" sz="2800" b="1" dirty="0">
                <a:effectLst/>
                <a:latin typeface="IrisUPC" pitchFamily="34" charset="-34"/>
                <a:cs typeface="IrisUPC" pitchFamily="34" charset="-34"/>
              </a:rPr>
              <a:t>คณะกรรมการกำกับหลักเกณฑ์และตรวจสอบราคากลางงานก่อสร้าง</a:t>
            </a:r>
            <a:r>
              <a:rPr lang="th-TH" sz="3000" b="1" dirty="0" smtClean="0">
                <a:effectLst/>
                <a:latin typeface="IrisUPC" pitchFamily="34" charset="-34"/>
                <a:cs typeface="IrisUPC" pitchFamily="34" charset="-34"/>
              </a:rPr>
              <a:t/>
            </a:r>
            <a:br>
              <a:rPr lang="th-TH" sz="3000" b="1" dirty="0" smtClean="0">
                <a:effectLst/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effectLst/>
                <a:cs typeface="IrisUPC" pitchFamily="34" charset="-34"/>
              </a:rPr>
              <a:t>(ตาม</a:t>
            </a:r>
            <a:r>
              <a:rPr lang="th-TH" sz="2400" b="1" dirty="0" smtClean="0">
                <a:ln w="6350">
                  <a:noFill/>
                </a:ln>
                <a:effectLst/>
                <a:cs typeface="IrisUPC" pitchFamily="34" charset="-34"/>
              </a:rPr>
              <a:t>มติคณะรัฐมนตรีเมื่อวันที่ </a:t>
            </a:r>
            <a:r>
              <a:rPr lang="th-TH" sz="2400" b="1" dirty="0" smtClean="0">
                <a:ln w="6350">
                  <a:noFill/>
                </a:ln>
                <a:effectLst/>
                <a:cs typeface="EucrosiaUPC" pitchFamily="18" charset="-34"/>
              </a:rPr>
              <a:t>24</a:t>
            </a:r>
            <a:r>
              <a:rPr lang="th-TH" sz="2400" b="1" dirty="0" smtClean="0">
                <a:ln w="6350">
                  <a:noFill/>
                </a:ln>
                <a:effectLst/>
                <a:cs typeface="IrisUPC" pitchFamily="34" charset="-34"/>
              </a:rPr>
              <a:t> มกราคม </a:t>
            </a:r>
            <a:r>
              <a:rPr lang="th-TH" sz="2400" b="1" dirty="0" smtClean="0">
                <a:ln w="6350">
                  <a:noFill/>
                </a:ln>
                <a:effectLst/>
                <a:cs typeface="EucrosiaUPC" pitchFamily="18" charset="-34"/>
              </a:rPr>
              <a:t>2554)</a:t>
            </a:r>
            <a:endParaRPr lang="th-TH" sz="2400" b="1" dirty="0">
              <a:effectLst/>
              <a:cs typeface="IrisUPC" pitchFamily="34" charset="-34"/>
            </a:endParaRPr>
          </a:p>
        </p:txBody>
      </p:sp>
      <p:sp>
        <p:nvSpPr>
          <p:cNvPr id="540675" name="Text Box 3"/>
          <p:cNvSpPr txBox="1">
            <a:spLocks noChangeArrowheads="1"/>
          </p:cNvSpPr>
          <p:nvPr/>
        </p:nvSpPr>
        <p:spPr bwMode="auto">
          <a:xfrm>
            <a:off x="341634" y="1700808"/>
            <a:ext cx="8442651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 extrusionH="76200" contourW="6350">
            <a:contourClr>
              <a:schemeClr val="tx1"/>
            </a:contourClr>
          </a:sp3d>
        </p:spPr>
        <p:txBody>
          <a:bodyPr wrap="square" anchor="ctr" anchorCtr="0">
            <a:noAutofit/>
          </a:bodyPr>
          <a:lstStyle/>
          <a:p>
            <a:pPr marL="354013" indent="-354013" defTabSz="719138">
              <a:lnSpc>
                <a:spcPct val="90000"/>
              </a:lnSpc>
              <a:spcBef>
                <a:spcPts val="600"/>
              </a:spcBef>
              <a:buClr>
                <a:srgbClr val="FF0000"/>
              </a:buClr>
              <a:buSzPct val="65000"/>
              <a:buFont typeface="Wingdings" pitchFamily="2" charset="2"/>
              <a:buChar char="v"/>
            </a:pP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องค์ประกอบ    จำนวน  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23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คน</a:t>
            </a:r>
          </a:p>
          <a:p>
            <a:pPr marL="719138" lvl="1" indent="-185738" defTabSz="719138">
              <a:lnSpc>
                <a:spcPct val="90000"/>
              </a:lnSpc>
              <a:spcBef>
                <a:spcPts val="600"/>
              </a:spcBef>
              <a:buClr>
                <a:srgbClr val="FF0066"/>
              </a:buClr>
              <a:buSzPct val="65000"/>
              <a:buFont typeface="Wingdings" pitchFamily="2" charset="2"/>
              <a:buChar char="§"/>
            </a:pP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ปลัดกระทรวงการคลัง 				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		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ประธาน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กรรมการ</a:t>
            </a:r>
          </a:p>
          <a:p>
            <a:pPr marL="719138" lvl="1" indent="-185738" defTabSz="719138">
              <a:lnSpc>
                <a:spcPct val="90000"/>
              </a:lnSpc>
              <a:spcBef>
                <a:spcPts val="600"/>
              </a:spcBef>
              <a:buClr>
                <a:srgbClr val="FF0066"/>
              </a:buClr>
              <a:buSzPct val="65000"/>
              <a:buFont typeface="Wingdings" pitchFamily="2" charset="2"/>
              <a:buChar char="§"/>
            </a:pP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อธิบดีกรมบัญชีกลาง					       รอง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ประธาน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กรรมการ</a:t>
            </a:r>
            <a:endParaRPr lang="th-TH" sz="2600" b="1" dirty="0">
              <a:effectLst>
                <a:innerShdw blurRad="114300">
                  <a:prstClr val="black"/>
                </a:innerShdw>
              </a:effectLst>
              <a:latin typeface="IrisUPC" pitchFamily="34" charset="-34"/>
              <a:cs typeface="IrisUPC" pitchFamily="34" charset="-34"/>
            </a:endParaRPr>
          </a:p>
          <a:p>
            <a:pPr marL="719138" lvl="1" indent="-185738" defTabSz="719138">
              <a:lnSpc>
                <a:spcPct val="90000"/>
              </a:lnSpc>
              <a:spcBef>
                <a:spcPts val="600"/>
              </a:spcBef>
              <a:buClr>
                <a:srgbClr val="FF0066"/>
              </a:buClr>
              <a:buSzPct val="65000"/>
              <a:buFont typeface="Wingdings" pitchFamily="2" charset="2"/>
              <a:buChar char="§"/>
            </a:pP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ผู้แทนหน่วยงานที่เกี่ยวข้องทั้ง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ในส่วนของภาครัฐ  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เอกชน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	      กรรมการ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/>
            </a:r>
            <a:b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และผู้ทรงคุณวุฒิ    รวม 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16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คน</a:t>
            </a:r>
          </a:p>
          <a:p>
            <a:pPr marL="719138" lvl="1" indent="-185738" defTabSz="719138">
              <a:lnSpc>
                <a:spcPct val="90000"/>
              </a:lnSpc>
              <a:spcBef>
                <a:spcPts val="600"/>
              </a:spcBef>
              <a:buClr>
                <a:srgbClr val="FF0066"/>
              </a:buClr>
              <a:buSzPct val="65000"/>
              <a:buFont typeface="Wingdings" pitchFamily="2" charset="2"/>
              <a:buChar char="§"/>
            </a:pP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ผู้อำนวยการ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สำนักมาตรฐานการจัดซื้อจัดจ้างภาครัฐ    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     	      กรรมการ</a:t>
            </a:r>
            <a:b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(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กรมบัญชีกลาง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)						   และเลขานุการ</a:t>
            </a:r>
            <a:endParaRPr lang="th-TH" sz="2600" b="1" dirty="0">
              <a:effectLst>
                <a:innerShdw blurRad="114300">
                  <a:prstClr val="black"/>
                </a:innerShdw>
              </a:effectLst>
              <a:latin typeface="IrisUPC" pitchFamily="34" charset="-34"/>
              <a:cs typeface="IrisUPC" pitchFamily="34" charset="-34"/>
            </a:endParaRPr>
          </a:p>
          <a:p>
            <a:pPr marL="719138" lvl="1" indent="-185738" defTabSz="719138">
              <a:lnSpc>
                <a:spcPct val="90000"/>
              </a:lnSpc>
              <a:spcBef>
                <a:spcPts val="600"/>
              </a:spcBef>
              <a:buClr>
                <a:srgbClr val="FF0066"/>
              </a:buClr>
              <a:buSzPct val="65000"/>
              <a:buFont typeface="Wingdings" pitchFamily="2" charset="2"/>
              <a:buChar char="§"/>
            </a:pP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ผู้แทน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สำนักมาตรฐานการจัดซื้อจัดจ้างภาครัฐ(กรมบัญชีกลาง)   กรรมการ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และ</a:t>
            </a:r>
            <a:b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กรมทางหลวง  กรม</a:t>
            </a:r>
            <a:r>
              <a:rPr lang="th-TH" sz="2600" b="1" dirty="0" err="1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โยธาธิ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การและผัง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เมือง        	            ผู้ช่วยเลขานุการ</a:t>
            </a:r>
            <a:b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และกรมชลประทาน</a:t>
            </a:r>
            <a:endParaRPr lang="th-TH" sz="2600" b="1" dirty="0">
              <a:effectLst>
                <a:innerShdw blurRad="114300">
                  <a:prstClr val="black"/>
                </a:innerShdw>
              </a:effectLst>
              <a:latin typeface="IrisUPC" pitchFamily="34" charset="-34"/>
              <a:cs typeface="IrisUPC" pitchFamily="34" charset="-34"/>
            </a:endParaRPr>
          </a:p>
          <a:p>
            <a:pPr marL="354013" indent="-354013" defTabSz="719138">
              <a:lnSpc>
                <a:spcPct val="90000"/>
              </a:lnSpc>
              <a:spcBef>
                <a:spcPts val="600"/>
              </a:spcBef>
              <a:buClr>
                <a:srgbClr val="FF0000"/>
              </a:buClr>
              <a:buSzPct val="65000"/>
              <a:buFont typeface="Wingdings" pitchFamily="2" charset="2"/>
              <a:buChar char="v"/>
            </a:pP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อำนาจ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หน้าที่    รวม 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9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 ประการ</a:t>
            </a:r>
            <a:endParaRPr lang="th-TH" sz="2600" b="1" dirty="0">
              <a:effectLst>
                <a:innerShdw blurRad="114300">
                  <a:prstClr val="black"/>
                </a:innerShdw>
              </a:effectLst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6" name="รูปภาพ 5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27381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33414" y="207714"/>
            <a:ext cx="8671556" cy="854075"/>
          </a:xfrm>
          <a:noFill/>
          <a:ln w="12700">
            <a:noFill/>
          </a:ln>
          <a:effectLst/>
        </p:spPr>
        <p:txBody>
          <a:bodyPr>
            <a:noAutofit/>
            <a:sp3d>
              <a:contourClr>
                <a:schemeClr val="bg1"/>
              </a:contourClr>
            </a:sp3d>
          </a:bodyPr>
          <a:lstStyle/>
          <a:p>
            <a:pPr>
              <a:lnSpc>
                <a:spcPts val="2300"/>
              </a:lnSpc>
              <a:defRPr/>
            </a:pP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แผนภาพสรุปโครงสร้างคณะกรรมการ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ใน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การกำกับ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ดูแลภารกิจการ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กำหนดราคากลางงานก่อสร้างของทาง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ราชการ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>
                <a:cs typeface="IrisUPC" pitchFamily="34" charset="-34"/>
              </a:rPr>
              <a:t>(ตาม</a:t>
            </a:r>
            <a:r>
              <a:rPr lang="th-TH" sz="2400" b="1" dirty="0">
                <a:ln w="6350">
                  <a:noFill/>
                </a:ln>
                <a:cs typeface="IrisUPC" pitchFamily="34" charset="-34"/>
              </a:rPr>
              <a:t>มติคณะรัฐมนตรีเมื่อวันที่ </a:t>
            </a:r>
            <a:r>
              <a:rPr lang="th-TH" sz="2400" b="1" dirty="0">
                <a:ln w="6350">
                  <a:noFill/>
                </a:ln>
                <a:cs typeface="EucrosiaUPC" pitchFamily="18" charset="-34"/>
              </a:rPr>
              <a:t>24</a:t>
            </a:r>
            <a:r>
              <a:rPr lang="th-TH" sz="2400" b="1" dirty="0">
                <a:ln w="6350">
                  <a:noFill/>
                </a:ln>
                <a:cs typeface="IrisUPC" pitchFamily="34" charset="-34"/>
              </a:rPr>
              <a:t> มกราคม </a:t>
            </a:r>
            <a:r>
              <a:rPr lang="th-TH" sz="2400" b="1" dirty="0">
                <a:ln w="6350">
                  <a:noFill/>
                </a:ln>
                <a:cs typeface="EucrosiaUPC" pitchFamily="18" charset="-34"/>
              </a:rPr>
              <a:t>2554)</a:t>
            </a:r>
            <a:endParaRPr lang="th-TH" sz="24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1403648" y="1242433"/>
            <a:ext cx="6300454" cy="1323439"/>
          </a:xfrm>
          <a:prstGeom prst="rect">
            <a:avLst/>
          </a:prstGeom>
          <a:noFill/>
          <a:ln w="12700">
            <a:solidFill>
              <a:srgbClr val="008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Palatino Linotype" pitchFamily="18" charset="0"/>
                <a:cs typeface="Browallia New" pitchFamily="34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Palatino Linotype" pitchFamily="18" charset="0"/>
                <a:cs typeface="Browallia New" pitchFamily="34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Palatino Linotype" pitchFamily="18" charset="0"/>
                <a:cs typeface="Browallia New" pitchFamily="34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Palatino Linotype" pitchFamily="18" charset="0"/>
                <a:cs typeface="Browallia New" pitchFamily="34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Palatino Linotype" pitchFamily="18" charset="0"/>
                <a:cs typeface="Browallia New" pitchFamily="34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Palatino Linotype" pitchFamily="18" charset="0"/>
                <a:cs typeface="Browallia New" pitchFamily="34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Palatino Linotype" pitchFamily="18" charset="0"/>
                <a:cs typeface="Browallia New" pitchFamily="34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Palatino Linotype" pitchFamily="18" charset="0"/>
                <a:cs typeface="Browallia New" pitchFamily="34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Palatino Linotype" pitchFamily="18" charset="0"/>
                <a:cs typeface="Browallia New" pitchFamily="34" charset="-34"/>
              </a:defRPr>
            </a:lvl9pPr>
          </a:lstStyle>
          <a:p>
            <a:pPr algn="ctr" eaLnBrk="1" hangingPunct="1">
              <a:defRPr/>
            </a:pP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คณะกรรมการกำกับนโยบายราคากลางงานก่อสร้าง</a:t>
            </a:r>
          </a:p>
          <a:p>
            <a:pPr algn="ctr" eaLnBrk="1" hangingPunct="1">
              <a:defRPr/>
            </a:pP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รองนายกรัฐมนตรี   ประธานกรรมการ</a:t>
            </a:r>
          </a:p>
          <a:p>
            <a:pPr algn="ctr" eaLnBrk="1" hangingPunct="1">
              <a:defRPr/>
            </a:pP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(แต่งตั้งตามมติคณะรัฐมนตรีวันที่ </a:t>
            </a:r>
            <a:r>
              <a:rPr lang="th-TH" sz="1800" b="1" dirty="0" smtClean="0">
                <a:ln w="6350">
                  <a:noFill/>
                </a:ln>
                <a:cs typeface="EucrosiaUPC" pitchFamily="18" charset="-34"/>
              </a:rPr>
              <a:t>26</a:t>
            </a:r>
            <a:r>
              <a:rPr lang="th-TH" sz="1800" b="1" dirty="0" smtClean="0">
                <a:ln w="6350">
                  <a:noFill/>
                </a:ln>
                <a:cs typeface="IrisUPC" pitchFamily="34" charset="-34"/>
              </a:rPr>
              <a:t> เมษายน </a:t>
            </a:r>
            <a:r>
              <a:rPr lang="th-TH" sz="1800" b="1" dirty="0" smtClean="0">
                <a:ln w="6350">
                  <a:noFill/>
                </a:ln>
                <a:cs typeface="EucrosiaUPC" pitchFamily="18" charset="-34"/>
              </a:rPr>
              <a:t>2548 </a:t>
            </a:r>
            <a:r>
              <a:rPr lang="th-TH" sz="1800" b="1" dirty="0" smtClean="0">
                <a:ln w="6350">
                  <a:noFill/>
                </a:ln>
                <a:cs typeface="IrisUPC" pitchFamily="34" charset="-34"/>
              </a:rPr>
              <a:t>, </a:t>
            </a:r>
            <a:r>
              <a:rPr lang="th-TH" sz="1800" b="1" dirty="0" smtClean="0">
                <a:ln w="6350">
                  <a:noFill/>
                </a:ln>
                <a:cs typeface="EucrosiaUPC" pitchFamily="18" charset="-34"/>
              </a:rPr>
              <a:t>25</a:t>
            </a:r>
            <a:r>
              <a:rPr lang="th-TH" sz="1800" b="1" dirty="0" smtClean="0">
                <a:ln w="6350">
                  <a:noFill/>
                </a:ln>
                <a:cs typeface="IrisUPC" pitchFamily="34" charset="-34"/>
              </a:rPr>
              <a:t> สิงหาคม </a:t>
            </a:r>
            <a:r>
              <a:rPr lang="th-TH" sz="1800" b="1" dirty="0" smtClean="0">
                <a:ln w="6350">
                  <a:noFill/>
                </a:ln>
                <a:cs typeface="EucrosiaUPC" pitchFamily="18" charset="-34"/>
              </a:rPr>
              <a:t>2548  </a:t>
            </a:r>
          </a:p>
          <a:p>
            <a:pPr algn="ctr" eaLnBrk="1" hangingPunct="1">
              <a:defRPr/>
            </a:pPr>
            <a:r>
              <a:rPr lang="th-TH" sz="1800" b="1" dirty="0" smtClean="0">
                <a:ln w="6350">
                  <a:noFill/>
                </a:ln>
                <a:cs typeface="EucrosiaUPC" pitchFamily="18" charset="-34"/>
              </a:rPr>
              <a:t>และวันที่  </a:t>
            </a:r>
            <a:r>
              <a:rPr lang="en-US" sz="1800" b="1" dirty="0" smtClean="0">
                <a:ln w="6350">
                  <a:noFill/>
                </a:ln>
                <a:latin typeface="EucrosiaUPC" pitchFamily="18" charset="-34"/>
                <a:cs typeface="EucrosiaUPC" pitchFamily="18" charset="-34"/>
              </a:rPr>
              <a:t>9</a:t>
            </a:r>
            <a:r>
              <a:rPr lang="th-TH" sz="1800" b="1" dirty="0" smtClean="0">
                <a:ln w="6350">
                  <a:noFill/>
                </a:ln>
                <a:cs typeface="EucrosiaUPC" pitchFamily="18" charset="-34"/>
              </a:rPr>
              <a:t> กุมภาพันธ์ </a:t>
            </a:r>
            <a:r>
              <a:rPr lang="en-US" sz="1800" b="1" dirty="0" smtClean="0">
                <a:ln w="6350">
                  <a:noFill/>
                </a:ln>
                <a:latin typeface="EucrosiaUPC" pitchFamily="18" charset="-34"/>
                <a:cs typeface="EucrosiaUPC" pitchFamily="18" charset="-34"/>
              </a:rPr>
              <a:t>2553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)</a:t>
            </a:r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1403935" y="2851015"/>
            <a:ext cx="6300167" cy="1015663"/>
          </a:xfrm>
          <a:prstGeom prst="rect">
            <a:avLst/>
          </a:prstGeom>
          <a:noFill/>
          <a:ln w="12700">
            <a:solidFill>
              <a:srgbClr val="008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Palatino Linotype" pitchFamily="18" charset="0"/>
                <a:cs typeface="Browallia New" pitchFamily="34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Palatino Linotype" pitchFamily="18" charset="0"/>
                <a:cs typeface="Browallia New" pitchFamily="34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Palatino Linotype" pitchFamily="18" charset="0"/>
                <a:cs typeface="Browallia New" pitchFamily="34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Palatino Linotype" pitchFamily="18" charset="0"/>
                <a:cs typeface="Browallia New" pitchFamily="34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Palatino Linotype" pitchFamily="18" charset="0"/>
                <a:cs typeface="Browallia New" pitchFamily="34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Palatino Linotype" pitchFamily="18" charset="0"/>
                <a:cs typeface="Browallia New" pitchFamily="34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Palatino Linotype" pitchFamily="18" charset="0"/>
                <a:cs typeface="Browallia New" pitchFamily="34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Palatino Linotype" pitchFamily="18" charset="0"/>
                <a:cs typeface="Browallia New" pitchFamily="34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Palatino Linotype" pitchFamily="18" charset="0"/>
                <a:cs typeface="Browallia New" pitchFamily="34" charset="-34"/>
              </a:defRPr>
            </a:lvl9pPr>
          </a:lstStyle>
          <a:p>
            <a:pPr algn="ctr" eaLnBrk="1" hangingPunct="1">
              <a:defRPr/>
            </a:pP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คณะกรรมการกำกับหลักเกณฑ์และตรวจสอบราคากลางงานก่อสร้าง</a:t>
            </a:r>
          </a:p>
          <a:p>
            <a:pPr algn="ctr" eaLnBrk="1" hangingPunct="1">
              <a:defRPr/>
            </a:pP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ปลัดกระทรวงการคลัง     ประธานกรรมการ</a:t>
            </a:r>
          </a:p>
          <a:p>
            <a:pPr algn="ctr" eaLnBrk="1" hangingPunct="1">
              <a:defRPr/>
            </a:pP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(แต่งตั้งตามมติคณะรัฐมนตรีเมื่อวันที่  24  มกราคม 2554)</a:t>
            </a: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611188" y="4400292"/>
            <a:ext cx="3786187" cy="1025922"/>
          </a:xfrm>
          <a:prstGeom prst="rect">
            <a:avLst/>
          </a:prstGeom>
          <a:noFill/>
          <a:ln w="12700">
            <a:solidFill>
              <a:srgbClr val="7030A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Palatino Linotype" pitchFamily="18" charset="0"/>
                <a:cs typeface="Browallia New" pitchFamily="34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Palatino Linotype" pitchFamily="18" charset="0"/>
                <a:cs typeface="Browallia New" pitchFamily="34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Palatino Linotype" pitchFamily="18" charset="0"/>
                <a:cs typeface="Browallia New" pitchFamily="34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Palatino Linotype" pitchFamily="18" charset="0"/>
                <a:cs typeface="Browallia New" pitchFamily="34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Palatino Linotype" pitchFamily="18" charset="0"/>
                <a:cs typeface="Browallia New" pitchFamily="34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Palatino Linotype" pitchFamily="18" charset="0"/>
                <a:cs typeface="Browallia New" pitchFamily="34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Palatino Linotype" pitchFamily="18" charset="0"/>
                <a:cs typeface="Browallia New" pitchFamily="34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Palatino Linotype" pitchFamily="18" charset="0"/>
                <a:cs typeface="Browallia New" pitchFamily="34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Palatino Linotype" pitchFamily="18" charset="0"/>
                <a:cs typeface="Browallia New" pitchFamily="34" charset="-34"/>
              </a:defRPr>
            </a:lvl9pPr>
          </a:lstStyle>
          <a:p>
            <a:pPr algn="ctr" eaLnBrk="1" hangingPunct="1">
              <a:lnSpc>
                <a:spcPts val="2200"/>
              </a:lnSpc>
              <a:defRPr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คณะอนุกรรมการกำกับหลักเกณฑ์การคำนวณ</a:t>
            </a:r>
          </a:p>
          <a:p>
            <a:pPr algn="ctr" eaLnBrk="1" hangingPunct="1">
              <a:lnSpc>
                <a:spcPts val="2200"/>
              </a:lnSpc>
              <a:defRPr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ราคากลางงานก่อสร้าง</a:t>
            </a:r>
          </a:p>
          <a:p>
            <a:pPr algn="ctr" eaLnBrk="1" hangingPunct="1">
              <a:defRPr/>
            </a:pPr>
            <a:endParaRPr lang="th-TH" sz="600" b="1" dirty="0" smtClean="0">
              <a:latin typeface="IrisUPC" pitchFamily="34" charset="-34"/>
              <a:cs typeface="IrisUPC" pitchFamily="34" charset="-34"/>
            </a:endParaRPr>
          </a:p>
          <a:p>
            <a:pPr algn="ctr" eaLnBrk="1" hangingPunct="1">
              <a:defRPr/>
            </a:pP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อธิบดีกรมบัญชีกลาง     ประธานอนุกรรมการ</a:t>
            </a:r>
          </a:p>
        </p:txBody>
      </p:sp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4814186" y="4401880"/>
            <a:ext cx="3887603" cy="1025922"/>
          </a:xfrm>
          <a:prstGeom prst="rect">
            <a:avLst/>
          </a:prstGeom>
          <a:noFill/>
          <a:ln w="12700">
            <a:solidFill>
              <a:schemeClr val="accent2">
                <a:lumMod val="50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Palatino Linotype" pitchFamily="18" charset="0"/>
                <a:cs typeface="Browallia New" pitchFamily="34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Palatino Linotype" pitchFamily="18" charset="0"/>
                <a:cs typeface="Browallia New" pitchFamily="34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Palatino Linotype" pitchFamily="18" charset="0"/>
                <a:cs typeface="Browallia New" pitchFamily="34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Palatino Linotype" pitchFamily="18" charset="0"/>
                <a:cs typeface="Browallia New" pitchFamily="34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Palatino Linotype" pitchFamily="18" charset="0"/>
                <a:cs typeface="Browallia New" pitchFamily="34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Palatino Linotype" pitchFamily="18" charset="0"/>
                <a:cs typeface="Browallia New" pitchFamily="34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Palatino Linotype" pitchFamily="18" charset="0"/>
                <a:cs typeface="Browallia New" pitchFamily="34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Palatino Linotype" pitchFamily="18" charset="0"/>
                <a:cs typeface="Browallia New" pitchFamily="34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Palatino Linotype" pitchFamily="18" charset="0"/>
                <a:cs typeface="Browallia New" pitchFamily="34" charset="-34"/>
              </a:defRPr>
            </a:lvl9pPr>
          </a:lstStyle>
          <a:p>
            <a:pPr algn="ctr" eaLnBrk="1" hangingPunct="1">
              <a:lnSpc>
                <a:spcPts val="2200"/>
              </a:lnSpc>
              <a:defRPr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คณะอนุกรรมการกำหนดมาตรการและแนวทาง</a:t>
            </a:r>
          </a:p>
          <a:p>
            <a:pPr algn="ctr" eaLnBrk="1" hangingPunct="1">
              <a:lnSpc>
                <a:spcPts val="2200"/>
              </a:lnSpc>
              <a:defRPr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การตรวจสอบราคากลางงานก่อสร้าง</a:t>
            </a:r>
          </a:p>
          <a:p>
            <a:pPr algn="ctr" eaLnBrk="1" hangingPunct="1">
              <a:defRPr/>
            </a:pPr>
            <a:endParaRPr lang="th-TH" sz="600" b="1" dirty="0" smtClean="0">
              <a:latin typeface="IrisUPC" pitchFamily="34" charset="-34"/>
              <a:cs typeface="IrisUPC" pitchFamily="34" charset="-34"/>
            </a:endParaRPr>
          </a:p>
          <a:p>
            <a:pPr algn="ctr" eaLnBrk="1" hangingPunct="1">
              <a:defRPr/>
            </a:pP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รองอธิบดีกรมบัญชีกลาง      ประธานอนุกรรมการ</a:t>
            </a: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611188" y="5686296"/>
            <a:ext cx="3786187" cy="102592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Palatino Linotype" pitchFamily="18" charset="0"/>
                <a:cs typeface="Browallia New" pitchFamily="34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Palatino Linotype" pitchFamily="18" charset="0"/>
                <a:cs typeface="Browallia New" pitchFamily="34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Palatino Linotype" pitchFamily="18" charset="0"/>
                <a:cs typeface="Browallia New" pitchFamily="34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Palatino Linotype" pitchFamily="18" charset="0"/>
                <a:cs typeface="Browallia New" pitchFamily="34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Palatino Linotype" pitchFamily="18" charset="0"/>
                <a:cs typeface="Browallia New" pitchFamily="34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Palatino Linotype" pitchFamily="18" charset="0"/>
                <a:cs typeface="Browallia New" pitchFamily="34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Palatino Linotype" pitchFamily="18" charset="0"/>
                <a:cs typeface="Browallia New" pitchFamily="34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Palatino Linotype" pitchFamily="18" charset="0"/>
                <a:cs typeface="Browallia New" pitchFamily="34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Palatino Linotype" pitchFamily="18" charset="0"/>
                <a:cs typeface="Browallia New" pitchFamily="34" charset="-34"/>
              </a:defRPr>
            </a:lvl9pPr>
          </a:lstStyle>
          <a:p>
            <a:pPr algn="ctr" eaLnBrk="1" hangingPunct="1">
              <a:lnSpc>
                <a:spcPts val="2200"/>
              </a:lnSpc>
              <a:defRPr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คณะทำงานจัดทำและปรับปรุง</a:t>
            </a:r>
          </a:p>
          <a:p>
            <a:pPr algn="ctr" eaLnBrk="1" hangingPunct="1">
              <a:lnSpc>
                <a:spcPts val="2200"/>
              </a:lnSpc>
              <a:defRPr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หลักเกณฑ์การคำนวณราคากลางงานก่อสร้าง</a:t>
            </a:r>
          </a:p>
          <a:p>
            <a:pPr algn="ctr" eaLnBrk="1" hangingPunct="1">
              <a:defRPr/>
            </a:pPr>
            <a:endParaRPr lang="th-TH" sz="600" b="1" dirty="0" smtClean="0">
              <a:latin typeface="IrisUPC" pitchFamily="34" charset="-34"/>
              <a:cs typeface="IrisUPC" pitchFamily="34" charset="-34"/>
            </a:endParaRPr>
          </a:p>
          <a:p>
            <a:pPr algn="ctr" eaLnBrk="1" hangingPunct="1">
              <a:defRPr/>
            </a:pP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รศ. ดร. ธนิต  ธงทอง     ประธานคณะทำงาน</a:t>
            </a:r>
            <a:endParaRPr lang="th-TH" sz="1800" dirty="0" smtClean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0" name="ลูกศรลง 9"/>
          <p:cNvSpPr/>
          <p:nvPr/>
        </p:nvSpPr>
        <p:spPr>
          <a:xfrm>
            <a:off x="4448175" y="2646797"/>
            <a:ext cx="252413" cy="14287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sz="1800"/>
          </a:p>
        </p:txBody>
      </p:sp>
      <p:sp>
        <p:nvSpPr>
          <p:cNvPr id="11" name="ลูกศรลง 10"/>
          <p:cNvSpPr/>
          <p:nvPr/>
        </p:nvSpPr>
        <p:spPr>
          <a:xfrm>
            <a:off x="2420938" y="4215027"/>
            <a:ext cx="180975" cy="144462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sz="1800"/>
          </a:p>
        </p:txBody>
      </p:sp>
      <p:sp>
        <p:nvSpPr>
          <p:cNvPr id="12" name="ลูกศรลง 11"/>
          <p:cNvSpPr/>
          <p:nvPr/>
        </p:nvSpPr>
        <p:spPr>
          <a:xfrm>
            <a:off x="4427538" y="3938802"/>
            <a:ext cx="252412" cy="144462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sz="1800"/>
          </a:p>
        </p:txBody>
      </p:sp>
      <p:sp>
        <p:nvSpPr>
          <p:cNvPr id="13" name="ลูกศรลง 12"/>
          <p:cNvSpPr/>
          <p:nvPr/>
        </p:nvSpPr>
        <p:spPr>
          <a:xfrm>
            <a:off x="2420938" y="5480402"/>
            <a:ext cx="180975" cy="144462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sz="1800"/>
          </a:p>
        </p:txBody>
      </p:sp>
      <p:sp>
        <p:nvSpPr>
          <p:cNvPr id="14" name="ลูกศรลง 13"/>
          <p:cNvSpPr/>
          <p:nvPr/>
        </p:nvSpPr>
        <p:spPr>
          <a:xfrm>
            <a:off x="6794500" y="4216614"/>
            <a:ext cx="179388" cy="144463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sz="1800"/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2463800" y="4122952"/>
            <a:ext cx="4464050" cy="7143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 sz="1800"/>
          </a:p>
        </p:txBody>
      </p:sp>
      <p:pic>
        <p:nvPicPr>
          <p:cNvPr id="16" name="รูปภาพ 15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2917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1988840"/>
            <a:ext cx="8928992" cy="2880320"/>
          </a:xfrm>
          <a:prstGeom prst="rect">
            <a:avLst/>
          </a:prstGeom>
          <a:noFill/>
        </p:spPr>
        <p:txBody>
          <a:bodyPr wrap="none" rtlCol="0" anchor="ctr" anchorCtr="0">
            <a:noAutofit/>
            <a:scene3d>
              <a:camera prst="orthographicFront"/>
              <a:lightRig rig="soft" dir="t"/>
            </a:scene3d>
            <a:sp3d extrusionH="57150" contourW="31750">
              <a:bevelT w="101600" h="152400"/>
              <a:bevelB w="0" h="0"/>
              <a:contourClr>
                <a:schemeClr val="bg1"/>
              </a:contourClr>
            </a:sp3d>
          </a:bodyPr>
          <a:lstStyle>
            <a:defPPr>
              <a:defRPr lang="th-TH"/>
            </a:defPPr>
            <a:lvl1pPr marL="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h-TH" sz="4400" b="1" dirty="0" smtClean="0">
                <a:effectLst/>
                <a:latin typeface="IrisUPC" pitchFamily="34" charset="-34"/>
                <a:cs typeface="IrisUPC" pitchFamily="34" charset="-34"/>
              </a:rPr>
              <a:t>มติคณะรัฐมนตรี</a:t>
            </a:r>
          </a:p>
          <a:p>
            <a:pPr algn="ctr"/>
            <a:r>
              <a:rPr lang="th-TH" sz="4400" b="1" dirty="0" smtClean="0">
                <a:effectLst/>
                <a:latin typeface="IrisUPC" pitchFamily="34" charset="-34"/>
                <a:cs typeface="IrisUPC" pitchFamily="34" charset="-34"/>
              </a:rPr>
              <a:t>เมื่อวันที่ </a:t>
            </a:r>
            <a:r>
              <a:rPr lang="th-TH" sz="4400" b="1" dirty="0" smtClean="0">
                <a:effectLst/>
                <a:latin typeface="EucrosiaUPC" pitchFamily="18" charset="-34"/>
                <a:cs typeface="EucrosiaUPC" pitchFamily="18" charset="-34"/>
              </a:rPr>
              <a:t>13</a:t>
            </a:r>
            <a:r>
              <a:rPr lang="th-TH" sz="4400" b="1" dirty="0" smtClean="0">
                <a:effectLst/>
                <a:latin typeface="IrisUPC" pitchFamily="34" charset="-34"/>
                <a:cs typeface="IrisUPC" pitchFamily="34" charset="-34"/>
              </a:rPr>
              <a:t> </a:t>
            </a:r>
            <a:r>
              <a:rPr lang="th-TH" sz="4400" b="1" dirty="0">
                <a:effectLst/>
                <a:latin typeface="IrisUPC" pitchFamily="34" charset="-34"/>
                <a:cs typeface="IrisUPC" pitchFamily="34" charset="-34"/>
              </a:rPr>
              <a:t>มีนาคม </a:t>
            </a:r>
            <a:r>
              <a:rPr lang="th-TH" sz="4400" b="1" dirty="0" smtClean="0">
                <a:effectLst/>
                <a:latin typeface="EucrosiaUPC" pitchFamily="18" charset="-34"/>
                <a:cs typeface="EucrosiaUPC" pitchFamily="18" charset="-34"/>
              </a:rPr>
              <a:t>2555</a:t>
            </a:r>
            <a:endParaRPr lang="th-TH" sz="4400" b="1" dirty="0" smtClean="0">
              <a:effectLst/>
              <a:latin typeface="IrisUPC" pitchFamily="34" charset="-34"/>
              <a:cs typeface="IrisUPC" pitchFamily="34" charset="-34"/>
            </a:endParaRPr>
          </a:p>
          <a:p>
            <a:pPr algn="ctr"/>
            <a:r>
              <a:rPr lang="th-TH" sz="3600" b="1" dirty="0" smtClean="0">
                <a:effectLst/>
                <a:latin typeface="IrisUPC" pitchFamily="34" charset="-34"/>
                <a:cs typeface="IrisUPC" pitchFamily="34" charset="-34"/>
              </a:rPr>
              <a:t>เรื่อง</a:t>
            </a:r>
          </a:p>
          <a:p>
            <a:pPr algn="ctr"/>
            <a:r>
              <a:rPr lang="th-TH" sz="4000" b="1" dirty="0" smtClean="0">
                <a:effectLst/>
                <a:latin typeface="IrisUPC" pitchFamily="34" charset="-34"/>
                <a:cs typeface="IrisUPC" pitchFamily="34" charset="-34"/>
              </a:rPr>
              <a:t>หลักเกณฑ์</a:t>
            </a:r>
            <a:r>
              <a:rPr lang="th-TH" sz="4000" b="1" dirty="0">
                <a:effectLst/>
                <a:latin typeface="IrisUPC" pitchFamily="34" charset="-34"/>
                <a:cs typeface="IrisUPC" pitchFamily="34" charset="-34"/>
              </a:rPr>
              <a:t>การคำนวณราคากลางงานก่อสร้างของทางราชการ</a:t>
            </a:r>
            <a:endParaRPr lang="th-TH" sz="4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6534470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19" y="1052736"/>
            <a:ext cx="8640961" cy="5688632"/>
          </a:xfrm>
          <a:prstGeom prst="rect">
            <a:avLst/>
          </a:prstGeom>
          <a:noFill/>
          <a:scene3d>
            <a:camera prst="orthographicFront"/>
            <a:lightRig rig="soft" dir="t"/>
          </a:scene3d>
          <a:sp3d contourW="6350">
            <a:bevelT w="38100" h="38100" prst="angle"/>
            <a:contourClr>
              <a:schemeClr val="tx1"/>
            </a:contourClr>
          </a:sp3d>
        </p:spPr>
        <p:txBody>
          <a:bodyPr wrap="square" rtlCol="0" anchor="ctr" anchorCtr="0">
            <a:noAutofit/>
          </a:bodyPr>
          <a:lstStyle/>
          <a:p>
            <a:pPr>
              <a:lnSpc>
                <a:spcPts val="2400"/>
              </a:lnSpc>
            </a:pPr>
            <a:r>
              <a:rPr lang="th-TH" sz="2200" b="1" dirty="0">
                <a:latin typeface="IrisUPC" pitchFamily="34" charset="-34"/>
                <a:cs typeface="IrisUPC" pitchFamily="34" charset="-34"/>
              </a:rPr>
              <a:t>คณะรัฐมนตรีในคราวประชุมเมื่อวันที่ 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13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มีนาคม 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2555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ได้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พิจารณาเรื่อง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หลักเกณฑ์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การคำนวณราคา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กลางงาน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ก่อสร้างของทางราชการ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และมีมติ ดังนี้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  <a:p>
            <a:pPr defTabSz="625475">
              <a:lnSpc>
                <a:spcPts val="2400"/>
              </a:lnSpc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.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 เห็นชอบตามที่กระทรวงการคลังเสนอ  ทั้ง  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3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  ข้อ  ดังนี้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  <a:p>
            <a:pPr>
              <a:lnSpc>
                <a:spcPts val="2400"/>
              </a:lnSpc>
            </a:pP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	</a:t>
            </a:r>
            <a:r>
              <a:rPr lang="en-US" sz="2200" b="1" dirty="0" smtClean="0">
                <a:latin typeface="EucrosiaUPC" pitchFamily="18" charset="-34"/>
                <a:cs typeface="EucrosiaUPC" pitchFamily="18" charset="-34"/>
              </a:rPr>
              <a:t>1.1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ให้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ใช้หลักเกณฑ์การคำนวณราคากลางงานก่อสร้างที่ทบทวนและปรับปรุงใหม่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นี้      โดย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ให้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ส่วนราชการ  องค์กร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ปกครองส่วน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ท้องถิ่น  รัฐวิสาหกิจ และ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หน่วยงานอื่นของรัฐถือปฏิบัติเมื่อพ้น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กำหนด 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30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วัน นับแต่วัน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ถัดจากวันที่คณะรัฐมนตรีได้มีมติ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อนุมัติ 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วัน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ทำการวันแรกหลังวันที่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13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เมษายน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 2555</a:t>
            </a:r>
            <a:r>
              <a:rPr lang="en-US" sz="2200" b="1" dirty="0" smtClean="0">
                <a:latin typeface="EucrosiaUPC" pitchFamily="18" charset="-34"/>
                <a:cs typeface="EucrosiaUPC" pitchFamily="18" charset="-34"/>
              </a:rPr>
              <a:t> = 17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เมษายน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 2555)</a:t>
            </a:r>
          </a:p>
          <a:p>
            <a:pPr>
              <a:lnSpc>
                <a:spcPts val="2400"/>
              </a:lnSpc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1.2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ใน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วันที่หลักเกณฑ์การคำนวณราคากลางงานก่อสร้างที่ทบทวนและปรับปรุงใหม่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นี้มี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ผลบังคับ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ใช้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 (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วันทำการวันแรกหลังวันที่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13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เมษายน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 2555 </a:t>
            </a:r>
            <a:r>
              <a:rPr lang="en-US" sz="2200" b="1" dirty="0">
                <a:latin typeface="EucrosiaUPC" pitchFamily="18" charset="-34"/>
                <a:cs typeface="EucrosiaUPC" pitchFamily="18" charset="-34"/>
              </a:rPr>
              <a:t>= 17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เมษายน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 2555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)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ให้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ดำเนินการ  ดังนี้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  <a:p>
            <a:pPr defTabSz="525463">
              <a:lnSpc>
                <a:spcPts val="2400"/>
              </a:lnSpc>
            </a:pP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			</a:t>
            </a:r>
            <a:r>
              <a:rPr lang="en-US" sz="2200" b="1" dirty="0" smtClean="0">
                <a:latin typeface="EucrosiaUPC" pitchFamily="18" charset="-34"/>
                <a:cs typeface="EucrosiaUPC" pitchFamily="18" charset="-34"/>
              </a:rPr>
              <a:t>1.2.1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ยกเลิก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หลักเกณฑ์การคำนวณราคากลางงาน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ก่อสร้างตาม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มติ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คณะรัฐมนตรี  เมื่อ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วันที่ 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6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กุมภาพันธ์ 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2550  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รวมทั้ง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หลักเกณฑ์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รายละเอียดประกอบ  แนวทาง และ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วิธีปฏิบัติที่เกี่ยวข้องตามประกาศและหนังสือเวียนอื่น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ใด  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แล้วใช้หลักเกณฑ์การคำนวณราคากลางงานก่อสร้างที่ทบทวนและปรับปรุงใหม่นี้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แทน</a:t>
            </a:r>
          </a:p>
          <a:p>
            <a:pPr defTabSz="525463">
              <a:lnSpc>
                <a:spcPts val="2400"/>
              </a:lnSpc>
            </a:pPr>
            <a:r>
              <a:rPr lang="th-TH" sz="22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		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1.2.2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โครงการ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/งานก่อสร้างใดที่ได้คำนวณราคา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กลาง      ตามหลักเกณฑ์การ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คำนวณ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ราคากลาง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งานก่อสร้างตามมติคณะรัฐมนตรีเมื่อวันที่  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6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  กุมภาพันธ์  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2550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(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เรื่อง หลักเกณฑ์การกำหนดราคากลางงานก่อสร้าง)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 และ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อยู่ระหว่างการดำเนินการจัดจ้าง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ก่อสร้าง 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ได้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ประกาศสอบ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ราคา     ประกาศ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ประกวดราคา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หรือ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ประกาศร่าง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TOR</a:t>
            </a:r>
            <a:r>
              <a:rPr lang="en-US" sz="2200" b="1" dirty="0"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สำหรับ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การจัดจ้างก่อสร้างด้วยวิธีการทางอิเล็กทรอนิกส์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ไปแล้ว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)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ก็ให้ดำเนินการ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ต่อไป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30807" y="260648"/>
            <a:ext cx="6268094" cy="646331"/>
          </a:xfrm>
          <a:prstGeom prst="rect">
            <a:avLst/>
          </a:prstGeom>
          <a:noFill/>
          <a:scene3d>
            <a:camera prst="orthographicFront"/>
            <a:lightRig rig="soft" dir="t"/>
          </a:scene3d>
          <a:sp3d contourW="6350">
            <a:bevelT w="50800" h="38100" prst="artDeco"/>
            <a:contourClr>
              <a:schemeClr val="tx1"/>
            </a:contourClr>
          </a:sp3d>
        </p:spPr>
        <p:txBody>
          <a:bodyPr wrap="square" rtlCol="0" anchor="b" anchorCtr="0">
            <a:noAutofit/>
            <a:sp3d extrusionH="57150">
              <a:bevelT w="101600" h="127000"/>
              <a:contourClr>
                <a:srgbClr val="7030A0"/>
              </a:contourClr>
            </a:sp3d>
          </a:bodyPr>
          <a:lstStyle/>
          <a:p>
            <a:pPr algn="ctr"/>
            <a:r>
              <a:rPr lang="th-TH" sz="3600" b="1" dirty="0">
                <a:latin typeface="IrisUPC" pitchFamily="34" charset="-34"/>
                <a:cs typeface="IrisUPC" pitchFamily="34" charset="-34"/>
              </a:rPr>
              <a:t>มติ</a:t>
            </a:r>
            <a:r>
              <a:rPr lang="th-TH" sz="3600" b="1" dirty="0" smtClean="0">
                <a:latin typeface="IrisUPC" pitchFamily="34" charset="-34"/>
                <a:cs typeface="IrisUPC" pitchFamily="34" charset="-34"/>
              </a:rPr>
              <a:t>คณะรัฐมนตรี</a:t>
            </a:r>
            <a:r>
              <a:rPr lang="th-TH" sz="3600" b="1" dirty="0">
                <a:latin typeface="IrisUPC" pitchFamily="34" charset="-34"/>
                <a:cs typeface="IrisUPC" pitchFamily="34" charset="-34"/>
              </a:rPr>
              <a:t>เมื่อวันที่ </a:t>
            </a:r>
            <a:r>
              <a:rPr lang="th-TH" sz="3600" b="1" dirty="0">
                <a:latin typeface="EucrosiaUPC" pitchFamily="18" charset="-34"/>
                <a:cs typeface="EucrosiaUPC" pitchFamily="18" charset="-34"/>
              </a:rPr>
              <a:t>13</a:t>
            </a:r>
            <a:r>
              <a:rPr lang="th-TH" sz="3600" b="1" dirty="0">
                <a:latin typeface="IrisUPC" pitchFamily="34" charset="-34"/>
                <a:cs typeface="IrisUPC" pitchFamily="34" charset="-34"/>
              </a:rPr>
              <a:t> มีนาคม </a:t>
            </a:r>
            <a:r>
              <a:rPr lang="th-TH" sz="3600" b="1" dirty="0" smtClean="0">
                <a:latin typeface="EucrosiaUPC" pitchFamily="18" charset="-34"/>
                <a:cs typeface="EucrosiaUPC" pitchFamily="18" charset="-34"/>
              </a:rPr>
              <a:t>2555</a:t>
            </a:r>
            <a:endParaRPr lang="th-TH" sz="3600" b="1" dirty="0"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5" name="รูปภาพ 4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87605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1340768"/>
            <a:ext cx="8784976" cy="504056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  <a:scene3d>
            <a:camera prst="orthographicFront"/>
            <a:lightRig rig="soft" dir="t"/>
          </a:scene3d>
          <a:sp3d>
            <a:contourClr>
              <a:schemeClr val="bg1"/>
            </a:contourClr>
          </a:sp3d>
        </p:spPr>
        <p:txBody>
          <a:bodyPr wrap="square" rtlCol="0" anchor="ctr" anchorCtr="0">
            <a:noAutofit/>
          </a:bodyPr>
          <a:lstStyle/>
          <a:p>
            <a:pPr defTabSz="823913"/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		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1.2.3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โครงการ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/งานก่อสร้างใดที่ได้คำนวณราคากลางตาม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หลักเกณฑ์การ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คำนวณ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ราคา-กลาง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งานก่อสร้างตามมติคณะรัฐมนตรีเมื่อวันที่ 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6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 กุมภาพันธ์ 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2550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ไว้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เกิน 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30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 วัน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(นับ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ย้อนหลังตั้งแต่วันก่อนวันทำการวันแรกหลังวันที่ 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13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เมษายน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 2555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แล้วเกิน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 30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วัน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2200" b="1" dirty="0" smtClean="0">
                <a:latin typeface="EucrosiaUPC" pitchFamily="18" charset="-34"/>
                <a:cs typeface="EucrosiaUPC" pitchFamily="18" charset="-34"/>
              </a:rPr>
              <a:t>=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ก่อนวันที่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 18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มีนาคม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 2555) แ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ละยัง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ไม่เริ่มดำเนินการจัดจ้างก่อสร้าง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(ยัง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ไม่ประกาศสอบ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ราคา    ประกาศ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ประกวด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ราคา     หรือ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ประกาศ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ร่าง </a:t>
            </a:r>
            <a:r>
              <a:rPr lang="en-US" sz="2200" b="1" dirty="0" smtClean="0">
                <a:latin typeface="Angsana New" pitchFamily="18" charset="-34"/>
                <a:cs typeface="Angsana New" pitchFamily="18" charset="-34"/>
              </a:rPr>
              <a:t>TOR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สำหรับการจัดจ้างก่อสร้างด้วยวิธีการทาง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อิเล็กทรอนิกส์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)    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ให้คำนวณราคากลางใหม่โดยใช้หลักเกณฑ์การคำนวณราคากลางงาน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ก่อสร้างที่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ทบทวนและปรับปรุงใหม่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นี้</a:t>
            </a:r>
          </a:p>
          <a:p>
            <a:pPr defTabSz="823913"/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		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1.2.4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โครงการ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/งานก่อสร้างใดที่ได้คำนวณราคากลางตาม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หลักเกณฑ์การ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คำนวณ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ราคา-กลาง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งานก่อสร้างตามมติคณะรัฐมนตรีเมื่อวันที่ 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6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กุมภาพันธ์ 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2550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 ไว้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ไม่เกิน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30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วัน  (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นับย้อนหลังตั้งแต่วันก่อนวันทำการวันแรกหลังวันที่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 13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เมษายน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 2555 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แล้วอยู่ในช่วง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30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วัน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  </a:t>
            </a:r>
            <a:r>
              <a:rPr lang="en-US" sz="2200" b="1" dirty="0" smtClean="0">
                <a:latin typeface="EucrosiaUPC" pitchFamily="18" charset="-34"/>
                <a:cs typeface="EucrosiaUPC" pitchFamily="18" charset="-34"/>
              </a:rPr>
              <a:t>= 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ระหว่างวันที่ 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 18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มีนาคม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 – 16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เมษายน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 2555)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ยังไม่เริ่มดำเนินการจัดจ้างก่อสร้าง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ยัง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ไม่ประกาศสอบ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ราคา ประกาศ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ประกวดราคา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หรือ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ประกาศร่าง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TOR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สำหรับ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การจัดจ้างก่อสร้างด้วยวิธีการทาง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อิเล็กทรอนิกส์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)  ใ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ห้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อยู่ในดุลยพินิจของหัวหน้าส่วนราชการ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องค์กร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ปกครองส่วน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ท้องถิ่น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รัฐวิสาหกิจ  หรือ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หน่วยงานอื่นของรัฐเจ้าของโครงการ/งานก่อสร้างนั้น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ที่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จะพิจารณาให้คำนวณราคากลางใหม่โดยใช้หลักเกณฑ์การคำนวณราคากลางงานก่อสร้างที่ทบทวน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และ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ปรับปรุง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ใหม่นี้หรือไม่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47664" y="334397"/>
            <a:ext cx="6048672" cy="646331"/>
          </a:xfrm>
          <a:prstGeom prst="rect">
            <a:avLst/>
          </a:prstGeom>
          <a:noFill/>
          <a:effectLst/>
          <a:scene3d>
            <a:camera prst="orthographicFront"/>
            <a:lightRig rig="soft" dir="t"/>
          </a:scene3d>
          <a:sp3d>
            <a:contourClr>
              <a:schemeClr val="bg1"/>
            </a:contourClr>
          </a:sp3d>
        </p:spPr>
        <p:txBody>
          <a:bodyPr wrap="square" rtlCol="0" anchor="ctr" anchorCtr="0">
            <a:noAutofit/>
            <a:sp3d>
              <a:contourClr>
                <a:schemeClr val="bg1"/>
              </a:contourClr>
            </a:sp3d>
          </a:bodyPr>
          <a:lstStyle/>
          <a:p>
            <a:pPr algn="ctr"/>
            <a:r>
              <a:rPr lang="th-TH" sz="3000" b="1" dirty="0">
                <a:latin typeface="IrisUPC" pitchFamily="34" charset="-34"/>
                <a:cs typeface="IrisUPC" pitchFamily="34" charset="-34"/>
              </a:rPr>
              <a:t>มติ</a:t>
            </a:r>
            <a:r>
              <a:rPr lang="th-TH" sz="3000" b="1" dirty="0" smtClean="0">
                <a:latin typeface="IrisUPC" pitchFamily="34" charset="-34"/>
                <a:cs typeface="IrisUPC" pitchFamily="34" charset="-34"/>
              </a:rPr>
              <a:t>คณะรัฐมนตรี</a:t>
            </a:r>
            <a:r>
              <a:rPr lang="th-TH" sz="3000" b="1" dirty="0">
                <a:latin typeface="IrisUPC" pitchFamily="34" charset="-34"/>
                <a:cs typeface="IrisUPC" pitchFamily="34" charset="-34"/>
              </a:rPr>
              <a:t>เมื่อวันที่ </a:t>
            </a:r>
            <a:r>
              <a:rPr lang="th-TH" sz="3000" b="1" dirty="0">
                <a:latin typeface="EucrosiaUPC" pitchFamily="18" charset="-34"/>
                <a:cs typeface="EucrosiaUPC" pitchFamily="18" charset="-34"/>
              </a:rPr>
              <a:t>13</a:t>
            </a:r>
            <a:r>
              <a:rPr lang="th-TH" sz="3000" b="1" dirty="0">
                <a:latin typeface="IrisUPC" pitchFamily="34" charset="-34"/>
                <a:cs typeface="IrisUPC" pitchFamily="34" charset="-34"/>
              </a:rPr>
              <a:t> มีนาคม </a:t>
            </a:r>
            <a:r>
              <a:rPr lang="th-TH" sz="3000" b="1" dirty="0" smtClean="0">
                <a:latin typeface="EucrosiaUPC" pitchFamily="18" charset="-34"/>
                <a:cs typeface="EucrosiaUPC" pitchFamily="18" charset="-34"/>
              </a:rPr>
              <a:t>2555 </a:t>
            </a:r>
            <a:r>
              <a:rPr lang="th-TH" sz="3000" b="1" dirty="0" smtClean="0">
                <a:latin typeface="IrisUPC" pitchFamily="34" charset="-34"/>
                <a:cs typeface="IrisUPC" pitchFamily="34" charset="-34"/>
              </a:rPr>
              <a:t>(ต่อ)</a:t>
            </a:r>
            <a:endParaRPr lang="th-TH" sz="3000" b="1" dirty="0"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6" name="รูปภาพ 5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60061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1412776"/>
            <a:ext cx="8208912" cy="45365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1.3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ให้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สำนักงบประมาณและหน่วยงานอื่นที่เกี่ยวข้องใช้หลักเกณฑ์การคำนวณราคา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กลาง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ก่อสร้างที่ทบทวนและปรับปรุงใหม่นี้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    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ประกอบการพิจารณาจัดสรรหรือตั้งงบประมาณสำหรับโครงการ/งานก่อสร้างของทางราชการ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ด้วย</a:t>
            </a:r>
          </a:p>
          <a:p>
            <a:endParaRPr lang="en-US" sz="1000" b="1" dirty="0">
              <a:latin typeface="IrisUPC" pitchFamily="34" charset="-34"/>
              <a:cs typeface="IrisUPC" pitchFamily="34" charset="-34"/>
            </a:endParaRPr>
          </a:p>
          <a:p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	ทั้งนี้   การ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คำนวณราคากลางงานก่อสร้างของทาง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ราชการ  ที่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จะใช้ในการดำเนินการจัดจ้างก่อสร้างนั้น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ให้คำนวณราคาตามความเป็นจริง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โดยไม่นำวงเงินเผื่อเหลือเผื่อขาดร้อยละ 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5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  มารวมคำนวณเป็นราคากลางด้วย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  <a:p>
            <a:r>
              <a:rPr lang="th-TH" sz="2200" b="1" dirty="0">
                <a:latin typeface="IrisUPC" pitchFamily="34" charset="-34"/>
                <a:cs typeface="IrisUPC" pitchFamily="34" charset="-34"/>
              </a:rPr>
              <a:t> </a:t>
            </a:r>
            <a:endParaRPr lang="th-TH" sz="2200" b="1" dirty="0" smtClean="0">
              <a:latin typeface="IrisUPC" pitchFamily="34" charset="-34"/>
              <a:cs typeface="IrisUPC" pitchFamily="34" charset="-34"/>
            </a:endParaRPr>
          </a:p>
          <a:p>
            <a:pPr defTabSz="625475"/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2.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มอบหมาย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ให้สำนักงานปลัดสำนัก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นายกรัฐมนตรีร่วมกับ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สำนัก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งบประมาณ       ติดตาม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ผล</a:t>
            </a:r>
            <a:br>
              <a:rPr lang="th-TH" sz="2200" b="1" dirty="0">
                <a:latin typeface="IrisUPC" pitchFamily="34" charset="-34"/>
                <a:cs typeface="IrisUPC" pitchFamily="34" charset="-34"/>
              </a:rPr>
            </a:b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การดำเนินการตามหลักเกณฑ์การคำนวณราคากลางงานก่อสร้างของโครงการต่างๆ   ภายใต้โครงการ</a:t>
            </a:r>
            <a:br>
              <a:rPr lang="th-TH" sz="2200" b="1" dirty="0">
                <a:latin typeface="IrisUPC" pitchFamily="34" charset="-34"/>
                <a:cs typeface="IrisUPC" pitchFamily="34" charset="-34"/>
              </a:rPr>
            </a:br>
            <a:r>
              <a:rPr lang="th-TH" sz="2200" b="1" dirty="0">
                <a:latin typeface="IrisUPC" pitchFamily="34" charset="-34"/>
                <a:cs typeface="IrisUPC" pitchFamily="34" charset="-34"/>
              </a:rPr>
              <a:t>ให้ความ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ช่วยเหลือ ฟื้นฟู เยียวยา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ผู้ได้รับผลกระทบจากสถานการณ์อุทกภัยปีงบประมาณ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พ.ศ. 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2554– 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2555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โครงการป้องกันปัญหาอุทกภัยต้นน้ำ กลางน้ำ และปลาย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น้ำ  แล้ว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รายงานให้คณะรัฐมนตรีทราบต่อไป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ด้วย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47664" y="332656"/>
            <a:ext cx="6048672" cy="646331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th-TH" sz="3000" b="1" dirty="0">
                <a:effectLst/>
                <a:latin typeface="IrisUPC" pitchFamily="34" charset="-34"/>
                <a:cs typeface="IrisUPC" pitchFamily="34" charset="-34"/>
              </a:rPr>
              <a:t>มติ</a:t>
            </a:r>
            <a:r>
              <a:rPr lang="th-TH" sz="3000" b="1" dirty="0" smtClean="0">
                <a:effectLst/>
                <a:latin typeface="IrisUPC" pitchFamily="34" charset="-34"/>
                <a:cs typeface="IrisUPC" pitchFamily="34" charset="-34"/>
              </a:rPr>
              <a:t>คณะรัฐมนตรี</a:t>
            </a:r>
            <a:r>
              <a:rPr lang="th-TH" sz="3000" b="1" dirty="0">
                <a:effectLst/>
                <a:latin typeface="IrisUPC" pitchFamily="34" charset="-34"/>
                <a:cs typeface="IrisUPC" pitchFamily="34" charset="-34"/>
              </a:rPr>
              <a:t>เมื่อวันที่ </a:t>
            </a:r>
            <a:r>
              <a:rPr lang="th-TH" sz="3000" b="1" dirty="0">
                <a:effectLst/>
                <a:latin typeface="EucrosiaUPC" pitchFamily="18" charset="-34"/>
                <a:cs typeface="EucrosiaUPC" pitchFamily="18" charset="-34"/>
              </a:rPr>
              <a:t>13</a:t>
            </a:r>
            <a:r>
              <a:rPr lang="th-TH" sz="3000" b="1" dirty="0">
                <a:effectLst/>
                <a:latin typeface="IrisUPC" pitchFamily="34" charset="-34"/>
                <a:cs typeface="IrisUPC" pitchFamily="34" charset="-34"/>
              </a:rPr>
              <a:t> มีนาคม </a:t>
            </a:r>
            <a:r>
              <a:rPr lang="th-TH" sz="3000" b="1" dirty="0" smtClean="0">
                <a:effectLst/>
                <a:latin typeface="EucrosiaUPC" pitchFamily="18" charset="-34"/>
                <a:cs typeface="EucrosiaUPC" pitchFamily="18" charset="-34"/>
              </a:rPr>
              <a:t>2555 </a:t>
            </a:r>
            <a:r>
              <a:rPr lang="th-TH" sz="3000" b="1" dirty="0" smtClean="0">
                <a:effectLst/>
                <a:latin typeface="IrisUPC" pitchFamily="34" charset="-34"/>
                <a:cs typeface="IrisUPC" pitchFamily="34" charset="-34"/>
              </a:rPr>
              <a:t>(ต่อ)</a:t>
            </a:r>
            <a:endParaRPr lang="th-TH" sz="3000" b="1" dirty="0">
              <a:effectLst/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6" name="รูปภาพ 5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60673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Line 3"/>
          <p:cNvCxnSpPr>
            <a:cxnSpLocks noChangeShapeType="1"/>
          </p:cNvCxnSpPr>
          <p:nvPr/>
        </p:nvCxnSpPr>
        <p:spPr bwMode="auto">
          <a:xfrm>
            <a:off x="144591" y="3186713"/>
            <a:ext cx="8891905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" name="Line 5"/>
          <p:cNvCxnSpPr>
            <a:cxnSpLocks noChangeShapeType="1"/>
          </p:cNvCxnSpPr>
          <p:nvPr/>
        </p:nvCxnSpPr>
        <p:spPr bwMode="auto">
          <a:xfrm flipH="1">
            <a:off x="132917" y="2891438"/>
            <a:ext cx="3239770" cy="0"/>
          </a:xfrm>
          <a:prstGeom prst="line">
            <a:avLst/>
          </a:prstGeom>
          <a:noFill/>
          <a:ln w="19050">
            <a:solidFill>
              <a:schemeClr val="accent3">
                <a:lumMod val="5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" name="Line 9"/>
          <p:cNvCxnSpPr>
            <a:cxnSpLocks noChangeShapeType="1"/>
          </p:cNvCxnSpPr>
          <p:nvPr/>
        </p:nvCxnSpPr>
        <p:spPr bwMode="auto">
          <a:xfrm flipV="1">
            <a:off x="3146871" y="2116738"/>
            <a:ext cx="0" cy="2987675"/>
          </a:xfrm>
          <a:prstGeom prst="line">
            <a:avLst/>
          </a:prstGeom>
          <a:noFill/>
          <a:ln w="19050">
            <a:solidFill>
              <a:srgbClr val="0000CC"/>
            </a:solidFill>
            <a:prstDash val="sys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" name="Line 13"/>
          <p:cNvCxnSpPr>
            <a:cxnSpLocks noChangeShapeType="1"/>
          </p:cNvCxnSpPr>
          <p:nvPr/>
        </p:nvCxnSpPr>
        <p:spPr bwMode="auto">
          <a:xfrm flipV="1">
            <a:off x="5594796" y="2050063"/>
            <a:ext cx="0" cy="2591435"/>
          </a:xfrm>
          <a:prstGeom prst="line">
            <a:avLst/>
          </a:prstGeom>
          <a:noFill/>
          <a:ln w="28575">
            <a:solidFill>
              <a:srgbClr val="0000CC"/>
            </a:solidFill>
            <a:prstDash val="solid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Text Box 25"/>
          <p:cNvSpPr txBox="1">
            <a:spLocks noChangeArrowheads="1"/>
          </p:cNvSpPr>
          <p:nvPr/>
        </p:nvSpPr>
        <p:spPr bwMode="auto">
          <a:xfrm>
            <a:off x="219847" y="6021288"/>
            <a:ext cx="8690739" cy="552450"/>
          </a:xfrm>
          <a:prstGeom prst="rect">
            <a:avLst/>
          </a:prstGeom>
          <a:noFill/>
          <a:ln>
            <a:noFill/>
          </a:ln>
          <a:ex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/>
            <a:r>
              <a:rPr lang="th-TH" sz="1800" b="1" dirty="0">
                <a:latin typeface="IrisUPC" pitchFamily="34" charset="-34"/>
                <a:ea typeface="Times New Roman"/>
                <a:cs typeface="IrisUPC" pitchFamily="34" charset="-34"/>
              </a:rPr>
              <a:t>*กรณีที่ได้ประกาศประกวดราคา ประกาศสอบราคา ประกาศร่าง </a:t>
            </a:r>
            <a:r>
              <a:rPr lang="en-US" sz="1800" b="1" dirty="0">
                <a:latin typeface="Angsana New" pitchFamily="18" charset="-34"/>
                <a:ea typeface="Times New Roman"/>
                <a:cs typeface="Angsana New" pitchFamily="18" charset="-34"/>
              </a:rPr>
              <a:t>TOR</a:t>
            </a:r>
            <a:r>
              <a:rPr lang="en-US" sz="1800" b="1" dirty="0">
                <a:latin typeface="IrisUPC" pitchFamily="34" charset="-34"/>
                <a:ea typeface="Times New Roman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ea typeface="Times New Roman"/>
                <a:cs typeface="IrisUPC" pitchFamily="34" charset="-34"/>
              </a:rPr>
              <a:t> ไปแล้ว  ถือว่าได้ดำเนินการแล้ว   ก็ให้ดำเนินการต่อไป</a:t>
            </a:r>
            <a:endParaRPr lang="en-US" sz="1600" b="1" dirty="0">
              <a:latin typeface="IrisUPC" pitchFamily="34" charset="-34"/>
              <a:ea typeface="Times New Roman"/>
              <a:cs typeface="IrisUPC" pitchFamily="34" charset="-34"/>
            </a:endParaRPr>
          </a:p>
        </p:txBody>
      </p:sp>
      <p:cxnSp>
        <p:nvCxnSpPr>
          <p:cNvPr id="8" name="Line 28"/>
          <p:cNvCxnSpPr>
            <a:cxnSpLocks noChangeShapeType="1"/>
          </p:cNvCxnSpPr>
          <p:nvPr/>
        </p:nvCxnSpPr>
        <p:spPr bwMode="auto">
          <a:xfrm flipH="1">
            <a:off x="5973891" y="2891438"/>
            <a:ext cx="2771775" cy="0"/>
          </a:xfrm>
          <a:prstGeom prst="line">
            <a:avLst/>
          </a:prstGeom>
          <a:noFill/>
          <a:ln w="19050">
            <a:solidFill>
              <a:schemeClr val="accent3">
                <a:lumMod val="50000"/>
              </a:schemeClr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AutoShape 30"/>
          <p:cNvCxnSpPr>
            <a:cxnSpLocks noChangeShapeType="1"/>
          </p:cNvCxnSpPr>
          <p:nvPr/>
        </p:nvCxnSpPr>
        <p:spPr bwMode="auto">
          <a:xfrm>
            <a:off x="3459291" y="2891438"/>
            <a:ext cx="2411730" cy="0"/>
          </a:xfrm>
          <a:prstGeom prst="straightConnector1">
            <a:avLst/>
          </a:prstGeom>
          <a:noFill/>
          <a:ln w="19050">
            <a:solidFill>
              <a:schemeClr val="accent3">
                <a:lumMod val="50000"/>
              </a:schemeClr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Line 31"/>
          <p:cNvCxnSpPr>
            <a:cxnSpLocks noChangeShapeType="1"/>
          </p:cNvCxnSpPr>
          <p:nvPr/>
        </p:nvCxnSpPr>
        <p:spPr bwMode="auto">
          <a:xfrm>
            <a:off x="3459291" y="3729638"/>
            <a:ext cx="241173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Text Box 21"/>
          <p:cNvSpPr txBox="1">
            <a:spLocks noChangeArrowheads="1"/>
          </p:cNvSpPr>
          <p:nvPr/>
        </p:nvSpPr>
        <p:spPr bwMode="auto">
          <a:xfrm>
            <a:off x="5965001" y="4451633"/>
            <a:ext cx="1047115" cy="328930"/>
          </a:xfrm>
          <a:prstGeom prst="rect">
            <a:avLst/>
          </a:prstGeom>
          <a:noFill/>
          <a:ln w="9525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/>
            <a:r>
              <a:rPr lang="th-TH" sz="1500" b="1" dirty="0" smtClean="0">
                <a:latin typeface="TH SarabunIT๙"/>
                <a:ea typeface="Times New Roman"/>
                <a:cs typeface="EucrosiaUPC"/>
              </a:rPr>
              <a:t>17 เม.ย. 55</a:t>
            </a:r>
            <a:endParaRPr lang="en-US" sz="1600" b="1" dirty="0">
              <a:latin typeface="TH SarabunIT๙"/>
              <a:ea typeface="Times New Roman"/>
            </a:endParaRPr>
          </a:p>
        </p:txBody>
      </p:sp>
      <p:cxnSp>
        <p:nvCxnSpPr>
          <p:cNvPr id="15" name="Line 13"/>
          <p:cNvCxnSpPr>
            <a:cxnSpLocks noChangeShapeType="1"/>
          </p:cNvCxnSpPr>
          <p:nvPr/>
        </p:nvCxnSpPr>
        <p:spPr bwMode="auto">
          <a:xfrm flipV="1">
            <a:off x="5954841" y="1931953"/>
            <a:ext cx="0" cy="2519680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ot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Text Box 23"/>
          <p:cNvSpPr txBox="1">
            <a:spLocks noChangeArrowheads="1"/>
          </p:cNvSpPr>
          <p:nvPr/>
        </p:nvSpPr>
        <p:spPr bwMode="auto">
          <a:xfrm>
            <a:off x="5954841" y="1340768"/>
            <a:ext cx="2114550" cy="5905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r>
              <a:rPr lang="th-TH" sz="1500" b="1" dirty="0">
                <a:latin typeface="TH SarabunIT๙"/>
                <a:ea typeface="Times New Roman"/>
                <a:cs typeface="EucrosiaUPC"/>
              </a:rPr>
              <a:t>วันเริ่มใช้หลักเกณฑ์ฯ ใหม่</a:t>
            </a:r>
            <a:endParaRPr lang="en-US" sz="1600" b="1" dirty="0">
              <a:latin typeface="TH SarabunIT๙"/>
              <a:ea typeface="Times New Roman"/>
            </a:endParaRPr>
          </a:p>
          <a:p>
            <a:r>
              <a:rPr lang="th-TH" sz="1500" b="1" dirty="0">
                <a:latin typeface="TH SarabunIT๙"/>
                <a:ea typeface="Times New Roman"/>
                <a:cs typeface="EucrosiaUPC"/>
              </a:rPr>
              <a:t>และยกเลิกหลักเกณฑ์ฯ 6 </a:t>
            </a:r>
            <a:r>
              <a:rPr lang="th-TH" sz="1500" b="1" dirty="0" err="1">
                <a:latin typeface="TH SarabunIT๙"/>
                <a:ea typeface="Times New Roman"/>
                <a:cs typeface="EucrosiaUPC"/>
              </a:rPr>
              <a:t>กพ</a:t>
            </a:r>
            <a:r>
              <a:rPr lang="th-TH" sz="1500" b="1" dirty="0">
                <a:latin typeface="TH SarabunIT๙"/>
                <a:ea typeface="Times New Roman"/>
                <a:cs typeface="EucrosiaUPC"/>
              </a:rPr>
              <a:t>. 5</a:t>
            </a:r>
            <a:r>
              <a:rPr lang="en-US" sz="1500" b="1" dirty="0">
                <a:latin typeface="EucrosiaUPC"/>
                <a:ea typeface="Times New Roman"/>
              </a:rPr>
              <a:t>0</a:t>
            </a:r>
            <a:endParaRPr lang="en-US" sz="1600" b="1" dirty="0">
              <a:latin typeface="TH SarabunIT๙"/>
              <a:ea typeface="Times New Roman"/>
            </a:endParaRPr>
          </a:p>
          <a:p>
            <a:r>
              <a:rPr lang="th-TH" sz="1500" b="1" dirty="0">
                <a:latin typeface="TH SarabunIT๙"/>
                <a:ea typeface="Times New Roman"/>
                <a:cs typeface="EucrosiaUPC"/>
              </a:rPr>
              <a:t> </a:t>
            </a:r>
            <a:endParaRPr lang="en-US" sz="1600" b="1" dirty="0">
              <a:latin typeface="TH SarabunIT๙"/>
              <a:ea typeface="Times New Roman"/>
            </a:endParaRPr>
          </a:p>
        </p:txBody>
      </p:sp>
      <p:cxnSp>
        <p:nvCxnSpPr>
          <p:cNvPr id="17" name="Line 9"/>
          <p:cNvCxnSpPr>
            <a:cxnSpLocks noChangeShapeType="1"/>
          </p:cNvCxnSpPr>
          <p:nvPr/>
        </p:nvCxnSpPr>
        <p:spPr bwMode="auto">
          <a:xfrm flipV="1">
            <a:off x="3013521" y="2116738"/>
            <a:ext cx="0" cy="2267585"/>
          </a:xfrm>
          <a:prstGeom prst="line">
            <a:avLst/>
          </a:prstGeom>
          <a:noFill/>
          <a:ln w="28575">
            <a:solidFill>
              <a:srgbClr val="0000CC"/>
            </a:solidFill>
            <a:prstDash val="solid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" name="Line 13"/>
          <p:cNvCxnSpPr>
            <a:cxnSpLocks noChangeShapeType="1"/>
          </p:cNvCxnSpPr>
          <p:nvPr/>
        </p:nvCxnSpPr>
        <p:spPr bwMode="auto">
          <a:xfrm flipV="1">
            <a:off x="5871021" y="1851308"/>
            <a:ext cx="0" cy="3203575"/>
          </a:xfrm>
          <a:prstGeom prst="line">
            <a:avLst/>
          </a:prstGeom>
          <a:noFill/>
          <a:ln w="28575">
            <a:solidFill>
              <a:srgbClr val="FF0000"/>
            </a:solidFill>
            <a:prstDash val="solid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" name="Line 31"/>
          <p:cNvCxnSpPr>
            <a:cxnSpLocks noChangeShapeType="1"/>
          </p:cNvCxnSpPr>
          <p:nvPr/>
        </p:nvCxnSpPr>
        <p:spPr bwMode="auto">
          <a:xfrm>
            <a:off x="3164016" y="3443888"/>
            <a:ext cx="2303780" cy="0"/>
          </a:xfrm>
          <a:prstGeom prst="line">
            <a:avLst/>
          </a:prstGeom>
          <a:noFill/>
          <a:ln w="9525">
            <a:solidFill>
              <a:srgbClr val="0000CC"/>
            </a:solidFill>
            <a:prstDash val="sys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" name="Line 13"/>
          <p:cNvCxnSpPr>
            <a:cxnSpLocks noChangeShapeType="1"/>
          </p:cNvCxnSpPr>
          <p:nvPr/>
        </p:nvCxnSpPr>
        <p:spPr bwMode="auto">
          <a:xfrm flipV="1">
            <a:off x="5469066" y="2377088"/>
            <a:ext cx="0" cy="1799590"/>
          </a:xfrm>
          <a:prstGeom prst="line">
            <a:avLst/>
          </a:prstGeom>
          <a:noFill/>
          <a:ln w="19050">
            <a:solidFill>
              <a:srgbClr val="0000CC"/>
            </a:solidFill>
            <a:prstDash val="sys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" name="Line 13"/>
          <p:cNvCxnSpPr>
            <a:cxnSpLocks noChangeShapeType="1"/>
          </p:cNvCxnSpPr>
          <p:nvPr/>
        </p:nvCxnSpPr>
        <p:spPr bwMode="auto">
          <a:xfrm flipV="1">
            <a:off x="3459291" y="2424713"/>
            <a:ext cx="0" cy="1764000"/>
          </a:xfrm>
          <a:prstGeom prst="line">
            <a:avLst/>
          </a:prstGeom>
          <a:noFill/>
          <a:ln w="28575">
            <a:solidFill>
              <a:srgbClr val="FF0000"/>
            </a:solidFill>
            <a:prstDash val="solid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" name="Text Box 24"/>
          <p:cNvSpPr txBox="1">
            <a:spLocks noChangeArrowheads="1"/>
          </p:cNvSpPr>
          <p:nvPr/>
        </p:nvSpPr>
        <p:spPr bwMode="auto">
          <a:xfrm>
            <a:off x="3449766" y="4168744"/>
            <a:ext cx="914400" cy="332105"/>
          </a:xfrm>
          <a:prstGeom prst="rect">
            <a:avLst/>
          </a:prstGeom>
          <a:noFill/>
          <a:ln w="9525">
            <a:solidFill>
              <a:srgbClr val="FF0000"/>
            </a:solidFill>
            <a:prstDash val="sysDash"/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/>
            <a:r>
              <a:rPr lang="en-US" sz="1500" b="1" dirty="0" smtClean="0">
                <a:latin typeface="EucrosiaUPC" pitchFamily="18" charset="-34"/>
                <a:ea typeface="Times New Roman"/>
                <a:cs typeface="EucrosiaUPC" pitchFamily="18" charset="-34"/>
                <a:sym typeface="Symbol"/>
              </a:rPr>
              <a:t>18</a:t>
            </a:r>
            <a:r>
              <a:rPr lang="en-US" sz="15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  </a:t>
            </a:r>
            <a:r>
              <a:rPr lang="th-TH" sz="1500" b="1" dirty="0">
                <a:latin typeface="EucrosiaUPC" pitchFamily="18" charset="-34"/>
                <a:ea typeface="Times New Roman"/>
                <a:cs typeface="EucrosiaUPC" pitchFamily="18" charset="-34"/>
              </a:rPr>
              <a:t>มี.ค. 55</a:t>
            </a:r>
            <a:endParaRPr lang="en-US" sz="1500" b="1" dirty="0">
              <a:latin typeface="EucrosiaUPC" pitchFamily="18" charset="-34"/>
              <a:ea typeface="Times New Roman"/>
              <a:cs typeface="EucrosiaUPC" pitchFamily="18" charset="-34"/>
            </a:endParaRPr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1584643" y="332656"/>
            <a:ext cx="597471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000" b="1" dirty="0" smtClean="0">
                <a:latin typeface="IrisUPC" pitchFamily="34" charset="-34"/>
                <a:ea typeface="Times New Roman" pitchFamily="18" charset="0"/>
                <a:cs typeface="IrisUPC" pitchFamily="34" charset="-34"/>
              </a:rPr>
              <a:t>แผนภาพแสดงการนับระยะเวลาตามมติคณะรัฐมนตรีเมื่อวันที่ </a:t>
            </a:r>
            <a:r>
              <a:rPr lang="th-TH" sz="2000" b="1" dirty="0" smtClean="0"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13</a:t>
            </a:r>
            <a:r>
              <a:rPr lang="th-TH" sz="2000" b="1" dirty="0" smtClean="0">
                <a:latin typeface="IrisUPC" pitchFamily="34" charset="-34"/>
                <a:ea typeface="Times New Roman" pitchFamily="18" charset="0"/>
                <a:cs typeface="IrisUPC" pitchFamily="34" charset="-34"/>
              </a:rPr>
              <a:t> มีนาคม </a:t>
            </a:r>
            <a:r>
              <a:rPr lang="th-TH" sz="2000" b="1" dirty="0" smtClean="0"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2555</a:t>
            </a:r>
            <a:endParaRPr lang="en-US" sz="600" b="1" dirty="0" smtClean="0">
              <a:latin typeface="EucrosiaUPC" pitchFamily="18" charset="-34"/>
              <a:cs typeface="EucrosiaUPC" pitchFamily="18" charset="-34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sz="2000" b="1" dirty="0" smtClean="0">
                <a:latin typeface="IrisUPC" pitchFamily="34" charset="-34"/>
                <a:ea typeface="Times New Roman" pitchFamily="18" charset="0"/>
                <a:cs typeface="IrisUPC" pitchFamily="34" charset="-34"/>
              </a:rPr>
              <a:t>วันเริ่มทำการวันแรกหลังวันที่ </a:t>
            </a:r>
            <a:r>
              <a:rPr lang="th-TH" sz="2000" b="1" dirty="0" smtClean="0"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13</a:t>
            </a:r>
            <a:r>
              <a:rPr lang="th-TH" sz="2000" b="1" dirty="0" smtClean="0">
                <a:latin typeface="IrisUPC" pitchFamily="34" charset="-34"/>
                <a:ea typeface="Times New Roman" pitchFamily="18" charset="0"/>
                <a:cs typeface="IrisUPC" pitchFamily="34" charset="-34"/>
              </a:rPr>
              <a:t> เมษายน </a:t>
            </a:r>
            <a:r>
              <a:rPr lang="th-TH" sz="2000" b="1" dirty="0" smtClean="0"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2555</a:t>
            </a:r>
            <a:r>
              <a:rPr lang="th-TH" sz="2000" b="1" dirty="0" smtClean="0">
                <a:latin typeface="IrisUPC" pitchFamily="34" charset="-34"/>
                <a:ea typeface="Times New Roman" pitchFamily="18" charset="0"/>
                <a:cs typeface="IrisUPC" pitchFamily="34" charset="-34"/>
              </a:rPr>
              <a:t>  คือวันที่ </a:t>
            </a:r>
            <a:r>
              <a:rPr lang="th-TH" sz="2000" b="1" dirty="0" smtClean="0"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17</a:t>
            </a:r>
            <a:r>
              <a:rPr lang="th-TH" sz="2000" b="1" dirty="0" smtClean="0">
                <a:latin typeface="IrisUPC" pitchFamily="34" charset="-34"/>
                <a:ea typeface="Times New Roman" pitchFamily="18" charset="0"/>
                <a:cs typeface="IrisUPC" pitchFamily="34" charset="-34"/>
              </a:rPr>
              <a:t> เมษายน  </a:t>
            </a:r>
            <a:r>
              <a:rPr lang="th-TH" sz="2000" b="1" dirty="0" smtClean="0"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2555</a:t>
            </a:r>
            <a:endParaRPr lang="en-US" sz="600" b="1" dirty="0" smtClean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32" name="Rectangle 47"/>
          <p:cNvSpPr>
            <a:spLocks noChangeArrowheads="1"/>
          </p:cNvSpPr>
          <p:nvPr/>
        </p:nvSpPr>
        <p:spPr bwMode="auto">
          <a:xfrm>
            <a:off x="0" y="195590"/>
            <a:ext cx="1847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h-TH" b="1" smtClean="0">
              <a:latin typeface="Arial" pitchFamily="34" charset="0"/>
              <a:cs typeface="Angsana New" pitchFamily="18" charset="-34"/>
            </a:endParaRPr>
          </a:p>
        </p:txBody>
      </p:sp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526960" y="2627859"/>
            <a:ext cx="2032000" cy="361950"/>
          </a:xfrm>
          <a:prstGeom prst="rect">
            <a:avLst/>
          </a:prstGeom>
          <a:noFill/>
          <a:ln>
            <a:noFill/>
          </a:ln>
          <a:ex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r>
              <a:rPr lang="th-TH" sz="1500" b="1" dirty="0">
                <a:latin typeface="TH SarabunIT๙"/>
                <a:ea typeface="Times New Roman"/>
                <a:cs typeface="EucrosiaUPC"/>
              </a:rPr>
              <a:t>คำนวณใหม่โดยหลักเกณฑ์ฯ ใหม่</a:t>
            </a:r>
            <a:endParaRPr lang="en-US" sz="1600" b="1" dirty="0">
              <a:latin typeface="TH SarabunIT๙"/>
              <a:ea typeface="Times New Roman"/>
            </a:endParaRPr>
          </a:p>
        </p:txBody>
      </p:sp>
      <p:sp>
        <p:nvSpPr>
          <p:cNvPr id="9" name="Text Box 27"/>
          <p:cNvSpPr txBox="1">
            <a:spLocks noChangeArrowheads="1"/>
          </p:cNvSpPr>
          <p:nvPr/>
        </p:nvSpPr>
        <p:spPr bwMode="auto">
          <a:xfrm>
            <a:off x="6773991" y="2637095"/>
            <a:ext cx="1343025" cy="405765"/>
          </a:xfrm>
          <a:prstGeom prst="rect">
            <a:avLst/>
          </a:prstGeom>
          <a:noFill/>
          <a:ln>
            <a:noFill/>
          </a:ln>
          <a:ex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/>
            <a:r>
              <a:rPr lang="th-TH" sz="1500" b="1" dirty="0">
                <a:latin typeface="TH SarabunIT๙"/>
                <a:ea typeface="Times New Roman"/>
                <a:cs typeface="EucrosiaUPC"/>
              </a:rPr>
              <a:t>ใช้หลักเกณฑ์ฯ ใหม่</a:t>
            </a:r>
            <a:endParaRPr lang="en-US" sz="1600" b="1" dirty="0">
              <a:latin typeface="TH SarabunIT๙"/>
              <a:ea typeface="Times New Roman"/>
            </a:endParaRP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4246090" y="3503398"/>
            <a:ext cx="609600" cy="348615"/>
          </a:xfrm>
          <a:prstGeom prst="rect">
            <a:avLst/>
          </a:prstGeom>
          <a:noFill/>
          <a:ln>
            <a:noFill/>
          </a:ln>
          <a:ex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r>
              <a:rPr lang="th-TH" sz="1500" b="1" dirty="0">
                <a:latin typeface="TH SarabunIT๙"/>
                <a:ea typeface="Times New Roman"/>
                <a:cs typeface="EucrosiaUPC"/>
              </a:rPr>
              <a:t> 30 วัน</a:t>
            </a:r>
            <a:endParaRPr lang="en-US" sz="1600" b="1" dirty="0">
              <a:latin typeface="TH SarabunIT๙"/>
              <a:ea typeface="Times New Roman"/>
            </a:endParaRPr>
          </a:p>
        </p:txBody>
      </p:sp>
      <p:sp>
        <p:nvSpPr>
          <p:cNvPr id="18" name="Text Box 24"/>
          <p:cNvSpPr txBox="1">
            <a:spLocks noChangeArrowheads="1"/>
          </p:cNvSpPr>
          <p:nvPr/>
        </p:nvSpPr>
        <p:spPr bwMode="auto">
          <a:xfrm>
            <a:off x="2102296" y="4374798"/>
            <a:ext cx="914400" cy="328930"/>
          </a:xfrm>
          <a:prstGeom prst="rect">
            <a:avLst/>
          </a:prstGeom>
          <a:noFill/>
          <a:ln w="9525">
            <a:solidFill>
              <a:srgbClr val="0000CC"/>
            </a:solidFill>
            <a:prstDash val="sysDash"/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/>
            <a:r>
              <a:rPr lang="en-US" sz="1500" b="1">
                <a:latin typeface="EucrosiaUPC"/>
                <a:ea typeface="Times New Roman"/>
              </a:rPr>
              <a:t>13 </a:t>
            </a:r>
            <a:r>
              <a:rPr lang="th-TH" sz="1500" b="1">
                <a:latin typeface="EucrosiaUPC"/>
                <a:ea typeface="Times New Roman"/>
              </a:rPr>
              <a:t>มี.ค. 55</a:t>
            </a:r>
            <a:endParaRPr lang="en-US" sz="1600" b="1">
              <a:latin typeface="TH SarabunIT๙"/>
              <a:ea typeface="Times New Roman"/>
            </a:endParaRPr>
          </a:p>
        </p:txBody>
      </p:sp>
      <p:sp>
        <p:nvSpPr>
          <p:cNvPr id="19" name="Text Box 23"/>
          <p:cNvSpPr txBox="1">
            <a:spLocks noChangeArrowheads="1"/>
          </p:cNvSpPr>
          <p:nvPr/>
        </p:nvSpPr>
        <p:spPr bwMode="auto">
          <a:xfrm>
            <a:off x="2240091" y="1780188"/>
            <a:ext cx="771525" cy="329565"/>
          </a:xfrm>
          <a:prstGeom prst="rect">
            <a:avLst/>
          </a:prstGeom>
          <a:noFill/>
          <a:ln w="9525">
            <a:solidFill>
              <a:srgbClr val="0000CC"/>
            </a:solidFill>
            <a:prstDash val="solid"/>
            <a:miter lim="800000"/>
            <a:headEnd/>
            <a:tailEnd/>
          </a:ln>
          <a:ex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r>
              <a:rPr lang="th-TH" sz="1500" b="1" dirty="0">
                <a:latin typeface="TH SarabunIT๙"/>
                <a:ea typeface="Times New Roman"/>
                <a:cs typeface="EucrosiaUPC"/>
              </a:rPr>
              <a:t>ครม. มีมติ</a:t>
            </a:r>
            <a:endParaRPr lang="en-US" sz="1600" b="1" dirty="0">
              <a:latin typeface="TH SarabunIT๙"/>
              <a:ea typeface="Times New Roman"/>
            </a:endParaRPr>
          </a:p>
          <a:p>
            <a:r>
              <a:rPr lang="th-TH" sz="1500" b="1" dirty="0">
                <a:latin typeface="TH SarabunIT๙"/>
                <a:ea typeface="Times New Roman"/>
                <a:cs typeface="EucrosiaUPC"/>
              </a:rPr>
              <a:t> </a:t>
            </a:r>
            <a:endParaRPr lang="en-US" sz="1600" b="1" dirty="0">
              <a:latin typeface="TH SarabunIT๙"/>
              <a:ea typeface="Times New Roman"/>
            </a:endParaRPr>
          </a:p>
        </p:txBody>
      </p:sp>
      <p:sp>
        <p:nvSpPr>
          <p:cNvPr id="21" name="Text Box 21"/>
          <p:cNvSpPr txBox="1">
            <a:spLocks noChangeArrowheads="1"/>
          </p:cNvSpPr>
          <p:nvPr/>
        </p:nvSpPr>
        <p:spPr bwMode="auto">
          <a:xfrm>
            <a:off x="4621341" y="4637688"/>
            <a:ext cx="971550" cy="328930"/>
          </a:xfrm>
          <a:prstGeom prst="rect">
            <a:avLst/>
          </a:prstGeom>
          <a:noFill/>
          <a:ln w="9525">
            <a:solidFill>
              <a:srgbClr val="0000CC"/>
            </a:solidFill>
            <a:prstDash val="sysDash"/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/>
            <a:r>
              <a:rPr lang="th-TH" sz="1500" b="1">
                <a:latin typeface="TH SarabunIT๙"/>
                <a:ea typeface="Times New Roman"/>
                <a:cs typeface="EucrosiaUPC"/>
              </a:rPr>
              <a:t>1</a:t>
            </a:r>
            <a:r>
              <a:rPr lang="en-US" sz="1500" b="1">
                <a:latin typeface="EucrosiaUPC"/>
                <a:ea typeface="Times New Roman"/>
              </a:rPr>
              <a:t>3</a:t>
            </a:r>
            <a:r>
              <a:rPr lang="th-TH" sz="1500" b="1">
                <a:latin typeface="EucrosiaUPC"/>
                <a:ea typeface="Times New Roman"/>
              </a:rPr>
              <a:t> เม.ย. 55</a:t>
            </a:r>
            <a:endParaRPr lang="en-US" sz="1600" b="1">
              <a:latin typeface="TH SarabunIT๙"/>
              <a:ea typeface="Times New Roman"/>
            </a:endParaRPr>
          </a:p>
        </p:txBody>
      </p:sp>
      <p:sp>
        <p:nvSpPr>
          <p:cNvPr id="23" name="Text Box 11"/>
          <p:cNvSpPr txBox="1">
            <a:spLocks noChangeArrowheads="1"/>
          </p:cNvSpPr>
          <p:nvPr/>
        </p:nvSpPr>
        <p:spPr bwMode="auto">
          <a:xfrm>
            <a:off x="3996209" y="3202082"/>
            <a:ext cx="685800" cy="348615"/>
          </a:xfrm>
          <a:prstGeom prst="rect">
            <a:avLst/>
          </a:prstGeom>
          <a:noFill/>
          <a:ln>
            <a:noFill/>
          </a:ln>
          <a:ex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r>
              <a:rPr lang="th-TH" sz="1500" b="1" dirty="0">
                <a:latin typeface="TH SarabunIT๙"/>
                <a:ea typeface="Times New Roman"/>
                <a:cs typeface="EucrosiaUPC"/>
              </a:rPr>
              <a:t> 30 วัน</a:t>
            </a:r>
            <a:endParaRPr lang="en-US" sz="1600" b="1" dirty="0">
              <a:latin typeface="TH SarabunIT๙"/>
              <a:ea typeface="Times New Roman"/>
            </a:endParaRPr>
          </a:p>
        </p:txBody>
      </p:sp>
      <p:sp>
        <p:nvSpPr>
          <p:cNvPr id="24" name="Text Box 23"/>
          <p:cNvSpPr txBox="1">
            <a:spLocks noChangeArrowheads="1"/>
          </p:cNvSpPr>
          <p:nvPr/>
        </p:nvSpPr>
        <p:spPr bwMode="auto">
          <a:xfrm>
            <a:off x="3640266" y="1721768"/>
            <a:ext cx="1952625" cy="329565"/>
          </a:xfrm>
          <a:prstGeom prst="rect">
            <a:avLst/>
          </a:prstGeom>
          <a:noFill/>
          <a:ln w="9525">
            <a:solidFill>
              <a:srgbClr val="0000CC"/>
            </a:solidFill>
            <a:prstDash val="solid"/>
            <a:miter lim="800000"/>
            <a:headEnd/>
            <a:tailEnd/>
          </a:ln>
          <a:ex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/>
            <a:r>
              <a:rPr lang="th-TH" sz="1500" b="1" dirty="0">
                <a:latin typeface="TH SarabunIT๙"/>
                <a:ea typeface="Times New Roman"/>
                <a:cs typeface="EucrosiaUPC"/>
              </a:rPr>
              <a:t>วันมีผลบังคับใช้ตามมติ ครม.</a:t>
            </a:r>
            <a:endParaRPr lang="en-US" sz="1600" b="1" dirty="0">
              <a:latin typeface="TH SarabunIT๙"/>
              <a:ea typeface="Times New Roman"/>
            </a:endParaRPr>
          </a:p>
          <a:p>
            <a:r>
              <a:rPr lang="th-TH" sz="1500" b="1" dirty="0">
                <a:latin typeface="TH SarabunIT๙"/>
                <a:ea typeface="Times New Roman"/>
                <a:cs typeface="EucrosiaUPC"/>
              </a:rPr>
              <a:t> </a:t>
            </a:r>
            <a:endParaRPr lang="en-US" sz="1600" b="1" dirty="0">
              <a:latin typeface="TH SarabunIT๙"/>
              <a:ea typeface="Times New Roman"/>
            </a:endParaRPr>
          </a:p>
        </p:txBody>
      </p:sp>
      <p:sp>
        <p:nvSpPr>
          <p:cNvPr id="25" name="Text Box 21"/>
          <p:cNvSpPr txBox="1">
            <a:spLocks noChangeArrowheads="1"/>
          </p:cNvSpPr>
          <p:nvPr/>
        </p:nvSpPr>
        <p:spPr bwMode="auto">
          <a:xfrm>
            <a:off x="5869117" y="5054248"/>
            <a:ext cx="1007139" cy="328930"/>
          </a:xfrm>
          <a:prstGeom prst="rect">
            <a:avLst/>
          </a:prstGeom>
          <a:noFill/>
          <a:ln w="9525">
            <a:solidFill>
              <a:srgbClr val="FF0000"/>
            </a:solidFill>
            <a:prstDash val="sysDash"/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/>
            <a:r>
              <a:rPr lang="th-TH" sz="1500" b="1" dirty="0" smtClean="0">
                <a:latin typeface="TH SarabunIT๙"/>
                <a:ea typeface="Times New Roman"/>
                <a:cs typeface="EucrosiaUPC"/>
              </a:rPr>
              <a:t>16 </a:t>
            </a:r>
            <a:r>
              <a:rPr lang="th-TH" sz="1500" b="1" dirty="0">
                <a:latin typeface="TH SarabunIT๙"/>
                <a:ea typeface="Times New Roman"/>
                <a:cs typeface="EucrosiaUPC"/>
              </a:rPr>
              <a:t>เม.ย. 55</a:t>
            </a:r>
            <a:endParaRPr lang="en-US" sz="1600" b="1" dirty="0">
              <a:latin typeface="TH SarabunIT๙"/>
              <a:ea typeface="Times New Roman"/>
            </a:endParaRPr>
          </a:p>
        </p:txBody>
      </p:sp>
      <p:sp>
        <p:nvSpPr>
          <p:cNvPr id="26" name="Text Box 24"/>
          <p:cNvSpPr txBox="1">
            <a:spLocks noChangeArrowheads="1"/>
          </p:cNvSpPr>
          <p:nvPr/>
        </p:nvSpPr>
        <p:spPr bwMode="auto">
          <a:xfrm>
            <a:off x="3140521" y="5099333"/>
            <a:ext cx="914400" cy="328930"/>
          </a:xfrm>
          <a:prstGeom prst="rect">
            <a:avLst/>
          </a:prstGeom>
          <a:noFill/>
          <a:ln w="9525">
            <a:solidFill>
              <a:srgbClr val="0000CC"/>
            </a:solidFill>
            <a:prstDash val="sysDash"/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/>
            <a:r>
              <a:rPr lang="en-US" sz="1500" b="1">
                <a:latin typeface="EucrosiaUPC"/>
                <a:ea typeface="Times New Roman"/>
              </a:rPr>
              <a:t>14 </a:t>
            </a:r>
            <a:r>
              <a:rPr lang="th-TH" sz="1500" b="1">
                <a:latin typeface="EucrosiaUPC"/>
                <a:ea typeface="Times New Roman"/>
              </a:rPr>
              <a:t>มี.ค. 55</a:t>
            </a:r>
            <a:endParaRPr lang="en-US" sz="1600" b="1">
              <a:latin typeface="TH SarabunIT๙"/>
              <a:ea typeface="Times New Roman"/>
            </a:endParaRPr>
          </a:p>
        </p:txBody>
      </p:sp>
      <p:sp>
        <p:nvSpPr>
          <p:cNvPr id="28" name="Text Box 21"/>
          <p:cNvSpPr txBox="1">
            <a:spLocks noChangeArrowheads="1"/>
          </p:cNvSpPr>
          <p:nvPr/>
        </p:nvSpPr>
        <p:spPr bwMode="auto">
          <a:xfrm>
            <a:off x="4497516" y="4181123"/>
            <a:ext cx="971550" cy="328930"/>
          </a:xfrm>
          <a:prstGeom prst="rect">
            <a:avLst/>
          </a:prstGeom>
          <a:noFill/>
          <a:ln w="9525">
            <a:solidFill>
              <a:srgbClr val="0000CC"/>
            </a:solidFill>
            <a:prstDash val="sysDash"/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/>
            <a:r>
              <a:rPr lang="th-TH" sz="1500" b="1">
                <a:latin typeface="TH SarabunIT๙"/>
                <a:ea typeface="Times New Roman"/>
                <a:cs typeface="EucrosiaUPC"/>
              </a:rPr>
              <a:t>1</a:t>
            </a:r>
            <a:r>
              <a:rPr lang="en-US" sz="1500" b="1">
                <a:latin typeface="EucrosiaUPC"/>
                <a:ea typeface="Times New Roman"/>
              </a:rPr>
              <a:t>2</a:t>
            </a:r>
            <a:r>
              <a:rPr lang="th-TH" sz="1500" b="1">
                <a:latin typeface="EucrosiaUPC"/>
                <a:ea typeface="Times New Roman"/>
              </a:rPr>
              <a:t> เม.ย. 55</a:t>
            </a:r>
            <a:endParaRPr lang="en-US" sz="1600" b="1">
              <a:latin typeface="TH SarabunIT๙"/>
              <a:ea typeface="Times New Roman"/>
            </a:endParaRPr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3926016" y="2619222"/>
            <a:ext cx="1016000" cy="384810"/>
          </a:xfrm>
          <a:prstGeom prst="rect">
            <a:avLst/>
          </a:prstGeom>
          <a:noFill/>
          <a:ln>
            <a:noFill/>
          </a:ln>
          <a:extLst/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/>
            <a:r>
              <a:rPr lang="th-TH" sz="1500" b="1" dirty="0">
                <a:latin typeface="TH SarabunIT๙"/>
                <a:ea typeface="Times New Roman"/>
                <a:cs typeface="EucrosiaUPC"/>
              </a:rPr>
              <a:t>อยู่ในดุลยพินิจ</a:t>
            </a:r>
            <a:endParaRPr lang="en-US" sz="1600" b="1" dirty="0">
              <a:latin typeface="TH SarabunIT๙"/>
              <a:ea typeface="Times New Roman"/>
            </a:endParaRPr>
          </a:p>
        </p:txBody>
      </p:sp>
      <p:cxnSp>
        <p:nvCxnSpPr>
          <p:cNvPr id="33" name="Line 13"/>
          <p:cNvCxnSpPr>
            <a:cxnSpLocks noChangeShapeType="1"/>
          </p:cNvCxnSpPr>
          <p:nvPr/>
        </p:nvCxnSpPr>
        <p:spPr bwMode="auto">
          <a:xfrm flipV="1">
            <a:off x="3370712" y="2084353"/>
            <a:ext cx="0" cy="2519680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ot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" name="Text Box 21"/>
          <p:cNvSpPr txBox="1">
            <a:spLocks noChangeArrowheads="1"/>
          </p:cNvSpPr>
          <p:nvPr/>
        </p:nvSpPr>
        <p:spPr bwMode="auto">
          <a:xfrm>
            <a:off x="3380544" y="4613865"/>
            <a:ext cx="1047115" cy="328930"/>
          </a:xfrm>
          <a:prstGeom prst="rect">
            <a:avLst/>
          </a:prstGeom>
          <a:noFill/>
          <a:ln w="9525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/>
            <a:r>
              <a:rPr lang="th-TH" sz="1500" b="1" dirty="0" smtClean="0">
                <a:latin typeface="TH SarabunIT๙"/>
                <a:ea typeface="Times New Roman"/>
                <a:cs typeface="EucrosiaUPC"/>
              </a:rPr>
              <a:t>17 มี.ค. 55</a:t>
            </a:r>
            <a:endParaRPr lang="en-US" sz="1600" b="1" dirty="0">
              <a:latin typeface="TH SarabunIT๙"/>
              <a:ea typeface="Times New Roman"/>
            </a:endParaRPr>
          </a:p>
        </p:txBody>
      </p:sp>
      <p:pic>
        <p:nvPicPr>
          <p:cNvPr id="35" name="รูปภาพ 34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890304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5" name="Rectangle 3"/>
          <p:cNvSpPr>
            <a:spLocks noGrp="1" noChangeAspect="1" noChangeArrowheads="1"/>
          </p:cNvSpPr>
          <p:nvPr>
            <p:ph type="title"/>
          </p:nvPr>
        </p:nvSpPr>
        <p:spPr>
          <a:xfrm>
            <a:off x="77970" y="2204864"/>
            <a:ext cx="8982075" cy="1871662"/>
          </a:xfrm>
          <a:noFill/>
          <a:effectLst>
            <a:outerShdw dist="12700" algn="ctr" rotWithShape="0">
              <a:schemeClr val="bg1">
                <a:alpha val="50000"/>
              </a:schemeClr>
            </a:outerShdw>
          </a:effectLst>
        </p:spPr>
        <p:txBody>
          <a:bodyPr>
            <a:scene3d>
              <a:camera prst="orthographicFront"/>
              <a:lightRig rig="soft" dir="t"/>
            </a:scene3d>
            <a:sp3d extrusionH="152400" prstMaterial="plastic"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r>
              <a:rPr lang="th-TH" sz="6000" b="1" dirty="0" smtClean="0">
                <a:solidFill>
                  <a:schemeClr val="tx1"/>
                </a:solidFill>
                <a:effectLst/>
                <a:cs typeface="IrisUPC" pitchFamily="34" charset="-34"/>
              </a:rPr>
              <a:t>ภาพรวม</a:t>
            </a:r>
            <a:r>
              <a:rPr lang="th-TH" sz="5200" b="1" dirty="0" smtClean="0">
                <a:solidFill>
                  <a:schemeClr val="tx1"/>
                </a:solidFill>
                <a:effectLst/>
                <a:cs typeface="IrisUPC" pitchFamily="34" charset="-34"/>
              </a:rPr>
              <a:t/>
            </a:r>
            <a:br>
              <a:rPr lang="th-TH" sz="5200" b="1" dirty="0" smtClean="0">
                <a:solidFill>
                  <a:schemeClr val="tx1"/>
                </a:solidFill>
                <a:effectLst/>
                <a:cs typeface="IrisUPC" pitchFamily="34" charset="-34"/>
              </a:rPr>
            </a:br>
            <a:r>
              <a:rPr lang="th-TH" sz="5200" b="1" dirty="0" smtClean="0">
                <a:solidFill>
                  <a:schemeClr val="tx1"/>
                </a:solidFill>
                <a:effectLst/>
                <a:cs typeface="IrisUPC" pitchFamily="34" charset="-34"/>
              </a:rPr>
              <a:t>หลักเกณฑ์การ</a:t>
            </a:r>
            <a:r>
              <a:rPr lang="th-TH" sz="5200" b="1" dirty="0">
                <a:solidFill>
                  <a:schemeClr val="tx1"/>
                </a:solidFill>
                <a:effectLst/>
                <a:cs typeface="IrisUPC" pitchFamily="34" charset="-34"/>
              </a:rPr>
              <a:t>คำนวณราคากลางงาน</a:t>
            </a:r>
            <a:r>
              <a:rPr lang="th-TH" sz="5200" b="1" dirty="0" smtClean="0">
                <a:solidFill>
                  <a:schemeClr val="tx1"/>
                </a:solidFill>
                <a:effectLst/>
                <a:cs typeface="IrisUPC" pitchFamily="34" charset="-34"/>
              </a:rPr>
              <a:t>ก่อสร้าง</a:t>
            </a:r>
            <a:br>
              <a:rPr lang="th-TH" sz="5200" b="1" dirty="0" smtClean="0">
                <a:solidFill>
                  <a:schemeClr val="tx1"/>
                </a:solidFill>
                <a:effectLst/>
                <a:cs typeface="IrisUPC" pitchFamily="34" charset="-34"/>
              </a:rPr>
            </a:br>
            <a:r>
              <a:rPr lang="th-TH" sz="3000" b="1" dirty="0" smtClean="0">
                <a:solidFill>
                  <a:schemeClr val="tx1"/>
                </a:solidFill>
                <a:effectLst/>
                <a:cs typeface="IrisUPC" pitchFamily="34" charset="-34"/>
              </a:rPr>
              <a:t>ตามมติ</a:t>
            </a:r>
            <a:r>
              <a:rPr lang="th-TH" sz="3000" b="1" dirty="0">
                <a:solidFill>
                  <a:schemeClr val="tx1"/>
                </a:solidFill>
                <a:effectLst/>
                <a:cs typeface="IrisUPC" pitchFamily="34" charset="-34"/>
              </a:rPr>
              <a:t>คณะรัฐมนตรี </a:t>
            </a:r>
            <a:r>
              <a:rPr lang="th-TH" sz="3000" b="1" dirty="0" smtClean="0">
                <a:solidFill>
                  <a:schemeClr val="tx1"/>
                </a:solidFill>
                <a:effectLst/>
                <a:cs typeface="EucrosiaUPC" pitchFamily="18" charset="-34"/>
              </a:rPr>
              <a:t>13</a:t>
            </a:r>
            <a:r>
              <a:rPr lang="th-TH" sz="3000" b="1" dirty="0" smtClean="0">
                <a:solidFill>
                  <a:schemeClr val="tx1"/>
                </a:solidFill>
                <a:effectLst/>
                <a:cs typeface="IrisUPC" pitchFamily="34" charset="-34"/>
              </a:rPr>
              <a:t> มีนาคม </a:t>
            </a:r>
            <a:r>
              <a:rPr lang="th-TH" sz="3000" b="1" dirty="0" smtClean="0">
                <a:solidFill>
                  <a:schemeClr val="tx1"/>
                </a:solidFill>
                <a:effectLst/>
                <a:cs typeface="EucrosiaUPC" pitchFamily="18" charset="-34"/>
              </a:rPr>
              <a:t>2555</a:t>
            </a:r>
            <a:endParaRPr lang="th-TH" sz="3000" b="1" dirty="0">
              <a:solidFill>
                <a:schemeClr val="tx1"/>
              </a:solidFill>
              <a:effectLst/>
              <a:cs typeface="EucrosiaUPC" pitchFamily="18" charset="-34"/>
            </a:endParaRPr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0" contrast="100000"/>
          </a:blip>
          <a:srcRect/>
          <a:stretch>
            <a:fillRect/>
          </a:stretch>
        </p:blipFill>
        <p:spPr bwMode="auto">
          <a:xfrm>
            <a:off x="50823" y="6409733"/>
            <a:ext cx="399007" cy="408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รูปภาพ 5" descr="Government Procurement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17181" y="6462734"/>
            <a:ext cx="579194" cy="35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020964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274950" y="1683956"/>
            <a:ext cx="8572560" cy="476938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 extrusionH="50800" contourW="6350">
            <a:bevelT w="50800" h="50800" prst="relaxedInset"/>
            <a:contourClr>
              <a:schemeClr val="tx1"/>
            </a:contourClr>
          </a:sp3d>
        </p:spPr>
        <p:txBody>
          <a:bodyPr wrap="square" anchor="ctr" anchorCtr="0">
            <a:noAutofit/>
            <a:sp3d contourW="6350">
              <a:contourClr>
                <a:schemeClr val="accent6">
                  <a:lumMod val="50000"/>
                </a:schemeClr>
              </a:contourClr>
            </a:sp3d>
          </a:bodyPr>
          <a:lstStyle/>
          <a:p>
            <a:pPr marL="361950" indent="-36195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65000"/>
              <a:buFont typeface="Wingdings" pitchFamily="2" charset="2"/>
              <a:buChar char="v"/>
            </a:pPr>
            <a:r>
              <a:rPr lang="th-TH" b="1" dirty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หลักเกณฑ์การคำนวณราคากลางงาน</a:t>
            </a:r>
            <a:r>
              <a:rPr lang="th-TH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ก่อสร้าง    ตามมติคณะรัฐมนตรีเมื่อวันที่</a:t>
            </a:r>
            <a:br>
              <a:rPr lang="th-TH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</a:br>
            <a:r>
              <a:rPr lang="th-TH" b="1" dirty="0" smtClean="0">
                <a:effectLst>
                  <a:innerShdw blurRad="114300">
                    <a:prstClr val="black"/>
                  </a:innerShdw>
                </a:effectLst>
                <a:cs typeface="EucrosiaUPC" pitchFamily="18" charset="-34"/>
              </a:rPr>
              <a:t>13  </a:t>
            </a:r>
            <a:r>
              <a:rPr lang="th-TH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มีนาคม </a:t>
            </a:r>
            <a:r>
              <a:rPr lang="th-TH" b="1" dirty="0" smtClean="0">
                <a:effectLst>
                  <a:innerShdw blurRad="114300">
                    <a:prstClr val="black"/>
                  </a:innerShdw>
                </a:effectLst>
                <a:cs typeface="EucrosiaUPC" pitchFamily="18" charset="-34"/>
              </a:rPr>
              <a:t>2555</a:t>
            </a:r>
            <a:r>
              <a:rPr lang="th-TH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   </a:t>
            </a:r>
            <a:r>
              <a:rPr lang="th-TH" b="1" dirty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มี</a:t>
            </a:r>
            <a:r>
              <a:rPr lang="th-TH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เอกสารหลักเกณฑ์ฯ   รวม </a:t>
            </a:r>
            <a:r>
              <a:rPr lang="th-TH" b="1" dirty="0" smtClean="0">
                <a:effectLst>
                  <a:innerShdw blurRad="114300">
                    <a:prstClr val="black"/>
                  </a:innerShdw>
                </a:effectLst>
                <a:cs typeface="EucrosiaUPC" pitchFamily="18" charset="-34"/>
              </a:rPr>
              <a:t>4</a:t>
            </a:r>
            <a:r>
              <a:rPr lang="th-TH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 เล่ม  ดังนี้</a:t>
            </a:r>
          </a:p>
          <a:p>
            <a:pPr marL="361950" indent="-36195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Pct val="65000"/>
              <a:buFont typeface="Wingdings" pitchFamily="2" charset="2"/>
              <a:buNone/>
            </a:pPr>
            <a:endParaRPr lang="th-TH" sz="1000" b="1" dirty="0" smtClean="0">
              <a:effectLst>
                <a:innerShdw blurRad="114300">
                  <a:prstClr val="black"/>
                </a:innerShdw>
              </a:effectLst>
              <a:cs typeface="IrisUPC" pitchFamily="34" charset="-34"/>
            </a:endParaRPr>
          </a:p>
          <a:p>
            <a:pPr marL="990600" indent="-276225" fontAlgn="base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FontTx/>
              <a:buAutoNum type="arabicPeriod"/>
            </a:pPr>
            <a:r>
              <a:rPr lang="th-TH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แนวทาง   วิธีปฏิบัติ   และรายละเอียดประกอบการคำนวณราคากลาง</a:t>
            </a:r>
            <a:br>
              <a:rPr lang="th-TH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</a:br>
            <a:r>
              <a:rPr lang="th-TH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งานก่อสร้าง</a:t>
            </a:r>
          </a:p>
          <a:p>
            <a:pPr marL="990600" indent="-276225" fontAlgn="base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FontTx/>
              <a:buAutoNum type="arabicPeriod"/>
            </a:pPr>
            <a:r>
              <a:rPr lang="th-TH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หลักเกณฑ์การคำนวณราคากลางงานก่อสร้างอาคาร</a:t>
            </a:r>
            <a:endParaRPr lang="en-US" b="1" dirty="0" smtClean="0">
              <a:effectLst>
                <a:innerShdw blurRad="114300">
                  <a:prstClr val="black"/>
                </a:innerShdw>
              </a:effectLst>
              <a:latin typeface="Angsana New" pitchFamily="18" charset="-34"/>
              <a:cs typeface="IrisUPC" pitchFamily="34" charset="-34"/>
            </a:endParaRPr>
          </a:p>
          <a:p>
            <a:pPr marL="990600" indent="-276225" fontAlgn="base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FontTx/>
              <a:buAutoNum type="arabicPeriod"/>
            </a:pPr>
            <a:r>
              <a:rPr lang="th-TH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หลักเกณฑ์การคำนวณราคากลางงานก่อสร้างทาง สะพาน และท่อเหลี่ยม</a:t>
            </a:r>
          </a:p>
          <a:p>
            <a:pPr marL="990600" indent="-276225" fontAlgn="base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FontTx/>
              <a:buAutoNum type="arabicPeriod"/>
            </a:pPr>
            <a:r>
              <a:rPr lang="th-TH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หลักเกณฑ์การคำนวณราคากลางงานก่อสร้างชลประทาน</a:t>
            </a:r>
          </a:p>
          <a:p>
            <a:pPr marL="714375" fontAlgn="base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rgbClr val="0000CC"/>
              </a:buClr>
            </a:pPr>
            <a:endParaRPr lang="th-TH" b="1" dirty="0">
              <a:effectLst>
                <a:innerShdw blurRad="114300">
                  <a:prstClr val="black"/>
                </a:innerShdw>
              </a:effectLst>
              <a:latin typeface="Angsana New" pitchFamily="18" charset="-34"/>
              <a:cs typeface="IrisUPC" pitchFamily="34" charset="-34"/>
            </a:endParaRPr>
          </a:p>
          <a:p>
            <a:pPr marL="354013" indent="-354013" fontAlgn="base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Clr>
                <a:srgbClr val="8A0000"/>
              </a:buClr>
              <a:buSzPct val="60000"/>
              <a:buFont typeface="Wingdings" pitchFamily="2" charset="2"/>
              <a:buChar char="v"/>
            </a:pPr>
            <a:r>
              <a:rPr lang="th-TH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เอกสารประกอบหลักเกณฑ์ฯ  ทั้ง </a:t>
            </a:r>
            <a:r>
              <a:rPr lang="th-TH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EucrosiaUPC" pitchFamily="18" charset="-34"/>
              </a:rPr>
              <a:t>4 </a:t>
            </a:r>
            <a:r>
              <a:rPr lang="th-TH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เล่ม  จัดทำไว้ในรูปของ </a:t>
            </a:r>
            <a:r>
              <a:rPr lang="en-US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CD-ROM </a:t>
            </a:r>
            <a:r>
              <a:rPr lang="th-TH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 จำนวน </a:t>
            </a:r>
            <a:r>
              <a:rPr lang="th-TH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EucrosiaUPC" pitchFamily="18" charset="-34"/>
              </a:rPr>
              <a:t>1 </a:t>
            </a:r>
            <a:r>
              <a:rPr lang="th-TH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แผ่น  (ดาวน์โหลดได้ จาก </a:t>
            </a:r>
            <a:r>
              <a:rPr lang="en-US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www.gprocurement.go.th</a:t>
            </a:r>
            <a:r>
              <a:rPr lang="th-TH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)</a:t>
            </a:r>
            <a:endParaRPr lang="th-TH" b="1" dirty="0">
              <a:cs typeface="IrisUPC" pitchFamily="34" charset="-34"/>
            </a:endParaRPr>
          </a:p>
        </p:txBody>
      </p:sp>
      <p:sp>
        <p:nvSpPr>
          <p:cNvPr id="7" name="สี่เหลี่ยมมุมมน 6"/>
          <p:cNvSpPr/>
          <p:nvPr/>
        </p:nvSpPr>
        <p:spPr bwMode="auto">
          <a:xfrm>
            <a:off x="1210882" y="424919"/>
            <a:ext cx="6680822" cy="1059865"/>
          </a:xfrm>
          <a:prstGeom prst="roundRect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soft" dir="t"/>
          </a:scene3d>
          <a:sp3d extrusionH="38100" contourW="6350">
            <a:bevelT w="38100" h="38100" prst="angle"/>
            <a:bevelB w="38100" h="38100"/>
            <a:contourClr>
              <a:schemeClr val="tx1"/>
            </a:contourClr>
          </a:sp3d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  <a:sp3d extrusionH="152400" contourW="25400">
              <a:bevelT w="127000" h="152400"/>
              <a:contourClr>
                <a:schemeClr val="bg1"/>
              </a:contourClr>
            </a:sp3d>
          </a:bodyPr>
          <a:lstStyle/>
          <a:p>
            <a:pPr algn="ctr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600" b="1" dirty="0" smtClean="0">
                <a:cs typeface="IrisUPC" pitchFamily="34" charset="-34"/>
              </a:rPr>
              <a:t>เอกสาร (คู่มือ) </a:t>
            </a:r>
          </a:p>
          <a:p>
            <a:pPr algn="ctr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600" b="1" dirty="0" smtClean="0">
                <a:cs typeface="IrisUPC" pitchFamily="34" charset="-34"/>
              </a:rPr>
              <a:t>หลักเกณฑ์การคำนวณราคากลางงานก่อสร้าง</a:t>
            </a:r>
          </a:p>
        </p:txBody>
      </p:sp>
      <p:pic>
        <p:nvPicPr>
          <p:cNvPr id="5" name="รูปภาพ 4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81027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4952" y="1636351"/>
            <a:ext cx="8552307" cy="481698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6350"/>
        </p:spPr>
        <p:txBody>
          <a:bodyPr wrap="square" rtlCol="0" anchor="ctr" anchorCtr="0">
            <a:noAutofit/>
          </a:bodyPr>
          <a:lstStyle/>
          <a:p>
            <a:pPr marL="342900" indent="-342900">
              <a:spcBef>
                <a:spcPts val="1200"/>
              </a:spcBef>
              <a:buClr>
                <a:srgbClr val="FF0000"/>
              </a:buClr>
              <a:buSzPct val="65000"/>
              <a:buFont typeface="Wingdings" pitchFamily="2" charset="2"/>
              <a:buChar char="Ø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ได้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รวบรวมหลักเกณฑ์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แนวทาง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วิธีปฏิบัติ และรายละเอียดต่างๆ ที่เกี่ยวข้องกับการกำหนดราคากลางงาน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ก่อสร้าง  ตาม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มติคณะรัฐมนตรี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กฎ ระเบียบ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ข้อบังคับ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คำสั่ง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รวมทั้งตามหนังสือเวียนอื่นใด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ทั้งที่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ยังคงมีผลบังคับใช้อยู่ในปัจจุบัน  และที่ได้มีการทบทวน  ปรับปรุง  และเพิ่มเติมขึ้นใหม่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มารวมไว้ในเอกสารหลักเกณฑ์การคำนวณราคา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กลางงานก่อสร้าง ทั้ง 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4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เล่ม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นี้แล้วทั้งหมด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    ดังนั้น   ผู้มีหน้าที่คำนวณราคากลาง  หน่วยงาน  ผู้ปฏิบัติ  และผู้ที่เกี่ยวข้องจึงสามารถใช้เอกสาร ทั้ง 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4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เล่ม    ประกอบ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การคำนวณราคากลางงานก่อสร้างได้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อย่างครบถ้วน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สมบูรณ์  เว้น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แต่เรื่องใดที่ได้มีการทบทวน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ปรับปรุง และ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หรือกำหนดขึ้นเพิ่มเติมใน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ภายหลัง ก็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ให้ถือว่าเป็นส่วนที่ได้ปรับปรุงและหรือเพิ่มเติม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ขึ้นในภายหลัง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  <a:p>
            <a:pPr marL="342900" indent="-342900">
              <a:spcBef>
                <a:spcPts val="1200"/>
              </a:spcBef>
              <a:buClr>
                <a:srgbClr val="FF0000"/>
              </a:buClr>
              <a:buSzPct val="65000"/>
              <a:buFont typeface="Wingdings" pitchFamily="2" charset="2"/>
              <a:buChar char="Ø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ในกรณีโครงการ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/งานก่อสร้างซึ่งจัดจ้างก่อสร้างเป็นสัญญาเดียว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ประกอบด้วย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งานหรือกลุ่มงานตามความหมายและขอบเขตของงานก่อสร้างเพื่อประกอบการพิจารณาเลือกใช้หลักเกณฑ์ฯ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มากกว่า 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 กลุ่มงาน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 และจำเป็นต้องถอดแบบแยก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รายการงานก่อสร้างของโครงการ/งานก่อสร้าง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ดังกล่าว ออก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เป็นของแต่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ละ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กลุ่มงาน  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แล้วใช้หลักเกณฑ์การคำนวณราคากลางงาน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ก่อสร้างมากกว่า 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หลักเกณฑ์  ในกรณีนี้   ผู้มีหน้าที่คำนวณราคากลาง  หน่วยงาน  ผู้ปฏิบัติ  และผู้ที่เกี่ยวข้อง  จำเป็นต้องใช้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เอกสารทั้ง 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4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เล่ม  ประกอบการ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คำนวณราคากลางงาน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ก่อสร้าง</a:t>
            </a:r>
            <a:endParaRPr lang="th-TH" sz="22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813208" y="260648"/>
            <a:ext cx="7526419" cy="1286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/>
        </p:spPr>
        <p:txBody>
          <a:bodyPr wrap="none" rtlCol="0" anchor="ctr" anchorCtr="0">
            <a:spAutoFit/>
            <a:sp3d>
              <a:contourClr>
                <a:schemeClr val="accent2"/>
              </a:contourClr>
            </a:sp3d>
          </a:bodyPr>
          <a:lstStyle/>
          <a:p>
            <a:pPr algn="ctr">
              <a:lnSpc>
                <a:spcPct val="85000"/>
              </a:lnSpc>
            </a:pPr>
            <a:r>
              <a:rPr lang="th-TH" sz="3000" b="1" dirty="0">
                <a:latin typeface="IrisUPC" pitchFamily="34" charset="-34"/>
                <a:cs typeface="IrisUPC" pitchFamily="34" charset="-34"/>
              </a:rPr>
              <a:t>ข้อกำหนดและแนวทาง</a:t>
            </a:r>
            <a:endParaRPr lang="en-US" sz="3000" b="1" dirty="0">
              <a:latin typeface="IrisUPC" pitchFamily="34" charset="-34"/>
              <a:cs typeface="IrisUPC" pitchFamily="34" charset="-34"/>
            </a:endParaRPr>
          </a:p>
          <a:p>
            <a:pPr algn="ctr">
              <a:lnSpc>
                <a:spcPct val="85000"/>
              </a:lnSpc>
            </a:pPr>
            <a:r>
              <a:rPr lang="th-TH" sz="3000" b="1" dirty="0">
                <a:latin typeface="IrisUPC" pitchFamily="34" charset="-34"/>
                <a:cs typeface="IrisUPC" pitchFamily="34" charset="-34"/>
              </a:rPr>
              <a:t>การนำ</a:t>
            </a:r>
            <a:r>
              <a:rPr lang="th-TH" sz="3000" b="1" dirty="0" smtClean="0">
                <a:latin typeface="IrisUPC" pitchFamily="34" charset="-34"/>
                <a:cs typeface="IrisUPC" pitchFamily="34" charset="-34"/>
              </a:rPr>
              <a:t>เอกสาร (คู่มือ) หลักเกณฑ์</a:t>
            </a:r>
            <a:r>
              <a:rPr lang="th-TH" sz="3000" b="1" dirty="0">
                <a:latin typeface="IrisUPC" pitchFamily="34" charset="-34"/>
                <a:cs typeface="IrisUPC" pitchFamily="34" charset="-34"/>
              </a:rPr>
              <a:t>การคำนวณราคากลางงาน</a:t>
            </a:r>
            <a:r>
              <a:rPr lang="th-TH" sz="3000" b="1" dirty="0" smtClean="0">
                <a:latin typeface="IrisUPC" pitchFamily="34" charset="-34"/>
                <a:cs typeface="IrisUPC" pitchFamily="34" charset="-34"/>
              </a:rPr>
              <a:t>ก่อสร้าง</a:t>
            </a:r>
          </a:p>
          <a:p>
            <a:pPr algn="ctr">
              <a:lnSpc>
                <a:spcPct val="85000"/>
              </a:lnSpc>
            </a:pPr>
            <a:r>
              <a:rPr lang="th-TH" sz="3000" b="1" dirty="0" smtClean="0">
                <a:latin typeface="IrisUPC" pitchFamily="34" charset="-34"/>
                <a:cs typeface="IrisUPC" pitchFamily="34" charset="-34"/>
              </a:rPr>
              <a:t>ไป</a:t>
            </a:r>
            <a:r>
              <a:rPr lang="th-TH" sz="3000" b="1" dirty="0">
                <a:latin typeface="IrisUPC" pitchFamily="34" charset="-34"/>
                <a:cs typeface="IrisUPC" pitchFamily="34" charset="-34"/>
              </a:rPr>
              <a:t>ใช้</a:t>
            </a:r>
            <a:r>
              <a:rPr lang="th-TH" sz="3000" b="1" dirty="0" smtClean="0">
                <a:latin typeface="IrisUPC" pitchFamily="34" charset="-34"/>
                <a:cs typeface="IrisUPC" pitchFamily="34" charset="-34"/>
              </a:rPr>
              <a:t>ปฏิบัติ</a:t>
            </a:r>
            <a:endParaRPr lang="en-US" sz="3000" b="1" dirty="0"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5" name="รูปภาพ 4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66682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89612" y="404664"/>
            <a:ext cx="6552728" cy="122413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12700"/>
        </p:spPr>
        <p:txBody>
          <a:bodyPr wrap="none" rtlCol="0" anchor="ctr" anchorCtr="0">
            <a:noAutofit/>
            <a:sp3d contourW="31750">
              <a:contourClr>
                <a:schemeClr val="bg1"/>
              </a:contourClr>
            </a:sp3d>
          </a:bodyPr>
          <a:lstStyle/>
          <a:p>
            <a:pPr algn="ctr">
              <a:lnSpc>
                <a:spcPct val="85000"/>
              </a:lnSpc>
            </a:pPr>
            <a:r>
              <a:rPr lang="th-TH" sz="3400" b="1" dirty="0" smtClean="0">
                <a:latin typeface="IrisUPC" pitchFamily="34" charset="-34"/>
                <a:cs typeface="IrisUPC" pitchFamily="34" charset="-34"/>
              </a:rPr>
              <a:t>หน่วยงานที่อยู่ในบังคับต้องถือปฏิบัติ</a:t>
            </a:r>
          </a:p>
          <a:p>
            <a:pPr algn="ctr">
              <a:lnSpc>
                <a:spcPct val="85000"/>
              </a:lnSpc>
            </a:pPr>
            <a:r>
              <a:rPr lang="th-TH" sz="3400" b="1" dirty="0" smtClean="0">
                <a:latin typeface="IrisUPC" pitchFamily="34" charset="-34"/>
                <a:cs typeface="IrisUPC" pitchFamily="34" charset="-34"/>
              </a:rPr>
              <a:t>ตามหลักเกณฑ์การคำนวณราคากลางงานก่อสร้าง</a:t>
            </a:r>
            <a:endParaRPr lang="th-TH" sz="34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782614" y="2174884"/>
            <a:ext cx="7560840" cy="266429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lIns="90000" tIns="46800" rIns="90000" bIns="46800" anchor="ctr" anchorCtr="0">
            <a:noAutofit/>
          </a:bodyPr>
          <a:lstStyle/>
          <a:p>
            <a:pPr marL="457200" indent="-457200">
              <a:spcBef>
                <a:spcPts val="1200"/>
              </a:spcBef>
              <a:buClr>
                <a:srgbClr val="FF3300"/>
              </a:buClr>
              <a:buSzPct val="70000"/>
              <a:buFont typeface="Wingdings" pitchFamily="2" charset="2"/>
              <a:buChar char="v"/>
            </a:pP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ตามมติคณะรัฐมนตรีเมื่อวันที่  </a:t>
            </a:r>
            <a:r>
              <a:rPr lang="th-TH" sz="2600" b="1" dirty="0" smtClean="0">
                <a:latin typeface="EucrosiaUPC" pitchFamily="18" charset="-34"/>
                <a:cs typeface="EucrosiaUPC" pitchFamily="18" charset="-34"/>
              </a:rPr>
              <a:t>13</a:t>
            </a: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 มีนาคม </a:t>
            </a:r>
            <a:r>
              <a:rPr lang="th-TH" sz="2600" b="1" dirty="0" smtClean="0">
                <a:latin typeface="EucrosiaUPC" pitchFamily="18" charset="-34"/>
                <a:cs typeface="EucrosiaUPC" pitchFamily="18" charset="-34"/>
              </a:rPr>
              <a:t>2555</a:t>
            </a: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   กำหนดให้บังคับใช้กับ</a:t>
            </a:r>
            <a:r>
              <a:rPr lang="th-TH" sz="2600" b="1" dirty="0">
                <a:latin typeface="IrisUPC" pitchFamily="34" charset="-34"/>
                <a:cs typeface="IrisUPC" pitchFamily="34" charset="-34"/>
              </a:rPr>
              <a:t>ส่วนราชการ  องค์กรปกครองส่วนท้องถิ่น </a:t>
            </a: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  รัฐวิสาหกิจ   และ</a:t>
            </a:r>
            <a:r>
              <a:rPr lang="th-TH" sz="2600" b="1" dirty="0">
                <a:latin typeface="IrisUPC" pitchFamily="34" charset="-34"/>
                <a:cs typeface="IrisUPC" pitchFamily="34" charset="-34"/>
              </a:rPr>
              <a:t>หน่วยงานอื่นของ</a:t>
            </a: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รัฐ</a:t>
            </a:r>
          </a:p>
          <a:p>
            <a:pPr marL="457200" indent="-457200">
              <a:spcBef>
                <a:spcPts val="1200"/>
              </a:spcBef>
              <a:buClr>
                <a:srgbClr val="FF3300"/>
              </a:buClr>
              <a:buSzPct val="70000"/>
              <a:buFont typeface="Wingdings" pitchFamily="2" charset="2"/>
              <a:buChar char="v"/>
            </a:pP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ในส่วนของแนวทางและวิธีปฏิบัติเกี่ยวกับหลักเกณฑ์การคำนวณราคากลางงานก่อสร้าง กำหนดให้บังคับ</a:t>
            </a:r>
            <a:r>
              <a:rPr lang="th-TH" sz="2600" b="1" dirty="0">
                <a:latin typeface="IrisUPC" pitchFamily="34" charset="-34"/>
                <a:cs typeface="IrisUPC" pitchFamily="34" charset="-34"/>
              </a:rPr>
              <a:t>ใช้กับหน่วยงานภาครัฐ</a:t>
            </a: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875776" y="5186263"/>
            <a:ext cx="7368632" cy="120032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extrusionH="31750">
            <a:contourClr>
              <a:srgbClr val="7030A0"/>
            </a:contourClr>
          </a:sp3d>
        </p:spPr>
        <p:txBody>
          <a:bodyPr wrap="square" anchor="b" anchorCtr="0">
            <a:spAutoFit/>
          </a:bodyPr>
          <a:lstStyle/>
          <a:p>
            <a:pPr marL="269875" indent="-269875">
              <a:buSzPct val="65000"/>
              <a:buFont typeface="Wingdings" pitchFamily="2" charset="2"/>
              <a:buChar char="q"/>
            </a:pP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บังคับใช้กับหน่วยงาน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ภาครัฐทั้งหมด</a:t>
            </a:r>
            <a:r>
              <a:rPr lang="en-US" sz="2400" b="1" dirty="0">
                <a:latin typeface="IrisUPC" pitchFamily="34" charset="-34"/>
                <a:cs typeface="IrisUPC" pitchFamily="34" charset="-34"/>
              </a:rPr>
              <a:t> =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ส่วนราชการ 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องค์กรปกครองส่วนท้องถิ่น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รัฐวิสาหกิจ   หน่วยงานอิสระ   องค์กรมหาชน   และหน่วยงาน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อื่นๆ ของ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รัฐ</a:t>
            </a:r>
          </a:p>
          <a:p>
            <a:pPr marL="269875" indent="-269875">
              <a:buSzPct val="65000"/>
              <a:buFont typeface="Wingdings" pitchFamily="2" charset="2"/>
              <a:buChar char="q"/>
            </a:pP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ไม่บังคับใช้กับภาคเอกชน</a:t>
            </a:r>
            <a:endParaRPr lang="th-TH" sz="2400" b="1" dirty="0">
              <a:latin typeface="IrisUPC" pitchFamily="34" charset="-34"/>
              <a:cs typeface="Iris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244902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175" name="Text Box 7"/>
          <p:cNvSpPr txBox="1">
            <a:spLocks noChangeArrowheads="1"/>
          </p:cNvSpPr>
          <p:nvPr/>
        </p:nvSpPr>
        <p:spPr bwMode="auto">
          <a:xfrm>
            <a:off x="863380" y="2124762"/>
            <a:ext cx="7416824" cy="375251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 extrusionH="76200" contourW="6350">
            <a:bevelT w="50800" h="50800" prst="relaxedInset"/>
            <a:contourClr>
              <a:schemeClr val="tx1"/>
            </a:contourClr>
          </a:sp3d>
        </p:spPr>
        <p:txBody>
          <a:bodyPr wrap="square" anchor="ctr" anchorCtr="0">
            <a:noAutofit/>
          </a:bodyPr>
          <a:lstStyle/>
          <a:p>
            <a:pPr marL="266700" indent="-266700" fontAlgn="base">
              <a:spcBef>
                <a:spcPts val="800"/>
              </a:spcBef>
              <a:spcAft>
                <a:spcPct val="0"/>
              </a:spcAft>
              <a:buClr>
                <a:srgbClr val="FF3300"/>
              </a:buClr>
              <a:buSzPct val="60000"/>
              <a:buFont typeface="Wingdings" pitchFamily="2" charset="2"/>
              <a:buChar char="v"/>
            </a:pPr>
            <a:r>
              <a:rPr lang="th-TH" sz="30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ได้</a:t>
            </a:r>
            <a:r>
              <a:rPr lang="th-TH" sz="3000" b="1" dirty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จำแนกงานก่อสร้างของทาง</a:t>
            </a:r>
            <a:r>
              <a:rPr lang="th-TH" sz="30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ราชการ และจัดทำเป็นหลักเกณฑ์การคำนวณราคากลางงานก่อสร้างไว้  รวม </a:t>
            </a:r>
            <a:r>
              <a:rPr lang="th-TH" sz="30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EucrosiaUPC" pitchFamily="18" charset="-34"/>
              </a:rPr>
              <a:t>3 </a:t>
            </a:r>
            <a:r>
              <a:rPr lang="th-TH" sz="30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หลักเกณฑ์  ดังนี้  </a:t>
            </a:r>
          </a:p>
          <a:p>
            <a:pPr marL="806450" lvl="1" indent="-180975" fontAlgn="base">
              <a:spcBef>
                <a:spcPts val="800"/>
              </a:spcBef>
              <a:spcAft>
                <a:spcPct val="0"/>
              </a:spcAft>
              <a:buClr>
                <a:srgbClr val="FF3300"/>
              </a:buClr>
              <a:buSzPct val="60000"/>
              <a:buFont typeface="Wingdings" pitchFamily="2" charset="2"/>
              <a:buChar char="§"/>
            </a:pPr>
            <a:r>
              <a:rPr lang="th-TH" sz="30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หลักเกณฑ์การคำนวณราคากลางงาน</a:t>
            </a:r>
            <a:r>
              <a:rPr lang="th-TH" sz="3000" b="1" dirty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ก่อสร้าง</a:t>
            </a:r>
            <a:r>
              <a:rPr lang="th-TH" sz="30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อาคาร</a:t>
            </a:r>
          </a:p>
          <a:p>
            <a:pPr marL="806450" lvl="1" indent="-180975" fontAlgn="base">
              <a:spcBef>
                <a:spcPts val="800"/>
              </a:spcBef>
              <a:spcAft>
                <a:spcPct val="0"/>
              </a:spcAft>
              <a:buClr>
                <a:srgbClr val="FF3300"/>
              </a:buClr>
              <a:buSzPct val="60000"/>
              <a:buFont typeface="Wingdings" pitchFamily="2" charset="2"/>
              <a:buChar char="§"/>
            </a:pPr>
            <a:r>
              <a:rPr lang="th-TH" sz="30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หลักเกณฑ์การคำนวณราคากลางงาน</a:t>
            </a:r>
            <a:r>
              <a:rPr lang="th-TH" sz="3000" b="1" dirty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ก่อสร้างทาง สะพาน และท่อ</a:t>
            </a:r>
            <a:r>
              <a:rPr lang="th-TH" sz="30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เหลี่ยม</a:t>
            </a:r>
          </a:p>
          <a:p>
            <a:pPr marL="806450" lvl="1" indent="-180975" fontAlgn="base">
              <a:spcBef>
                <a:spcPts val="800"/>
              </a:spcBef>
              <a:spcAft>
                <a:spcPct val="0"/>
              </a:spcAft>
              <a:buClr>
                <a:srgbClr val="FF3300"/>
              </a:buClr>
              <a:buSzPct val="60000"/>
              <a:buFont typeface="Wingdings" pitchFamily="2" charset="2"/>
              <a:buChar char="§"/>
            </a:pPr>
            <a:r>
              <a:rPr lang="th-TH" sz="30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หลักเกณฑ์การคำนวณราคากลางงานก่อสร้างชลประทาน</a:t>
            </a:r>
          </a:p>
        </p:txBody>
      </p:sp>
      <p:sp>
        <p:nvSpPr>
          <p:cNvPr id="2" name="TextBox 1"/>
          <p:cNvSpPr txBox="1"/>
          <p:nvPr/>
        </p:nvSpPr>
        <p:spPr bwMode="auto">
          <a:xfrm>
            <a:off x="971600" y="627372"/>
            <a:ext cx="7200800" cy="1001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>
            <a:contourClr>
              <a:schemeClr val="bg1"/>
            </a:contourClr>
          </a:sp3d>
        </p:spPr>
        <p:txBody>
          <a:bodyPr wrap="square" rtlCol="0">
            <a:spAutoFit/>
            <a:sp3d extrusionH="57150">
              <a:bevelT w="152400" h="152400"/>
              <a:bevelB w="152400" h="152400"/>
              <a:contourClr>
                <a:schemeClr val="bg1"/>
              </a:contourClr>
            </a:sp3d>
          </a:bodyPr>
          <a:lstStyle/>
          <a:p>
            <a:pPr algn="ctr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Wingdings" pitchFamily="2" charset="2"/>
              <a:buNone/>
            </a:pPr>
            <a:r>
              <a:rPr lang="th-TH" sz="3400" b="1" dirty="0" smtClean="0">
                <a:latin typeface="Angsana New" pitchFamily="18" charset="-34"/>
                <a:cs typeface="IrisUPC" pitchFamily="34" charset="-34"/>
              </a:rPr>
              <a:t>หลักเกณฑ์</a:t>
            </a:r>
            <a:r>
              <a:rPr lang="th-TH" sz="3400" b="1" dirty="0">
                <a:latin typeface="Angsana New" pitchFamily="18" charset="-34"/>
                <a:cs typeface="IrisUPC" pitchFamily="34" charset="-34"/>
              </a:rPr>
              <a:t>การคำนวณราคากลางงาน</a:t>
            </a:r>
            <a:r>
              <a:rPr lang="th-TH" sz="3400" b="1" dirty="0" smtClean="0">
                <a:latin typeface="Angsana New" pitchFamily="18" charset="-34"/>
                <a:cs typeface="IrisUPC" pitchFamily="34" charset="-34"/>
              </a:rPr>
              <a:t>ก่อสร้าง</a:t>
            </a:r>
          </a:p>
          <a:p>
            <a:pPr algn="ctr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Wingdings" pitchFamily="2" charset="2"/>
              <a:buNone/>
            </a:pPr>
            <a:r>
              <a:rPr lang="th-TH" sz="3400" b="1" dirty="0" smtClean="0">
                <a:latin typeface="Angsana New" pitchFamily="18" charset="-34"/>
                <a:cs typeface="IrisUPC" pitchFamily="34" charset="-34"/>
              </a:rPr>
              <a:t>ตาม</a:t>
            </a:r>
            <a:r>
              <a:rPr lang="th-TH" sz="3400" b="1" dirty="0">
                <a:latin typeface="Angsana New" pitchFamily="18" charset="-34"/>
                <a:cs typeface="IrisUPC" pitchFamily="34" charset="-34"/>
              </a:rPr>
              <a:t>มติคณะรัฐมนตรีเมื่อวันที่ </a:t>
            </a:r>
            <a:r>
              <a:rPr lang="th-TH" sz="3400" b="1" dirty="0" smtClean="0">
                <a:latin typeface="Angsana New" pitchFamily="18" charset="-34"/>
                <a:cs typeface="EucrosiaUPC" pitchFamily="18" charset="-34"/>
              </a:rPr>
              <a:t>13</a:t>
            </a:r>
            <a:r>
              <a:rPr lang="th-TH" sz="3400" b="1" dirty="0" smtClean="0">
                <a:latin typeface="Angsana New" pitchFamily="18" charset="-34"/>
                <a:cs typeface="IrisUPC" pitchFamily="34" charset="-34"/>
              </a:rPr>
              <a:t> มีนาคม </a:t>
            </a:r>
            <a:r>
              <a:rPr lang="th-TH" sz="3400" b="1" dirty="0" smtClean="0">
                <a:latin typeface="Angsana New" pitchFamily="18" charset="-34"/>
                <a:cs typeface="EucrosiaUPC" pitchFamily="18" charset="-34"/>
              </a:rPr>
              <a:t>2555</a:t>
            </a:r>
            <a:endParaRPr lang="th-TH" sz="3400" b="1" dirty="0">
              <a:latin typeface="Angsana New" pitchFamily="18" charset="-34"/>
              <a:cs typeface="EucrosiaUPC" pitchFamily="18" charset="-34"/>
            </a:endParaRPr>
          </a:p>
        </p:txBody>
      </p:sp>
      <p:pic>
        <p:nvPicPr>
          <p:cNvPr id="6" name="รูปภาพ 5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62780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251520" y="1632868"/>
            <a:ext cx="8640960" cy="280424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6350"/>
        </p:spPr>
        <p:txBody>
          <a:bodyPr wrap="square" anchor="ctr" anchorCtr="0">
            <a:noAutofit/>
          </a:bodyPr>
          <a:lstStyle/>
          <a:p>
            <a:pPr marL="271463" lvl="1" indent="-271463" fontAlgn="base">
              <a:spcBef>
                <a:spcPts val="600"/>
              </a:spcBef>
              <a:spcAft>
                <a:spcPct val="0"/>
              </a:spcAft>
              <a:buClr>
                <a:srgbClr val="FF3300"/>
              </a:buClr>
              <a:buSzPct val="60000"/>
              <a:buFont typeface="Wingdings" pitchFamily="2" charset="2"/>
              <a:buChar char="v"/>
            </a:pP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หลักเกณฑ์การคำนวณราคากลางงาน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ก่อสร้าง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อาคาร</a:t>
            </a:r>
            <a:br>
              <a:rPr lang="th-TH" sz="24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	กำหนดให้ใช้กับโครงการ/งานก่อสร้างที่อยู่ในกลุ่มของงานก่อสร้างอาคาร</a:t>
            </a:r>
          </a:p>
          <a:p>
            <a:pPr marL="271463" lvl="1" indent="-271463" fontAlgn="base">
              <a:spcBef>
                <a:spcPts val="600"/>
              </a:spcBef>
              <a:spcAft>
                <a:spcPct val="0"/>
              </a:spcAft>
              <a:buClr>
                <a:srgbClr val="FF3300"/>
              </a:buClr>
              <a:buSzPct val="60000"/>
              <a:buFont typeface="Wingdings" pitchFamily="2" charset="2"/>
              <a:buChar char="v"/>
            </a:pP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หลักเกณฑ์การคำนวณราคากลางงาน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ก่อสร้างทาง สะพาน และท่อ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เหลี่ยม</a:t>
            </a:r>
            <a:br>
              <a:rPr lang="th-TH" sz="24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	กำหนดใช้กับโครงการ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/งานก่อสร้างที่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อยู่ใน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กลุ่มของงาน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ก่อสร้างทาง   สะพาน   และหรือ</a:t>
            </a:r>
            <a:br>
              <a:rPr lang="th-TH" sz="24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ท่อเหลี่ยม</a:t>
            </a:r>
          </a:p>
          <a:p>
            <a:pPr marL="271463" lvl="1" indent="-271463" fontAlgn="base">
              <a:spcBef>
                <a:spcPts val="600"/>
              </a:spcBef>
              <a:spcAft>
                <a:spcPct val="0"/>
              </a:spcAft>
              <a:buClr>
                <a:srgbClr val="FF3300"/>
              </a:buClr>
              <a:buSzPct val="60000"/>
              <a:buFont typeface="Wingdings" pitchFamily="2" charset="2"/>
              <a:buChar char="v"/>
            </a:pP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หลักเกณฑ์การคำนวณราคากลางงาน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ก่อสร้าง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ชลประทาน</a:t>
            </a:r>
            <a:br>
              <a:rPr lang="th-TH" sz="24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	กำหนดใช้กับ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โครงการ/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งานก่อสร้างที่อยู่ใน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กลุ่มของงาน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ก่อสร้างชลประทาน</a:t>
            </a:r>
          </a:p>
        </p:txBody>
      </p:sp>
      <p:sp>
        <p:nvSpPr>
          <p:cNvPr id="5" name="Text Box 19"/>
          <p:cNvSpPr txBox="1">
            <a:spLocks noChangeArrowheads="1"/>
          </p:cNvSpPr>
          <p:nvPr/>
        </p:nvSpPr>
        <p:spPr bwMode="auto">
          <a:xfrm>
            <a:off x="970406" y="168976"/>
            <a:ext cx="7201994" cy="131580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  <p:txBody>
          <a:bodyPr anchor="b" anchorCtr="0">
            <a:noAutofit/>
            <a:sp3d extrusionH="152400">
              <a:bevelB w="152400" h="152400"/>
              <a:contourClr>
                <a:schemeClr val="bg1"/>
              </a:contourClr>
            </a:sp3d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400" b="1" dirty="0" smtClean="0">
                <a:effectLst/>
                <a:latin typeface="Angsana New" pitchFamily="18" charset="-34"/>
                <a:cs typeface="IrisUPC" pitchFamily="34" charset="-34"/>
              </a:rPr>
              <a:t>ข้อกำหนด</a:t>
            </a:r>
          </a:p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400" b="1" dirty="0" smtClean="0">
                <a:effectLst/>
                <a:latin typeface="Angsana New" pitchFamily="18" charset="-34"/>
                <a:cs typeface="IrisUPC" pitchFamily="34" charset="-34"/>
              </a:rPr>
              <a:t>การใช้หลักเกณฑ์การคำนวณราคากลางงานก่อสร้าง</a:t>
            </a:r>
          </a:p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b="1" dirty="0" smtClean="0">
                <a:effectLst/>
                <a:latin typeface="Angsana New" pitchFamily="18" charset="-34"/>
                <a:cs typeface="IrisUPC" pitchFamily="34" charset="-34"/>
              </a:rPr>
              <a:t>(มติคณะรัฐมนตรีเมื่อวันที่ </a:t>
            </a:r>
            <a:r>
              <a:rPr lang="th-TH" b="1" dirty="0" smtClean="0">
                <a:effectLst/>
                <a:latin typeface="EucrosiaUPC" pitchFamily="18" charset="-34"/>
                <a:cs typeface="EucrosiaUPC" pitchFamily="18" charset="-34"/>
              </a:rPr>
              <a:t>13</a:t>
            </a:r>
            <a:r>
              <a:rPr lang="th-TH" b="1" dirty="0" smtClean="0">
                <a:effectLst/>
                <a:latin typeface="Angsana New" pitchFamily="18" charset="-34"/>
                <a:cs typeface="IrisUPC" pitchFamily="34" charset="-34"/>
              </a:rPr>
              <a:t> มีนาคม </a:t>
            </a:r>
            <a:r>
              <a:rPr lang="th-TH" b="1" dirty="0" smtClean="0">
                <a:effectLst/>
                <a:latin typeface="EucrosiaUPC" pitchFamily="18" charset="-34"/>
                <a:cs typeface="EucrosiaUPC" pitchFamily="18" charset="-34"/>
              </a:rPr>
              <a:t>2555</a:t>
            </a:r>
            <a:r>
              <a:rPr lang="th-TH" b="1" dirty="0" smtClean="0">
                <a:effectLst/>
                <a:latin typeface="Angsana New" pitchFamily="18" charset="-34"/>
                <a:cs typeface="IrisUPC" pitchFamily="34" charset="-34"/>
              </a:rPr>
              <a:t>)</a:t>
            </a:r>
            <a:endParaRPr lang="th-TH" b="1" dirty="0">
              <a:effectLst/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45824" y="4567503"/>
            <a:ext cx="8646656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6350"/>
        </p:spPr>
        <p:txBody>
          <a:bodyPr wrap="square" rtlCol="0">
            <a:spAutoFit/>
          </a:bodyPr>
          <a:lstStyle/>
          <a:p>
            <a:pPr marL="271463" indent="-271463">
              <a:lnSpc>
                <a:spcPts val="2600"/>
              </a:lnSpc>
              <a:spcBef>
                <a:spcPct val="0"/>
              </a:spcBef>
              <a:buClr>
                <a:srgbClr val="0000CC"/>
              </a:buClr>
              <a:buSzPct val="60000"/>
              <a:buFont typeface="Wingdings" pitchFamily="2" charset="2"/>
              <a:buChar char="Ø"/>
            </a:pPr>
            <a:r>
              <a:rPr lang="th-TH" sz="2400" b="1" dirty="0">
                <a:latin typeface="IrisUPC" pitchFamily="34" charset="-34"/>
                <a:cs typeface="IrisUPC" pitchFamily="34" charset="-34"/>
              </a:rPr>
              <a:t>เพื่อให้เกิดความชัดเจนในการนำหลักเกณฑ์ไปปรับใช้ให้ถูกต้อง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ตรง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ตามหลักเกณฑ์การคำนวณราคากลางของงานก่อสร้างแต่ละประเภท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  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ได้กำหนดความหมายและขอบเขตของงานก่อสร้างแต่ละกลุ่มไว้   รวม  </a:t>
            </a:r>
            <a:r>
              <a:rPr lang="th-TH" sz="2400" b="1" dirty="0">
                <a:latin typeface="EucrosiaUPC" pitchFamily="18" charset="-34"/>
                <a:cs typeface="EucrosiaUPC" pitchFamily="18" charset="-34"/>
              </a:rPr>
              <a:t>4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  กลุ่ม 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ได้แก่ 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กลุ่มงานก่อสร้างอาคาร   กลุ่มงานก่อสร้างทาง  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กลุ่ม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งานก่อสร้างสะพานและท่อเหลี่ยม 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กลุ่มงานก่อสร้างชลประทาน 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เพื่อ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เป็นกรอบแนวทางสำหรับการพิจารณาเลือกใช้หลักเกณฑ์ฯ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       ไว้ในส่วนของแนวทาง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และวิธีปฏิบัติเกี่ยวกับ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หลักเกณฑ์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การคำนวณ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ราคากลางงานก่อสร้าง  ข้อ </a:t>
            </a:r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6</a:t>
            </a:r>
            <a:endParaRPr lang="th-TH" sz="2400" b="1" dirty="0">
              <a:latin typeface="EucrosiaUPC" pitchFamily="18" charset="-34"/>
              <a:cs typeface="EucrosiaUPC" pitchFamily="18" charset="-34"/>
            </a:endParaRPr>
          </a:p>
        </p:txBody>
      </p:sp>
      <p:pic>
        <p:nvPicPr>
          <p:cNvPr id="7" name="รูปภาพ 6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64951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 bwMode="auto">
          <a:xfrm>
            <a:off x="251520" y="1067440"/>
            <a:ext cx="8640960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 contourW="6350">
            <a:contourClr>
              <a:schemeClr val="tx1"/>
            </a:contourClr>
          </a:sp3d>
        </p:spPr>
        <p:txBody>
          <a:bodyPr wrap="square" rtlCol="0">
            <a:spAutoFit/>
          </a:bodyPr>
          <a:lstStyle/>
          <a:p>
            <a:pPr marL="180975" indent="-180975">
              <a:spcBef>
                <a:spcPts val="1200"/>
              </a:spcBef>
              <a:buClr>
                <a:srgbClr val="FF0000"/>
              </a:buClr>
              <a:buSzPct val="60000"/>
              <a:buFont typeface="Wingdings" pitchFamily="2" charset="2"/>
              <a:buChar char="v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โครงการ/งาน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ก่อสร้างอื่นที่ไม่อยู่ในความหมายและขอบเขตของงาน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ก่อสร้าง 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4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กลุ่มดังกล่าวโดยตรง   ให้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พิจารณาในรายละเอียดของโครงสร้าง  ลักษณะ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งาน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และหรือขอบเขตของงานส่วนใหญ่ใกล้เคียงกับงานก่อสร้าง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ใด ให้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ใช้หลักเกณฑ์การ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คำนวณราคา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กลางงานก่อสร้างที่กำหนดสำหรับกลุ่มงานนั้นเป็น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หลัก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ในกรณี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ที่เป็นโครงการ/งานก่อสร้างซึ่งประกอบด้วยงานหรือโครงการก่อสร้างหลาย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โครงการ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มีความ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ซับซ้อน   ใช้งบ-ประมาณ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มาก  มีลักษณะการก่อสร้างเป็นการเฉพาะ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หรือใช้เทคโนโลยี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พิเศษ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ซึ่งแตกต่างไปจากความหมายและขอบเขต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งาน- ก่อสร้าง </a:t>
            </a:r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4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กลุ่มตามที่กำหนด   และ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มิได้จัดจ้างก่อสร้างตามระเบียบว่าด้วย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การพัสดุ หรือ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เป็นโครงการ/งานก่อสร้างที่ได้รับ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อนุมัติ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หรือมีระเบียบหรือกฎหมายที่เกี่ยวข้องกำหนดให้ใช้วิธีการคำนวณราคากลางเป็นการ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เฉพาะ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ไม่อยู่ในข้อกำหนดการบังคับใช้ของหลักเกณฑ์การคำนวณราคากลางงานก่อสร้างนี้ 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แต่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อย่างไรก็ตาม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หาก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โครงสร้างและลักษณะงานในส่วนใดสามารถนำหลักเกณฑ์การคำนวณราคากลางงานก่อสร้างนี้มาปรับ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ใช้ได้      ก็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สามารถที่จะพิจารณาปรับใช้ได้ตามความเหมาะสมและสอดคล้อง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ตามข้อ-เท็จจริง </a:t>
            </a:r>
            <a:r>
              <a:rPr lang="th-TH" sz="1800" b="1" i="1" dirty="0" smtClean="0">
                <a:latin typeface="IrisUPC" pitchFamily="34" charset="-34"/>
                <a:cs typeface="IrisUPC" pitchFamily="34" charset="-34"/>
              </a:rPr>
              <a:t>(แนวทาง</a:t>
            </a:r>
            <a:r>
              <a:rPr lang="th-TH" sz="1800" b="1" i="1" dirty="0">
                <a:latin typeface="IrisUPC" pitchFamily="34" charset="-34"/>
                <a:cs typeface="IrisUPC" pitchFamily="34" charset="-34"/>
              </a:rPr>
              <a:t>และวิธีปฏิบัติเกี่ยวกับหลักเกณฑ์การคำนวณราคากลางงานก่อสร้าง  ข้อ </a:t>
            </a:r>
            <a:r>
              <a:rPr lang="th-TH" sz="1800" b="1" i="1" dirty="0" smtClean="0">
                <a:latin typeface="EucrosiaUPC" pitchFamily="18" charset="-34"/>
                <a:cs typeface="EucrosiaUPC" pitchFamily="18" charset="-34"/>
              </a:rPr>
              <a:t>7)</a:t>
            </a:r>
          </a:p>
          <a:p>
            <a:pPr marL="180975" indent="-180975">
              <a:spcBef>
                <a:spcPts val="1200"/>
              </a:spcBef>
              <a:buClr>
                <a:srgbClr val="FF0000"/>
              </a:buClr>
              <a:buSzPct val="60000"/>
              <a:buFont typeface="Wingdings" pitchFamily="2" charset="2"/>
              <a:buChar char="v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ในกรณีที่โครงการ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/งานก่อสร้างซึ่งจัดจ้างก่อสร้างเป็นสัญญาเดียว ประกอบด้วยงานหรือกลุ่มงานตามความหมายและขอบเขตของงาน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ก่อสร้าง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มากกว่า </a:t>
            </a:r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กลุ่มงาน 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en-US" sz="18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และผู้มีหน้าที่คำนวณราคากลางได้พิจารณาแล้วเห็นว่าจะเป็นประโยชน์ต่อทางราชการยิ่งขึ้น   ก็สามารถแยกรายการงานก่อสร้างของโครงการ/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งานก่อสร้าง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ดังกล่าวออกเป็นของแต่ละกลุ่มงาน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แล้วใช้หลักเกณฑ์การคำนวณราคากลางงานก่อสร้างที่กำหนดสำหรับแต่ละกลุ่มงานได้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โดย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ให้ใช้หลักเกณฑ์การคำนวณราคากลางงานก่อสร้างของกลุ่มงานที่มีปริมาณงานมากที่สุดเป็น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หลัก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ในการหาค่า </a:t>
            </a:r>
            <a:r>
              <a:rPr lang="en-US" sz="1800" b="1" dirty="0" smtClean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ให้นำค่างานต้นทุน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รวมของทุกรายการงานก่อสร้างทั้ง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โครงการ/งาน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ก่อสร้าง    ไป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คำนวณหรือเทียบหาค่า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จากตาราง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</a:t>
            </a:r>
            <a:r>
              <a:rPr lang="en-US" sz="1800" b="1" dirty="0" smtClean="0">
                <a:latin typeface="Angsana New" pitchFamily="18" charset="-34"/>
                <a:cs typeface="Angsana New" pitchFamily="18" charset="-34"/>
              </a:rPr>
              <a:t>F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ที่เกี่ยวข้อง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เพื่อนำมาคำนวณกับค่างานต้นทุนตามหลักเกณฑ์และวิธีการที่กำหนดสำหรับแต่ละหลักเกณฑ์การคำนวณราคากลางงา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ก่อสร้าง   </a:t>
            </a:r>
            <a:r>
              <a:rPr lang="th-TH" sz="1800" b="1" i="1" dirty="0" smtClean="0">
                <a:latin typeface="IrisUPC" pitchFamily="34" charset="-34"/>
                <a:cs typeface="IrisUPC" pitchFamily="34" charset="-34"/>
              </a:rPr>
              <a:t>(แนวทาง</a:t>
            </a:r>
            <a:r>
              <a:rPr lang="th-TH" sz="1800" b="1" i="1" dirty="0">
                <a:latin typeface="IrisUPC" pitchFamily="34" charset="-34"/>
                <a:cs typeface="IrisUPC" pitchFamily="34" charset="-34"/>
              </a:rPr>
              <a:t>และวิธีปฏิบัติเกี่ยวกับหลักเกณฑ์การคำนวณราคากลางงานก่อสร้าง  ข้อ </a:t>
            </a:r>
            <a:r>
              <a:rPr lang="th-TH" sz="1800" b="1" i="1" dirty="0" smtClean="0">
                <a:latin typeface="EucrosiaUPC" pitchFamily="18" charset="-34"/>
                <a:cs typeface="EucrosiaUPC" pitchFamily="18" charset="-34"/>
              </a:rPr>
              <a:t>8) </a:t>
            </a:r>
            <a:endParaRPr lang="th-TH" sz="1800" b="1" i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5" name="Text Box 19"/>
          <p:cNvSpPr txBox="1">
            <a:spLocks noChangeArrowheads="1"/>
          </p:cNvSpPr>
          <p:nvPr/>
        </p:nvSpPr>
        <p:spPr bwMode="auto">
          <a:xfrm>
            <a:off x="729196" y="287807"/>
            <a:ext cx="7669060" cy="49500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>
            <a:bevelB w="38100" h="38100"/>
            <a:contourClr>
              <a:schemeClr val="bg1"/>
            </a:contourClr>
          </a:sp3d>
        </p:spPr>
        <p:txBody>
          <a:bodyPr anchor="b" anchorCtr="0">
            <a:noAutofit/>
            <a:sp3d extrusionH="152400">
              <a:bevelB w="152400" h="152400"/>
              <a:contourClr>
                <a:schemeClr val="bg1"/>
              </a:contourClr>
            </a:sp3d>
          </a:bodyPr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b="1" dirty="0" smtClean="0">
                <a:effectLst/>
                <a:latin typeface="Angsana New" pitchFamily="18" charset="-34"/>
                <a:cs typeface="IrisUPC" pitchFamily="34" charset="-34"/>
              </a:rPr>
              <a:t>ข้อกำหนดการใช้หลักเกณฑ์การคำนวณราคากลางงานก่อสร้าง (ต่อ)</a:t>
            </a:r>
            <a:endParaRPr lang="th-TH" b="1" dirty="0">
              <a:effectLst/>
              <a:latin typeface="Angsana New" pitchFamily="18" charset="-34"/>
              <a:cs typeface="IrisUPC" pitchFamily="34" charset="-34"/>
            </a:endParaRPr>
          </a:p>
        </p:txBody>
      </p:sp>
      <p:pic>
        <p:nvPicPr>
          <p:cNvPr id="4" name="รูปภาพ 3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15726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2"/>
          <p:cNvSpPr txBox="1">
            <a:spLocks noChangeArrowheads="1"/>
          </p:cNvSpPr>
          <p:nvPr/>
        </p:nvSpPr>
        <p:spPr bwMode="auto">
          <a:xfrm>
            <a:off x="1563686" y="1007471"/>
            <a:ext cx="5760640" cy="7112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rot="0" vert="horz" wrap="square" lIns="91440" tIns="45720" rIns="91440" bIns="45720" anchor="ctr" anchorCtr="0">
            <a:noAutofit/>
            <a:sp3d>
              <a:contourClr>
                <a:srgbClr val="800080"/>
              </a:contourClr>
            </a:sp3d>
          </a:bodyPr>
          <a:lstStyle/>
          <a:p>
            <a:pPr algn="ctr">
              <a:spcAft>
                <a:spcPts val="0"/>
              </a:spcAft>
            </a:pPr>
            <a:r>
              <a:rPr lang="th-TH" sz="3200" b="1" dirty="0">
                <a:latin typeface="IrisUPC" pitchFamily="34" charset="-34"/>
                <a:ea typeface="Times New Roman"/>
                <a:cs typeface="IrisUPC" pitchFamily="34" charset="-34"/>
              </a:rPr>
              <a:t>หลักเกณฑ์การคำนวณราคากลางงานก่อสร้าง</a:t>
            </a:r>
            <a:endParaRPr lang="en-US" sz="3200" dirty="0">
              <a:latin typeface="IrisUPC" pitchFamily="34" charset="-34"/>
              <a:ea typeface="Times New Roman"/>
              <a:cs typeface="IrisUPC" pitchFamily="34" charset="-34"/>
            </a:endParaRPr>
          </a:p>
        </p:txBody>
      </p:sp>
      <p:sp>
        <p:nvSpPr>
          <p:cNvPr id="5" name="กล่องข้อความ 2"/>
          <p:cNvSpPr txBox="1">
            <a:spLocks noChangeArrowheads="1"/>
          </p:cNvSpPr>
          <p:nvPr/>
        </p:nvSpPr>
        <p:spPr bwMode="auto">
          <a:xfrm>
            <a:off x="4334175" y="2358446"/>
            <a:ext cx="4630313" cy="9528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rot="0" vert="horz" wrap="square" lIns="91440" tIns="45720" rIns="91440" bIns="45720" anchor="ctr" anchorCtr="0">
            <a:spAutoFit/>
            <a:sp3d>
              <a:contourClr>
                <a:schemeClr val="accent6"/>
              </a:contourClr>
            </a:sp3d>
          </a:bodyPr>
          <a:lstStyle/>
          <a:p>
            <a:pPr algn="ctr">
              <a:lnSpc>
                <a:spcPts val="2200"/>
              </a:lnSpc>
              <a:spcAft>
                <a:spcPts val="0"/>
              </a:spcAft>
            </a:pPr>
            <a:r>
              <a:rPr lang="th-TH" sz="2200" b="1" dirty="0">
                <a:effectLst/>
                <a:latin typeface="IrisUPC" pitchFamily="34" charset="-34"/>
                <a:ea typeface="Times New Roman"/>
                <a:cs typeface="IrisUPC" pitchFamily="34" charset="-34"/>
              </a:rPr>
              <a:t>หลักเกณฑ์การคำนวณราคา</a:t>
            </a:r>
            <a:r>
              <a:rPr lang="th-TH" sz="2200" b="1" dirty="0" smtClean="0">
                <a:effectLst/>
                <a:latin typeface="IrisUPC" pitchFamily="34" charset="-34"/>
                <a:ea typeface="Times New Roman"/>
                <a:cs typeface="IrisUPC" pitchFamily="34" charset="-34"/>
              </a:rPr>
              <a:t>กลางงานก่อสร้างอาคาร</a:t>
            </a:r>
            <a:r>
              <a:rPr lang="th-TH" sz="2200" b="1" dirty="0">
                <a:effectLst/>
                <a:latin typeface="IrisUPC" pitchFamily="34" charset="-34"/>
                <a:ea typeface="Times New Roman"/>
                <a:cs typeface="IrisUPC" pitchFamily="34" charset="-34"/>
              </a:rPr>
              <a:t/>
            </a:r>
            <a:br>
              <a:rPr lang="th-TH" sz="2200" b="1" dirty="0">
                <a:effectLst/>
                <a:latin typeface="IrisUPC" pitchFamily="34" charset="-34"/>
                <a:ea typeface="Times New Roman"/>
                <a:cs typeface="IrisUPC" pitchFamily="34" charset="-34"/>
              </a:rPr>
            </a:br>
            <a:r>
              <a:rPr lang="th-TH" sz="2200" b="1" dirty="0">
                <a:latin typeface="IrisUPC" pitchFamily="34" charset="-34"/>
                <a:ea typeface="Times New Roman"/>
                <a:cs typeface="IrisUPC" pitchFamily="34" charset="-34"/>
              </a:rPr>
              <a:t>หลักเกณฑ์การคำนวณราคากลางงาน</a:t>
            </a:r>
            <a:r>
              <a:rPr lang="th-TH" sz="2200" b="1" dirty="0" smtClean="0">
                <a:latin typeface="IrisUPC" pitchFamily="34" charset="-34"/>
                <a:ea typeface="Times New Roman"/>
                <a:cs typeface="IrisUPC" pitchFamily="34" charset="-34"/>
              </a:rPr>
              <a:t>ก่อสร้างทางฯ </a:t>
            </a:r>
          </a:p>
          <a:p>
            <a:pPr algn="ctr">
              <a:lnSpc>
                <a:spcPts val="2200"/>
              </a:lnSpc>
              <a:spcAft>
                <a:spcPts val="0"/>
              </a:spcAft>
            </a:pPr>
            <a:r>
              <a:rPr lang="th-TH" sz="2200" b="1" dirty="0" smtClean="0">
                <a:latin typeface="IrisUPC" pitchFamily="34" charset="-34"/>
                <a:ea typeface="Times New Roman"/>
                <a:cs typeface="IrisUPC" pitchFamily="34" charset="-34"/>
              </a:rPr>
              <a:t>หลักเกณฑ์</a:t>
            </a:r>
            <a:r>
              <a:rPr lang="th-TH" sz="2200" b="1" dirty="0">
                <a:latin typeface="IrisUPC" pitchFamily="34" charset="-34"/>
                <a:ea typeface="Times New Roman"/>
                <a:cs typeface="IrisUPC" pitchFamily="34" charset="-34"/>
              </a:rPr>
              <a:t>การคำนวณราคากลางงานก่อสร้างชลประทาน</a:t>
            </a:r>
            <a:endParaRPr lang="en-US" sz="2200" dirty="0">
              <a:effectLst/>
              <a:latin typeface="IrisUPC" pitchFamily="34" charset="-34"/>
              <a:ea typeface="Times New Roman"/>
              <a:cs typeface="IrisUPC" pitchFamily="34" charset="-34"/>
            </a:endParaRPr>
          </a:p>
        </p:txBody>
      </p:sp>
      <p:sp>
        <p:nvSpPr>
          <p:cNvPr id="6" name="กล่องข้อความ 2"/>
          <p:cNvSpPr txBox="1">
            <a:spLocks noChangeArrowheads="1"/>
          </p:cNvSpPr>
          <p:nvPr/>
        </p:nvSpPr>
        <p:spPr bwMode="auto">
          <a:xfrm>
            <a:off x="236280" y="2351647"/>
            <a:ext cx="3721472" cy="76824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rot="0" vert="horz" wrap="square" lIns="91440" tIns="45720" rIns="91440" bIns="45720" anchor="ctr" anchorCtr="0">
            <a:noAutofit/>
            <a:sp3d extrusionH="57150">
              <a:bevelT w="57150" h="44450" prst="artDeco"/>
              <a:extrusionClr>
                <a:schemeClr val="bg1"/>
              </a:extrusionClr>
              <a:contourClr>
                <a:schemeClr val="accent6"/>
              </a:contourClr>
            </a:sp3d>
          </a:bodyPr>
          <a:lstStyle/>
          <a:p>
            <a:pPr algn="ctr">
              <a:lnSpc>
                <a:spcPts val="2200"/>
              </a:lnSpc>
              <a:spcAft>
                <a:spcPts val="0"/>
              </a:spcAft>
            </a:pPr>
            <a:r>
              <a:rPr lang="th-TH" sz="2200" b="1" dirty="0">
                <a:effectLst/>
                <a:latin typeface="IrisUPC" pitchFamily="34" charset="-34"/>
                <a:ea typeface="Times New Roman"/>
                <a:cs typeface="IrisUPC" pitchFamily="34" charset="-34"/>
              </a:rPr>
              <a:t>แนวทางและวิธี</a:t>
            </a:r>
            <a:r>
              <a:rPr lang="th-TH" sz="2200" b="1" dirty="0" smtClean="0">
                <a:effectLst/>
                <a:latin typeface="IrisUPC" pitchFamily="34" charset="-34"/>
                <a:ea typeface="Times New Roman"/>
                <a:cs typeface="IrisUPC" pitchFamily="34" charset="-34"/>
              </a:rPr>
              <a:t>ปฏิบัติเกี่ยวกับหลักเกณฑ์</a:t>
            </a:r>
          </a:p>
          <a:p>
            <a:pPr algn="ctr">
              <a:lnSpc>
                <a:spcPts val="2200"/>
              </a:lnSpc>
              <a:spcAft>
                <a:spcPts val="0"/>
              </a:spcAft>
            </a:pPr>
            <a:r>
              <a:rPr lang="th-TH" sz="2200" b="1" dirty="0" smtClean="0">
                <a:effectLst/>
                <a:latin typeface="IrisUPC" pitchFamily="34" charset="-34"/>
                <a:ea typeface="Times New Roman"/>
                <a:cs typeface="IrisUPC" pitchFamily="34" charset="-34"/>
              </a:rPr>
              <a:t>การ</a:t>
            </a:r>
            <a:r>
              <a:rPr lang="th-TH" sz="2200" b="1" dirty="0">
                <a:effectLst/>
                <a:latin typeface="IrisUPC" pitchFamily="34" charset="-34"/>
                <a:ea typeface="Times New Roman"/>
                <a:cs typeface="IrisUPC" pitchFamily="34" charset="-34"/>
              </a:rPr>
              <a:t>คำนวณราคา</a:t>
            </a:r>
            <a:r>
              <a:rPr lang="th-TH" sz="2200" b="1" dirty="0" smtClean="0">
                <a:effectLst/>
                <a:latin typeface="IrisUPC" pitchFamily="34" charset="-34"/>
                <a:ea typeface="Times New Roman"/>
                <a:cs typeface="IrisUPC" pitchFamily="34" charset="-34"/>
              </a:rPr>
              <a:t>กลางงาน</a:t>
            </a:r>
            <a:r>
              <a:rPr lang="th-TH" sz="2200" b="1" dirty="0">
                <a:effectLst/>
                <a:latin typeface="IrisUPC" pitchFamily="34" charset="-34"/>
                <a:ea typeface="Times New Roman"/>
                <a:cs typeface="IrisUPC" pitchFamily="34" charset="-34"/>
              </a:rPr>
              <a:t>ก่อสร้าง</a:t>
            </a:r>
            <a:endParaRPr lang="en-US" sz="2200" dirty="0">
              <a:effectLst/>
              <a:latin typeface="IrisUPC" pitchFamily="34" charset="-34"/>
              <a:ea typeface="Times New Roman"/>
              <a:cs typeface="IrisUPC" pitchFamily="34" charset="-34"/>
            </a:endParaRPr>
          </a:p>
        </p:txBody>
      </p:sp>
      <p:sp>
        <p:nvSpPr>
          <p:cNvPr id="7" name="กล่องข้อความ 2"/>
          <p:cNvSpPr txBox="1">
            <a:spLocks noChangeArrowheads="1"/>
          </p:cNvSpPr>
          <p:nvPr/>
        </p:nvSpPr>
        <p:spPr bwMode="auto">
          <a:xfrm>
            <a:off x="107504" y="4480574"/>
            <a:ext cx="2232247" cy="6565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ts val="2200"/>
              </a:lnSpc>
              <a:spcAft>
                <a:spcPts val="0"/>
              </a:spcAft>
            </a:pPr>
            <a:r>
              <a:rPr lang="th-TH" sz="2000" b="1" dirty="0">
                <a:latin typeface="IrisUPC" pitchFamily="34" charset="-34"/>
                <a:ea typeface="Times New Roman"/>
                <a:cs typeface="IrisUPC" pitchFamily="34" charset="-34"/>
              </a:rPr>
              <a:t>หลักเกณฑ์การ</a:t>
            </a:r>
            <a:r>
              <a:rPr lang="th-TH" sz="2000" b="1" dirty="0" smtClean="0">
                <a:latin typeface="IrisUPC" pitchFamily="34" charset="-34"/>
                <a:ea typeface="Times New Roman"/>
                <a:cs typeface="IrisUPC" pitchFamily="34" charset="-34"/>
              </a:rPr>
              <a:t>คำนวณ</a:t>
            </a:r>
          </a:p>
          <a:p>
            <a:pPr algn="ctr">
              <a:lnSpc>
                <a:spcPts val="2200"/>
              </a:lnSpc>
              <a:spcAft>
                <a:spcPts val="0"/>
              </a:spcAft>
            </a:pPr>
            <a:r>
              <a:rPr lang="th-TH" sz="2000" b="1" dirty="0" smtClean="0">
                <a:latin typeface="IrisUPC" pitchFamily="34" charset="-34"/>
                <a:ea typeface="Times New Roman"/>
                <a:cs typeface="IrisUPC" pitchFamily="34" charset="-34"/>
              </a:rPr>
              <a:t>ค่า</a:t>
            </a:r>
            <a:r>
              <a:rPr lang="th-TH" sz="2000" b="1" dirty="0">
                <a:latin typeface="IrisUPC" pitchFamily="34" charset="-34"/>
                <a:ea typeface="Times New Roman"/>
                <a:cs typeface="IrisUPC" pitchFamily="34" charset="-34"/>
              </a:rPr>
              <a:t>งานต้นทุน (</a:t>
            </a:r>
            <a:r>
              <a:rPr lang="en-US" sz="2000" b="1" dirty="0">
                <a:latin typeface="IrisUPC" pitchFamily="34" charset="-34"/>
                <a:ea typeface="Times New Roman"/>
                <a:cs typeface="IrisUPC" pitchFamily="34" charset="-34"/>
              </a:rPr>
              <a:t>Direct </a:t>
            </a:r>
            <a:r>
              <a:rPr lang="en-US" sz="2000" b="1" dirty="0" smtClean="0">
                <a:latin typeface="IrisUPC" pitchFamily="34" charset="-34"/>
                <a:ea typeface="Times New Roman"/>
                <a:cs typeface="IrisUPC" pitchFamily="34" charset="-34"/>
              </a:rPr>
              <a:t>Cost</a:t>
            </a:r>
            <a:r>
              <a:rPr lang="th-TH" sz="2000" b="1" dirty="0" smtClean="0">
                <a:latin typeface="IrisUPC" pitchFamily="34" charset="-34"/>
                <a:ea typeface="Times New Roman"/>
                <a:cs typeface="IrisUPC" pitchFamily="34" charset="-34"/>
              </a:rPr>
              <a:t>)</a:t>
            </a:r>
            <a:endParaRPr lang="en-US" sz="2000" dirty="0">
              <a:latin typeface="IrisUPC" pitchFamily="34" charset="-34"/>
              <a:ea typeface="Times New Roman"/>
              <a:cs typeface="IrisUPC" pitchFamily="34" charset="-34"/>
            </a:endParaRPr>
          </a:p>
        </p:txBody>
      </p:sp>
      <p:sp>
        <p:nvSpPr>
          <p:cNvPr id="8" name="กล่องข้อความ 2"/>
          <p:cNvSpPr txBox="1">
            <a:spLocks noChangeArrowheads="1"/>
          </p:cNvSpPr>
          <p:nvPr/>
        </p:nvSpPr>
        <p:spPr bwMode="auto">
          <a:xfrm>
            <a:off x="2445882" y="4480240"/>
            <a:ext cx="2304818" cy="6565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ts val="2200"/>
              </a:lnSpc>
              <a:spcAft>
                <a:spcPts val="0"/>
              </a:spcAft>
            </a:pPr>
            <a:r>
              <a:rPr lang="th-TH" sz="2000" b="1" dirty="0">
                <a:latin typeface="IrisUPC" pitchFamily="34" charset="-34"/>
                <a:ea typeface="Times New Roman"/>
                <a:cs typeface="IrisUPC" pitchFamily="34" charset="-34"/>
              </a:rPr>
              <a:t>ค่าใช้จ่ายใน</a:t>
            </a:r>
            <a:r>
              <a:rPr lang="th-TH" sz="2000" b="1" dirty="0" smtClean="0">
                <a:latin typeface="IrisUPC" pitchFamily="34" charset="-34"/>
                <a:ea typeface="Times New Roman"/>
                <a:cs typeface="IrisUPC" pitchFamily="34" charset="-34"/>
              </a:rPr>
              <a:t>การดำเนินงาน</a:t>
            </a:r>
            <a:r>
              <a:rPr lang="th-TH" sz="2000" b="1" dirty="0">
                <a:latin typeface="IrisUPC" pitchFamily="34" charset="-34"/>
                <a:ea typeface="Times New Roman"/>
                <a:cs typeface="IrisUPC" pitchFamily="34" charset="-34"/>
              </a:rPr>
              <a:t>ก่อสร้าง (</a:t>
            </a:r>
            <a:r>
              <a:rPr lang="en-US" sz="2000" b="1" dirty="0">
                <a:latin typeface="IrisUPC" pitchFamily="34" charset="-34"/>
                <a:ea typeface="Times New Roman"/>
                <a:cs typeface="IrisUPC" pitchFamily="34" charset="-34"/>
              </a:rPr>
              <a:t>Indirect </a:t>
            </a:r>
            <a:r>
              <a:rPr lang="en-US" sz="2000" b="1" dirty="0" smtClean="0">
                <a:latin typeface="IrisUPC" pitchFamily="34" charset="-34"/>
                <a:ea typeface="Times New Roman"/>
                <a:cs typeface="IrisUPC" pitchFamily="34" charset="-34"/>
              </a:rPr>
              <a:t>Cost</a:t>
            </a:r>
            <a:r>
              <a:rPr lang="th-TH" sz="2000" b="1" dirty="0" smtClean="0">
                <a:latin typeface="IrisUPC" pitchFamily="34" charset="-34"/>
                <a:ea typeface="Times New Roman"/>
                <a:cs typeface="IrisUPC" pitchFamily="34" charset="-34"/>
              </a:rPr>
              <a:t>)</a:t>
            </a:r>
            <a:endParaRPr lang="en-US" sz="2000" dirty="0">
              <a:latin typeface="IrisUPC" pitchFamily="34" charset="-34"/>
              <a:ea typeface="Times New Roman"/>
              <a:cs typeface="IrisUPC" pitchFamily="34" charset="-34"/>
            </a:endParaRPr>
          </a:p>
        </p:txBody>
      </p:sp>
      <p:sp>
        <p:nvSpPr>
          <p:cNvPr id="9" name="กล่องข้อความ 2"/>
          <p:cNvSpPr txBox="1">
            <a:spLocks noChangeArrowheads="1"/>
          </p:cNvSpPr>
          <p:nvPr/>
        </p:nvSpPr>
        <p:spPr bwMode="auto">
          <a:xfrm>
            <a:off x="4860588" y="4480240"/>
            <a:ext cx="1746298" cy="6565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ts val="2200"/>
              </a:lnSpc>
              <a:spcAft>
                <a:spcPts val="0"/>
              </a:spcAft>
            </a:pPr>
            <a:r>
              <a:rPr lang="th-TH" sz="2000" b="1" dirty="0">
                <a:latin typeface="IrisUPC" pitchFamily="34" charset="-34"/>
                <a:ea typeface="Times New Roman"/>
                <a:cs typeface="IrisUPC" pitchFamily="34" charset="-34"/>
              </a:rPr>
              <a:t>ค่าใช้จ่ายพิเศษ</a:t>
            </a:r>
            <a:br>
              <a:rPr lang="th-TH" sz="2000" b="1" dirty="0">
                <a:latin typeface="IrisUPC" pitchFamily="34" charset="-34"/>
                <a:ea typeface="Times New Roman"/>
                <a:cs typeface="IrisUPC" pitchFamily="34" charset="-34"/>
              </a:rPr>
            </a:br>
            <a:r>
              <a:rPr lang="th-TH" sz="2000" b="1" dirty="0">
                <a:latin typeface="IrisUPC" pitchFamily="34" charset="-34"/>
                <a:ea typeface="Times New Roman"/>
                <a:cs typeface="IrisUPC" pitchFamily="34" charset="-34"/>
              </a:rPr>
              <a:t>ตามข้อกำหนดฯ</a:t>
            </a:r>
            <a:endParaRPr lang="en-US" sz="2000" dirty="0">
              <a:latin typeface="IrisUPC" pitchFamily="34" charset="-34"/>
              <a:ea typeface="Times New Roman"/>
              <a:cs typeface="IrisUPC" pitchFamily="34" charset="-34"/>
            </a:endParaRPr>
          </a:p>
        </p:txBody>
      </p:sp>
      <p:sp>
        <p:nvSpPr>
          <p:cNvPr id="10" name="กล่องข้อความ 2"/>
          <p:cNvSpPr txBox="1">
            <a:spLocks noChangeArrowheads="1"/>
          </p:cNvSpPr>
          <p:nvPr/>
        </p:nvSpPr>
        <p:spPr bwMode="auto">
          <a:xfrm>
            <a:off x="6717725" y="4480240"/>
            <a:ext cx="2318771" cy="6565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ts val="2200"/>
              </a:lnSpc>
              <a:spcAft>
                <a:spcPts val="0"/>
              </a:spcAft>
            </a:pPr>
            <a:r>
              <a:rPr lang="th-TH" sz="2000" b="1" dirty="0">
                <a:latin typeface="IrisUPC" pitchFamily="34" charset="-34"/>
                <a:ea typeface="Times New Roman"/>
                <a:cs typeface="IrisUPC" pitchFamily="34" charset="-34"/>
              </a:rPr>
              <a:t>การสรุปค่าก่อสร้างเป็น</a:t>
            </a:r>
            <a:r>
              <a:rPr lang="th-TH" sz="2000" b="1" dirty="0" smtClean="0">
                <a:latin typeface="IrisUPC" pitchFamily="34" charset="-34"/>
                <a:ea typeface="Times New Roman"/>
                <a:cs typeface="IrisUPC" pitchFamily="34" charset="-34"/>
              </a:rPr>
              <a:t>ราคากลางและ</a:t>
            </a:r>
            <a:r>
              <a:rPr lang="th-TH" sz="2000" b="1" dirty="0">
                <a:latin typeface="IrisUPC" pitchFamily="34" charset="-34"/>
                <a:ea typeface="Times New Roman"/>
                <a:cs typeface="IrisUPC" pitchFamily="34" charset="-34"/>
              </a:rPr>
              <a:t>การจัดทำรายงาน</a:t>
            </a:r>
            <a:endParaRPr lang="en-US" sz="2000" dirty="0">
              <a:latin typeface="IrisUPC" pitchFamily="34" charset="-34"/>
              <a:ea typeface="Times New Roman"/>
              <a:cs typeface="IrisUPC" pitchFamily="34" charset="-34"/>
            </a:endParaRPr>
          </a:p>
        </p:txBody>
      </p:sp>
      <p:cxnSp>
        <p:nvCxnSpPr>
          <p:cNvPr id="11" name="ตัวเชื่อมต่อตรง 10"/>
          <p:cNvCxnSpPr>
            <a:cxnSpLocks/>
          </p:cNvCxnSpPr>
          <p:nvPr/>
        </p:nvCxnSpPr>
        <p:spPr>
          <a:xfrm>
            <a:off x="2145710" y="2078610"/>
            <a:ext cx="4464000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</a:ln>
          <a:effectLst/>
        </p:spPr>
      </p:cxnSp>
      <p:cxnSp>
        <p:nvCxnSpPr>
          <p:cNvPr id="12" name="ลูกศรเชื่อมต่อแบบตรง 11"/>
          <p:cNvCxnSpPr>
            <a:cxnSpLocks/>
          </p:cNvCxnSpPr>
          <p:nvPr/>
        </p:nvCxnSpPr>
        <p:spPr>
          <a:xfrm>
            <a:off x="2160224" y="2060848"/>
            <a:ext cx="0" cy="216000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13" name="ลูกศรเชื่อมต่อแบบตรง 12"/>
          <p:cNvCxnSpPr>
            <a:cxnSpLocks/>
          </p:cNvCxnSpPr>
          <p:nvPr/>
        </p:nvCxnSpPr>
        <p:spPr>
          <a:xfrm>
            <a:off x="6588224" y="2078225"/>
            <a:ext cx="0" cy="216000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14" name="ลูกศรเชื่อมต่อแบบตรง 13"/>
          <p:cNvCxnSpPr>
            <a:cxnSpLocks/>
          </p:cNvCxnSpPr>
          <p:nvPr/>
        </p:nvCxnSpPr>
        <p:spPr>
          <a:xfrm>
            <a:off x="4428546" y="1747709"/>
            <a:ext cx="0" cy="288000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16" name="ตัวเชื่อมต่อตรง 15"/>
          <p:cNvCxnSpPr>
            <a:cxnSpLocks/>
          </p:cNvCxnSpPr>
          <p:nvPr/>
        </p:nvCxnSpPr>
        <p:spPr>
          <a:xfrm>
            <a:off x="1332344" y="4242451"/>
            <a:ext cx="6336000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</a:ln>
          <a:effectLst/>
        </p:spPr>
      </p:cxnSp>
      <p:cxnSp>
        <p:nvCxnSpPr>
          <p:cNvPr id="20" name="ลูกศรเชื่อมต่อแบบตรง 19"/>
          <p:cNvCxnSpPr>
            <a:cxnSpLocks/>
          </p:cNvCxnSpPr>
          <p:nvPr/>
        </p:nvCxnSpPr>
        <p:spPr>
          <a:xfrm>
            <a:off x="6588224" y="3364369"/>
            <a:ext cx="0" cy="324000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headEnd type="none" w="med" len="med"/>
            <a:tailEnd type="none" w="med" len="med"/>
          </a:ln>
          <a:effectLst/>
        </p:spPr>
      </p:cxnSp>
      <p:cxnSp>
        <p:nvCxnSpPr>
          <p:cNvPr id="26" name="ลูกศรเชื่อมต่อแบบตรง 25"/>
          <p:cNvCxnSpPr>
            <a:cxnSpLocks/>
          </p:cNvCxnSpPr>
          <p:nvPr/>
        </p:nvCxnSpPr>
        <p:spPr>
          <a:xfrm>
            <a:off x="3995772" y="2784678"/>
            <a:ext cx="288000" cy="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ysDot"/>
            <a:headEnd type="triangle" w="med" len="med"/>
            <a:tailEnd type="triangle" w="med" len="med"/>
          </a:ln>
          <a:effectLst/>
        </p:spPr>
      </p:cxnSp>
      <p:sp>
        <p:nvSpPr>
          <p:cNvPr id="27" name="Rectangle 24"/>
          <p:cNvSpPr>
            <a:spLocks noChangeArrowheads="1"/>
          </p:cNvSpPr>
          <p:nvPr/>
        </p:nvSpPr>
        <p:spPr bwMode="auto">
          <a:xfrm>
            <a:off x="214103" y="106872"/>
            <a:ext cx="8708973" cy="70788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2600" b="1" dirty="0" smtClean="0"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IrisUPC" pitchFamily="34" charset="-34"/>
                <a:ea typeface="Times New Roman" pitchFamily="18" charset="0"/>
                <a:cs typeface="IrisUPC" pitchFamily="34" charset="-34"/>
              </a:rPr>
              <a:t>แผนภาพแสดงโครงสร้างโดยรวมของ</a:t>
            </a:r>
            <a:r>
              <a:rPr kumimoji="0" lang="th-TH" sz="2600" b="1" i="0" u="none" strike="noStrike" cap="none" normalizeH="0" baseline="0" dirty="0" smtClean="0">
                <a:ln>
                  <a:noFill/>
                </a:ln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IrisUPC" pitchFamily="34" charset="-34"/>
                <a:ea typeface="Times New Roman" pitchFamily="18" charset="0"/>
                <a:cs typeface="IrisUPC" pitchFamily="34" charset="-34"/>
              </a:rPr>
              <a:t>หลักเกณฑ์การคำนวณราคากลางงานก่อสร้าง</a:t>
            </a:r>
          </a:p>
          <a:p>
            <a:pPr marR="0" lvl="0" algn="ctr" defTabSz="914400" rtl="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2200" b="1" dirty="0" smtClean="0"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IrisUPC" pitchFamily="34" charset="-34"/>
                <a:cs typeface="IrisUPC" pitchFamily="34" charset="-34"/>
              </a:rPr>
              <a:t>(ตามมติคณะรัฐมนตรีเมื่อวันที่ </a:t>
            </a:r>
            <a:r>
              <a:rPr lang="th-TH" sz="2200" b="1" dirty="0" smtClean="0"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EucrosiaUPC" pitchFamily="18" charset="-34"/>
                <a:cs typeface="EucrosiaUPC" pitchFamily="18" charset="-34"/>
              </a:rPr>
              <a:t>13</a:t>
            </a:r>
            <a:r>
              <a:rPr lang="th-TH" sz="2200" b="1" dirty="0" smtClean="0"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IrisUPC" pitchFamily="34" charset="-34"/>
                <a:cs typeface="IrisUPC" pitchFamily="34" charset="-34"/>
              </a:rPr>
              <a:t> มีนาคม </a:t>
            </a:r>
            <a:r>
              <a:rPr lang="th-TH" sz="2200" b="1" dirty="0" smtClean="0"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EucrosiaUPC" pitchFamily="18" charset="-34"/>
                <a:cs typeface="EucrosiaUPC" pitchFamily="18" charset="-34"/>
              </a:rPr>
              <a:t>2555</a:t>
            </a:r>
            <a:r>
              <a:rPr lang="th-TH" sz="2200" b="1" dirty="0" smtClean="0"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IrisUPC" pitchFamily="34" charset="-34"/>
                <a:cs typeface="IrisUPC" pitchFamily="34" charset="-34"/>
              </a:rPr>
              <a:t>)</a:t>
            </a:r>
            <a:endParaRPr kumimoji="0" lang="en-US" sz="2200" b="0" i="0" u="none" strike="noStrike" cap="none" normalizeH="0" baseline="0" dirty="0" smtClean="0">
              <a:ln>
                <a:noFill/>
              </a:ln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IrisUPC" pitchFamily="34" charset="-34"/>
              <a:cs typeface="IrisUPC" pitchFamily="34" charset="-34"/>
            </a:endParaRPr>
          </a:p>
        </p:txBody>
      </p:sp>
      <p:cxnSp>
        <p:nvCxnSpPr>
          <p:cNvPr id="49" name="ตัวเชื่อมต่อหักมุม 48"/>
          <p:cNvCxnSpPr/>
          <p:nvPr/>
        </p:nvCxnSpPr>
        <p:spPr>
          <a:xfrm rot="10800000" flipV="1">
            <a:off x="4334176" y="3683958"/>
            <a:ext cx="2268000" cy="283990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ลูกศรเชื่อมต่อแบบตรง 51"/>
          <p:cNvCxnSpPr>
            <a:cxnSpLocks/>
          </p:cNvCxnSpPr>
          <p:nvPr/>
        </p:nvCxnSpPr>
        <p:spPr>
          <a:xfrm>
            <a:off x="4341462" y="3952476"/>
            <a:ext cx="0" cy="216000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53" name="ลูกศรเชื่อมต่อแบบตรง 52"/>
          <p:cNvCxnSpPr>
            <a:cxnSpLocks/>
          </p:cNvCxnSpPr>
          <p:nvPr/>
        </p:nvCxnSpPr>
        <p:spPr>
          <a:xfrm>
            <a:off x="1345592" y="4227961"/>
            <a:ext cx="0" cy="216000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55" name="ลูกศรเชื่อมต่อแบบตรง 54"/>
          <p:cNvCxnSpPr>
            <a:cxnSpLocks/>
          </p:cNvCxnSpPr>
          <p:nvPr/>
        </p:nvCxnSpPr>
        <p:spPr>
          <a:xfrm>
            <a:off x="3563888" y="4244191"/>
            <a:ext cx="0" cy="216000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56" name="ลูกศรเชื่อมต่อแบบตรง 55"/>
          <p:cNvCxnSpPr>
            <a:cxnSpLocks/>
          </p:cNvCxnSpPr>
          <p:nvPr/>
        </p:nvCxnSpPr>
        <p:spPr>
          <a:xfrm>
            <a:off x="5724128" y="4233237"/>
            <a:ext cx="0" cy="216000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57" name="ลูกศรเชื่อมต่อแบบตรง 56"/>
          <p:cNvCxnSpPr>
            <a:cxnSpLocks/>
          </p:cNvCxnSpPr>
          <p:nvPr/>
        </p:nvCxnSpPr>
        <p:spPr>
          <a:xfrm>
            <a:off x="7653704" y="4233237"/>
            <a:ext cx="0" cy="216000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sp>
        <p:nvSpPr>
          <p:cNvPr id="3" name="TextBox 2"/>
          <p:cNvSpPr txBox="1"/>
          <p:nvPr/>
        </p:nvSpPr>
        <p:spPr>
          <a:xfrm>
            <a:off x="251520" y="3191899"/>
            <a:ext cx="36968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0975" indent="-180975">
              <a:buClr>
                <a:srgbClr val="C00000"/>
              </a:buClr>
              <a:buSzPct val="65000"/>
              <a:buFont typeface="Wingdings" pitchFamily="2" charset="2"/>
              <a:buChar char="q"/>
            </a:pPr>
            <a:r>
              <a:rPr lang="th-TH" sz="1400" b="1" dirty="0">
                <a:latin typeface="IrisUPC" pitchFamily="34" charset="-34"/>
                <a:ea typeface="Times New Roman"/>
                <a:cs typeface="IrisUPC" pitchFamily="34" charset="-34"/>
              </a:rPr>
              <a:t> ข้อกำหนด ข้อบังคับ แนวทาง และวิธี</a:t>
            </a:r>
            <a:r>
              <a:rPr lang="th-TH" sz="1400" b="1" dirty="0" smtClean="0">
                <a:latin typeface="IrisUPC" pitchFamily="34" charset="-34"/>
                <a:ea typeface="Times New Roman"/>
                <a:cs typeface="IrisUPC" pitchFamily="34" charset="-34"/>
              </a:rPr>
              <a:t>ปฏิบัติฯ   </a:t>
            </a:r>
            <a:r>
              <a:rPr lang="th-TH" sz="1400" b="1" dirty="0">
                <a:latin typeface="IrisUPC" pitchFamily="34" charset="-34"/>
                <a:ea typeface="Times New Roman"/>
                <a:cs typeface="IrisUPC" pitchFamily="34" charset="-34"/>
              </a:rPr>
              <a:t>จำนวน </a:t>
            </a:r>
            <a:r>
              <a:rPr lang="th-TH" sz="1400" b="1" dirty="0" smtClean="0">
                <a:latin typeface="IrisUPC" pitchFamily="34" charset="-34"/>
                <a:ea typeface="Times New Roman"/>
                <a:cs typeface="IrisUPC" pitchFamily="34" charset="-34"/>
              </a:rPr>
              <a:t> </a:t>
            </a:r>
            <a:r>
              <a:rPr lang="th-TH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21 </a:t>
            </a:r>
            <a:r>
              <a:rPr lang="th-TH" sz="1400" b="1" dirty="0" smtClean="0">
                <a:latin typeface="IrisUPC" pitchFamily="34" charset="-34"/>
                <a:ea typeface="Times New Roman"/>
                <a:cs typeface="IrisUPC" pitchFamily="34" charset="-34"/>
              </a:rPr>
              <a:t> </a:t>
            </a:r>
            <a:r>
              <a:rPr lang="th-TH" sz="1400" b="1" dirty="0">
                <a:latin typeface="IrisUPC" pitchFamily="34" charset="-34"/>
                <a:ea typeface="Times New Roman"/>
                <a:cs typeface="IrisUPC" pitchFamily="34" charset="-34"/>
              </a:rPr>
              <a:t>ข้อ</a:t>
            </a:r>
            <a:endParaRPr lang="th-TH" sz="1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14103" y="5155860"/>
            <a:ext cx="204895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0975" indent="-180975">
              <a:spcAft>
                <a:spcPts val="0"/>
              </a:spcAft>
              <a:buClr>
                <a:srgbClr val="C00000"/>
              </a:buClr>
              <a:buSzPct val="65000"/>
              <a:buFont typeface="Wingdings" pitchFamily="2" charset="2"/>
              <a:buChar char="q"/>
            </a:pPr>
            <a:r>
              <a:rPr lang="th-TH" sz="1400" b="1" dirty="0" smtClean="0">
                <a:latin typeface="IrisUPC" pitchFamily="34" charset="-34"/>
                <a:ea typeface="Times New Roman"/>
                <a:cs typeface="IrisUPC" pitchFamily="34" charset="-34"/>
              </a:rPr>
              <a:t>หลักเกณฑ์</a:t>
            </a:r>
            <a:r>
              <a:rPr lang="th-TH" sz="1400" b="1" dirty="0">
                <a:latin typeface="IrisUPC" pitchFamily="34" charset="-34"/>
                <a:ea typeface="Times New Roman"/>
                <a:cs typeface="IrisUPC" pitchFamily="34" charset="-34"/>
              </a:rPr>
              <a:t>การถอดแบบก่อสร้าง</a:t>
            </a:r>
            <a:endParaRPr lang="en-US" sz="1400" b="1" dirty="0">
              <a:latin typeface="IrisUPC" pitchFamily="34" charset="-34"/>
              <a:ea typeface="Times New Roman"/>
              <a:cs typeface="IrisUPC" pitchFamily="34" charset="-34"/>
            </a:endParaRPr>
          </a:p>
          <a:p>
            <a:pPr marL="180975" indent="-180975">
              <a:spcAft>
                <a:spcPts val="0"/>
              </a:spcAft>
              <a:buClr>
                <a:srgbClr val="C00000"/>
              </a:buClr>
              <a:buSzPct val="65000"/>
              <a:buFont typeface="Wingdings" pitchFamily="2" charset="2"/>
              <a:buChar char="q"/>
            </a:pPr>
            <a:r>
              <a:rPr lang="th-TH" sz="1400" b="1" dirty="0" smtClean="0">
                <a:latin typeface="IrisUPC" pitchFamily="34" charset="-34"/>
                <a:ea typeface="Times New Roman"/>
                <a:cs typeface="IrisUPC" pitchFamily="34" charset="-34"/>
              </a:rPr>
              <a:t>รายละเอียดประกอบการถอดแบบ</a:t>
            </a:r>
            <a:br>
              <a:rPr lang="th-TH" sz="1400" b="1" dirty="0" smtClean="0">
                <a:latin typeface="IrisUPC" pitchFamily="34" charset="-34"/>
                <a:ea typeface="Times New Roman"/>
                <a:cs typeface="IrisUPC" pitchFamily="34" charset="-34"/>
              </a:rPr>
            </a:br>
            <a:r>
              <a:rPr lang="th-TH" sz="1400" b="1" dirty="0" smtClean="0">
                <a:latin typeface="IrisUPC" pitchFamily="34" charset="-34"/>
                <a:ea typeface="Times New Roman"/>
                <a:cs typeface="IrisUPC" pitchFamily="34" charset="-34"/>
              </a:rPr>
              <a:t>คำนวณราคา</a:t>
            </a:r>
            <a:r>
              <a:rPr lang="th-TH" sz="1400" b="1" dirty="0">
                <a:latin typeface="IrisUPC" pitchFamily="34" charset="-34"/>
                <a:ea typeface="Times New Roman"/>
                <a:cs typeface="IrisUPC" pitchFamily="34" charset="-34"/>
              </a:rPr>
              <a:t>กลางงานก่อสร้าง</a:t>
            </a:r>
            <a:endParaRPr lang="en-US" sz="1400" b="1" dirty="0">
              <a:latin typeface="IrisUPC" pitchFamily="34" charset="-34"/>
              <a:ea typeface="Times New Roman"/>
              <a:cs typeface="IrisUPC" pitchFamily="34" charset="-34"/>
            </a:endParaRPr>
          </a:p>
          <a:p>
            <a:endParaRPr lang="th-TH" sz="14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2418723" y="5155860"/>
            <a:ext cx="237682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spcAft>
                <a:spcPts val="0"/>
              </a:spcAft>
              <a:buClr>
                <a:srgbClr val="C00000"/>
              </a:buClr>
              <a:buSzPct val="65000"/>
              <a:buFont typeface="Wingdings" pitchFamily="2" charset="2"/>
              <a:buChar char="q"/>
            </a:pPr>
            <a:r>
              <a:rPr lang="th-TH" sz="1400" b="1" dirty="0" smtClean="0">
                <a:latin typeface="IrisUPC" pitchFamily="34" charset="-34"/>
                <a:ea typeface="Times New Roman"/>
                <a:cs typeface="IrisUPC" pitchFamily="34" charset="-34"/>
              </a:rPr>
              <a:t>ตาราง </a:t>
            </a:r>
            <a:r>
              <a:rPr lang="en-US" sz="1400" b="1" dirty="0" smtClean="0">
                <a:latin typeface="Angsana New" pitchFamily="18" charset="-34"/>
                <a:ea typeface="Times New Roman"/>
                <a:cs typeface="Angsana New" pitchFamily="18" charset="-34"/>
              </a:rPr>
              <a:t>Factor F</a:t>
            </a:r>
            <a:r>
              <a:rPr lang="en-US" sz="1400" b="1" dirty="0" smtClean="0">
                <a:latin typeface="IrisUPC" pitchFamily="34" charset="-34"/>
                <a:ea typeface="Times New Roman"/>
                <a:cs typeface="IrisUPC" pitchFamily="34" charset="-34"/>
              </a:rPr>
              <a:t> </a:t>
            </a:r>
            <a:r>
              <a:rPr lang="th-TH" sz="1400" b="1" dirty="0" smtClean="0">
                <a:latin typeface="IrisUPC" pitchFamily="34" charset="-34"/>
                <a:ea typeface="Times New Roman"/>
                <a:cs typeface="IrisUPC" pitchFamily="34" charset="-34"/>
              </a:rPr>
              <a:t>งานก่อสร้างอาคาร</a:t>
            </a:r>
            <a:endParaRPr lang="en-US" sz="1400" b="1" dirty="0">
              <a:latin typeface="IrisUPC" pitchFamily="34" charset="-34"/>
              <a:ea typeface="Times New Roman"/>
              <a:cs typeface="IrisUPC" pitchFamily="34" charset="-34"/>
            </a:endParaRPr>
          </a:p>
          <a:p>
            <a:pPr marL="180975" indent="-180975">
              <a:spcAft>
                <a:spcPts val="0"/>
              </a:spcAft>
              <a:buClr>
                <a:srgbClr val="C00000"/>
              </a:buClr>
              <a:buSzPct val="65000"/>
              <a:buFont typeface="Wingdings" pitchFamily="2" charset="2"/>
              <a:buChar char="q"/>
            </a:pPr>
            <a:r>
              <a:rPr lang="th-TH" sz="1400" b="1" dirty="0" smtClean="0">
                <a:latin typeface="IrisUPC" pitchFamily="34" charset="-34"/>
                <a:ea typeface="Times New Roman"/>
                <a:cs typeface="IrisUPC" pitchFamily="34" charset="-34"/>
              </a:rPr>
              <a:t>ตาราง </a:t>
            </a:r>
            <a:r>
              <a:rPr lang="en-US" sz="1400" b="1" dirty="0" smtClean="0">
                <a:latin typeface="Angsana New" pitchFamily="18" charset="-34"/>
                <a:ea typeface="Times New Roman"/>
                <a:cs typeface="Angsana New" pitchFamily="18" charset="-34"/>
              </a:rPr>
              <a:t>Factor F</a:t>
            </a:r>
            <a:r>
              <a:rPr lang="en-US" sz="1400" b="1" dirty="0" smtClean="0">
                <a:latin typeface="IrisUPC" pitchFamily="34" charset="-34"/>
                <a:ea typeface="Times New Roman"/>
                <a:cs typeface="IrisUPC" pitchFamily="34" charset="-34"/>
              </a:rPr>
              <a:t> </a:t>
            </a:r>
            <a:r>
              <a:rPr lang="th-TH" sz="1400" b="1" dirty="0" smtClean="0">
                <a:latin typeface="IrisUPC" pitchFamily="34" charset="-34"/>
                <a:ea typeface="Times New Roman"/>
                <a:cs typeface="IrisUPC" pitchFamily="34" charset="-34"/>
              </a:rPr>
              <a:t>งานก่อสร้างทาง</a:t>
            </a:r>
          </a:p>
          <a:p>
            <a:pPr marL="180975" indent="-180975">
              <a:spcAft>
                <a:spcPts val="0"/>
              </a:spcAft>
              <a:buClr>
                <a:srgbClr val="C00000"/>
              </a:buClr>
              <a:buSzPct val="65000"/>
              <a:buFont typeface="Wingdings" pitchFamily="2" charset="2"/>
              <a:buChar char="q"/>
            </a:pPr>
            <a:r>
              <a:rPr lang="th-TH" sz="1400" b="1" dirty="0" smtClean="0">
                <a:latin typeface="IrisUPC" pitchFamily="34" charset="-34"/>
                <a:ea typeface="Times New Roman"/>
                <a:cs typeface="IrisUPC" pitchFamily="34" charset="-34"/>
              </a:rPr>
              <a:t>ตาราง</a:t>
            </a:r>
            <a:r>
              <a:rPr lang="th-TH" sz="1400" b="1" dirty="0" smtClean="0">
                <a:latin typeface="Angsana New" pitchFamily="18" charset="-34"/>
                <a:ea typeface="Times New Roman"/>
                <a:cs typeface="Angsana New" pitchFamily="18" charset="-34"/>
              </a:rPr>
              <a:t> </a:t>
            </a:r>
            <a:r>
              <a:rPr lang="en-US" sz="1400" b="1" dirty="0" smtClean="0">
                <a:latin typeface="Angsana New" pitchFamily="18" charset="-34"/>
                <a:ea typeface="Times New Roman"/>
                <a:cs typeface="Angsana New" pitchFamily="18" charset="-34"/>
              </a:rPr>
              <a:t>Factor F</a:t>
            </a:r>
            <a:r>
              <a:rPr lang="en-US" sz="1400" b="1" dirty="0" smtClean="0">
                <a:latin typeface="IrisUPC" pitchFamily="34" charset="-34"/>
                <a:ea typeface="Times New Roman"/>
                <a:cs typeface="IrisUPC" pitchFamily="34" charset="-34"/>
              </a:rPr>
              <a:t> </a:t>
            </a:r>
            <a:r>
              <a:rPr lang="th-TH" sz="1400" b="1" dirty="0" smtClean="0">
                <a:latin typeface="IrisUPC" pitchFamily="34" charset="-34"/>
                <a:ea typeface="Times New Roman"/>
                <a:cs typeface="IrisUPC" pitchFamily="34" charset="-34"/>
              </a:rPr>
              <a:t>งานก่อสร้างสะพาน</a:t>
            </a:r>
            <a:br>
              <a:rPr lang="th-TH" sz="1400" b="1" dirty="0" smtClean="0">
                <a:latin typeface="IrisUPC" pitchFamily="34" charset="-34"/>
                <a:ea typeface="Times New Roman"/>
                <a:cs typeface="IrisUPC" pitchFamily="34" charset="-34"/>
              </a:rPr>
            </a:br>
            <a:r>
              <a:rPr lang="th-TH" sz="1400" b="1" dirty="0" smtClean="0">
                <a:latin typeface="IrisUPC" pitchFamily="34" charset="-34"/>
                <a:ea typeface="Times New Roman"/>
                <a:cs typeface="IrisUPC" pitchFamily="34" charset="-34"/>
              </a:rPr>
              <a:t>และท่อเหลี่ยม</a:t>
            </a:r>
          </a:p>
          <a:p>
            <a:pPr marL="180975" indent="-180975">
              <a:spcAft>
                <a:spcPts val="0"/>
              </a:spcAft>
              <a:buClr>
                <a:srgbClr val="C00000"/>
              </a:buClr>
              <a:buSzPct val="65000"/>
              <a:buFont typeface="Wingdings" pitchFamily="2" charset="2"/>
              <a:buChar char="q"/>
            </a:pPr>
            <a:r>
              <a:rPr lang="th-TH" sz="1400" b="1" dirty="0" smtClean="0">
                <a:latin typeface="IrisUPC" pitchFamily="34" charset="-34"/>
                <a:ea typeface="Times New Roman"/>
                <a:cs typeface="IrisUPC" pitchFamily="34" charset="-34"/>
              </a:rPr>
              <a:t>ตาราง</a:t>
            </a:r>
            <a:r>
              <a:rPr lang="th-TH" sz="1400" b="1" dirty="0" smtClean="0">
                <a:latin typeface="Angsana New" pitchFamily="18" charset="-34"/>
                <a:ea typeface="Times New Roman"/>
                <a:cs typeface="Angsana New" pitchFamily="18" charset="-34"/>
              </a:rPr>
              <a:t> </a:t>
            </a:r>
            <a:r>
              <a:rPr lang="en-US" sz="1400" b="1" dirty="0" smtClean="0">
                <a:latin typeface="Angsana New" pitchFamily="18" charset="-34"/>
                <a:ea typeface="Times New Roman"/>
                <a:cs typeface="Angsana New" pitchFamily="18" charset="-34"/>
              </a:rPr>
              <a:t>Factor F</a:t>
            </a:r>
            <a:r>
              <a:rPr lang="en-US" sz="1400" b="1" dirty="0" smtClean="0">
                <a:latin typeface="IrisUPC" pitchFamily="34" charset="-34"/>
                <a:ea typeface="Times New Roman"/>
                <a:cs typeface="IrisUPC" pitchFamily="34" charset="-34"/>
              </a:rPr>
              <a:t> </a:t>
            </a:r>
            <a:r>
              <a:rPr lang="th-TH" sz="1400" b="1" dirty="0" smtClean="0">
                <a:latin typeface="IrisUPC" pitchFamily="34" charset="-34"/>
                <a:ea typeface="Times New Roman"/>
                <a:cs typeface="IrisUPC" pitchFamily="34" charset="-34"/>
              </a:rPr>
              <a:t>งานก่อสร้างชลประทาน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95271" y="5137164"/>
            <a:ext cx="188705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0975" indent="-180975">
              <a:buClr>
                <a:srgbClr val="C00000"/>
              </a:buClr>
              <a:buSzPct val="65000"/>
              <a:buFont typeface="Wingdings" pitchFamily="2" charset="2"/>
              <a:buChar char="q"/>
            </a:pPr>
            <a:r>
              <a:rPr lang="th-TH" sz="1400" b="1" dirty="0" smtClean="0">
                <a:latin typeface="IrisUPC" pitchFamily="34" charset="-34"/>
                <a:ea typeface="Times New Roman"/>
                <a:cs typeface="IrisUPC" pitchFamily="34" charset="-34"/>
              </a:rPr>
              <a:t>หลักเกณฑ์</a:t>
            </a:r>
            <a:r>
              <a:rPr lang="th-TH" sz="1400" b="1" dirty="0">
                <a:latin typeface="IrisUPC" pitchFamily="34" charset="-34"/>
                <a:ea typeface="Times New Roman"/>
                <a:cs typeface="IrisUPC" pitchFamily="34" charset="-34"/>
              </a:rPr>
              <a:t>และวิธีการ</a:t>
            </a:r>
            <a:r>
              <a:rPr lang="th-TH" sz="1400" b="1" dirty="0" smtClean="0">
                <a:latin typeface="IrisUPC" pitchFamily="34" charset="-34"/>
                <a:ea typeface="Times New Roman"/>
                <a:cs typeface="IrisUPC" pitchFamily="34" charset="-34"/>
              </a:rPr>
              <a:t>คำนวณ</a:t>
            </a:r>
            <a:br>
              <a:rPr lang="th-TH" sz="1400" b="1" dirty="0" smtClean="0">
                <a:latin typeface="IrisUPC" pitchFamily="34" charset="-34"/>
                <a:ea typeface="Times New Roman"/>
                <a:cs typeface="IrisUPC" pitchFamily="34" charset="-34"/>
              </a:rPr>
            </a:br>
            <a:r>
              <a:rPr lang="th-TH" sz="1400" b="1" dirty="0" smtClean="0">
                <a:latin typeface="IrisUPC" pitchFamily="34" charset="-34"/>
                <a:ea typeface="Times New Roman"/>
                <a:cs typeface="IrisUPC" pitchFamily="34" charset="-34"/>
              </a:rPr>
              <a:t>ค่าใช้จ่าย</a:t>
            </a:r>
            <a:r>
              <a:rPr lang="th-TH" sz="1400" b="1" dirty="0">
                <a:latin typeface="IrisUPC" pitchFamily="34" charset="-34"/>
                <a:ea typeface="Times New Roman"/>
                <a:cs typeface="IrisUPC" pitchFamily="34" charset="-34"/>
              </a:rPr>
              <a:t>พิเศษตาม</a:t>
            </a:r>
            <a:r>
              <a:rPr lang="th-TH" sz="1400" b="1" dirty="0" smtClean="0">
                <a:latin typeface="IrisUPC" pitchFamily="34" charset="-34"/>
                <a:ea typeface="Times New Roman"/>
                <a:cs typeface="IrisUPC" pitchFamily="34" charset="-34"/>
              </a:rPr>
              <a:t>ข้อกำหนด</a:t>
            </a:r>
            <a:br>
              <a:rPr lang="th-TH" sz="1400" b="1" dirty="0" smtClean="0">
                <a:latin typeface="IrisUPC" pitchFamily="34" charset="-34"/>
                <a:ea typeface="Times New Roman"/>
                <a:cs typeface="IrisUPC" pitchFamily="34" charset="-34"/>
              </a:rPr>
            </a:br>
            <a:r>
              <a:rPr lang="th-TH" sz="1400" b="1" dirty="0" smtClean="0">
                <a:latin typeface="IrisUPC" pitchFamily="34" charset="-34"/>
                <a:ea typeface="Times New Roman"/>
                <a:cs typeface="IrisUPC" pitchFamily="34" charset="-34"/>
              </a:rPr>
              <a:t>และ</a:t>
            </a:r>
            <a:r>
              <a:rPr lang="th-TH" sz="1400" b="1" dirty="0">
                <a:latin typeface="IrisUPC" pitchFamily="34" charset="-34"/>
                <a:ea typeface="Times New Roman"/>
                <a:cs typeface="IrisUPC" pitchFamily="34" charset="-34"/>
              </a:rPr>
              <a:t>ค่าใช้จ่ายอื่นที่เป็นต้อง</a:t>
            </a:r>
            <a:r>
              <a:rPr lang="th-TH" sz="1400" b="1" dirty="0" smtClean="0">
                <a:latin typeface="IrisUPC" pitchFamily="34" charset="-34"/>
                <a:ea typeface="Times New Roman"/>
                <a:cs typeface="IrisUPC" pitchFamily="34" charset="-34"/>
              </a:rPr>
              <a:t>มี</a:t>
            </a:r>
            <a:endParaRPr lang="en-US" sz="1400" b="1" dirty="0">
              <a:latin typeface="IrisUPC" pitchFamily="34" charset="-34"/>
              <a:ea typeface="Times New Roman"/>
              <a:cs typeface="IrisUPC" pitchFamily="34" charset="-3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32240" y="5155860"/>
            <a:ext cx="236314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7800" indent="-177800">
              <a:spcAft>
                <a:spcPts val="0"/>
              </a:spcAft>
              <a:buClr>
                <a:srgbClr val="C00000"/>
              </a:buClr>
              <a:buSzPct val="65000"/>
              <a:buFont typeface="Wingdings" pitchFamily="2" charset="2"/>
              <a:buChar char="q"/>
            </a:pPr>
            <a:r>
              <a:rPr lang="th-TH" sz="1400" b="1" dirty="0">
                <a:latin typeface="IrisUPC" pitchFamily="34" charset="-34"/>
                <a:ea typeface="Times New Roman"/>
                <a:cs typeface="IrisUPC" pitchFamily="34" charset="-34"/>
              </a:rPr>
              <a:t>หลักเกณฑ์และวิธีการ</a:t>
            </a:r>
            <a:r>
              <a:rPr lang="th-TH" sz="1400" b="1" dirty="0" smtClean="0">
                <a:latin typeface="IrisUPC" pitchFamily="34" charset="-34"/>
                <a:ea typeface="Times New Roman"/>
                <a:cs typeface="IrisUPC" pitchFamily="34" charset="-34"/>
              </a:rPr>
              <a:t>นำค่า</a:t>
            </a:r>
            <a:r>
              <a:rPr lang="th-TH" sz="1400" b="1" dirty="0">
                <a:latin typeface="IrisUPC" pitchFamily="34" charset="-34"/>
                <a:ea typeface="Times New Roman"/>
                <a:cs typeface="IrisUPC" pitchFamily="34" charset="-34"/>
              </a:rPr>
              <a:t>งาน</a:t>
            </a:r>
            <a:r>
              <a:rPr lang="th-TH" sz="1400" b="1" dirty="0" smtClean="0">
                <a:latin typeface="IrisUPC" pitchFamily="34" charset="-34"/>
                <a:ea typeface="Times New Roman"/>
                <a:cs typeface="IrisUPC" pitchFamily="34" charset="-34"/>
              </a:rPr>
              <a:t>ต้นทุน</a:t>
            </a:r>
            <a:br>
              <a:rPr lang="th-TH" sz="1400" b="1" dirty="0" smtClean="0">
                <a:latin typeface="IrisUPC" pitchFamily="34" charset="-34"/>
                <a:ea typeface="Times New Roman"/>
                <a:cs typeface="IrisUPC" pitchFamily="34" charset="-34"/>
              </a:rPr>
            </a:br>
            <a:r>
              <a:rPr lang="th-TH" sz="1400" b="1" dirty="0" smtClean="0">
                <a:latin typeface="IrisUPC" pitchFamily="34" charset="-34"/>
                <a:ea typeface="Times New Roman"/>
                <a:cs typeface="IrisUPC" pitchFamily="34" charset="-34"/>
              </a:rPr>
              <a:t>ค่าใช้จ่าย</a:t>
            </a:r>
            <a:r>
              <a:rPr lang="th-TH" sz="1400" b="1" dirty="0">
                <a:latin typeface="IrisUPC" pitchFamily="34" charset="-34"/>
                <a:ea typeface="Times New Roman"/>
                <a:cs typeface="IrisUPC" pitchFamily="34" charset="-34"/>
              </a:rPr>
              <a:t>ในการดำเนินงานก่อสร้าง </a:t>
            </a:r>
            <a:r>
              <a:rPr lang="th-TH" sz="1400" b="1" dirty="0" smtClean="0">
                <a:latin typeface="IrisUPC" pitchFamily="34" charset="-34"/>
                <a:ea typeface="Times New Roman"/>
                <a:cs typeface="IrisUPC" pitchFamily="34" charset="-34"/>
              </a:rPr>
              <a:t>และ</a:t>
            </a:r>
            <a:br>
              <a:rPr lang="th-TH" sz="1400" b="1" dirty="0" smtClean="0">
                <a:latin typeface="IrisUPC" pitchFamily="34" charset="-34"/>
                <a:ea typeface="Times New Roman"/>
                <a:cs typeface="IrisUPC" pitchFamily="34" charset="-34"/>
              </a:rPr>
            </a:br>
            <a:r>
              <a:rPr lang="th-TH" sz="1400" b="1" dirty="0" smtClean="0">
                <a:latin typeface="IrisUPC" pitchFamily="34" charset="-34"/>
                <a:ea typeface="Times New Roman"/>
                <a:cs typeface="IrisUPC" pitchFamily="34" charset="-34"/>
              </a:rPr>
              <a:t>ค่าใช้จ่าย</a:t>
            </a:r>
            <a:r>
              <a:rPr lang="th-TH" sz="1400" b="1" dirty="0">
                <a:latin typeface="IrisUPC" pitchFamily="34" charset="-34"/>
                <a:ea typeface="Times New Roman"/>
                <a:cs typeface="IrisUPC" pitchFamily="34" charset="-34"/>
              </a:rPr>
              <a:t>พิเศษฯ มาคำนวณ</a:t>
            </a:r>
            <a:r>
              <a:rPr lang="th-TH" sz="1400" b="1" dirty="0" smtClean="0">
                <a:latin typeface="IrisUPC" pitchFamily="34" charset="-34"/>
                <a:ea typeface="Times New Roman"/>
                <a:cs typeface="IrisUPC" pitchFamily="34" charset="-34"/>
              </a:rPr>
              <a:t>รวมกันได้</a:t>
            </a:r>
            <a:br>
              <a:rPr lang="th-TH" sz="1400" b="1" dirty="0" smtClean="0">
                <a:latin typeface="IrisUPC" pitchFamily="34" charset="-34"/>
                <a:ea typeface="Times New Roman"/>
                <a:cs typeface="IrisUPC" pitchFamily="34" charset="-34"/>
              </a:rPr>
            </a:br>
            <a:r>
              <a:rPr lang="th-TH" sz="1400" b="1" dirty="0" smtClean="0">
                <a:latin typeface="IrisUPC" pitchFamily="34" charset="-34"/>
                <a:ea typeface="Times New Roman"/>
                <a:cs typeface="IrisUPC" pitchFamily="34" charset="-34"/>
              </a:rPr>
              <a:t>เป็น</a:t>
            </a:r>
            <a:r>
              <a:rPr lang="th-TH" sz="1400" b="1" dirty="0">
                <a:latin typeface="IrisUPC" pitchFamily="34" charset="-34"/>
                <a:ea typeface="Times New Roman"/>
                <a:cs typeface="IrisUPC" pitchFamily="34" charset="-34"/>
              </a:rPr>
              <a:t>ราคากลา</a:t>
            </a:r>
            <a:r>
              <a:rPr lang="th-TH" sz="1400" b="1" dirty="0" smtClean="0">
                <a:latin typeface="IrisUPC" pitchFamily="34" charset="-34"/>
                <a:ea typeface="Times New Roman"/>
                <a:cs typeface="IrisUPC" pitchFamily="34" charset="-34"/>
              </a:rPr>
              <a:t>งงานก่อสร้าง</a:t>
            </a:r>
            <a:endParaRPr lang="en-US" sz="1400" b="1" dirty="0">
              <a:latin typeface="IrisUPC" pitchFamily="34" charset="-34"/>
              <a:ea typeface="Times New Roman"/>
              <a:cs typeface="IrisUPC" pitchFamily="34" charset="-34"/>
            </a:endParaRPr>
          </a:p>
          <a:p>
            <a:pPr marL="177800" indent="-177800">
              <a:spcAft>
                <a:spcPts val="0"/>
              </a:spcAft>
              <a:buClr>
                <a:srgbClr val="C00000"/>
              </a:buClr>
              <a:buSzPct val="65000"/>
              <a:buFont typeface="Wingdings" pitchFamily="2" charset="2"/>
              <a:buChar char="q"/>
            </a:pPr>
            <a:r>
              <a:rPr lang="th-TH" sz="1400" b="1" dirty="0" smtClean="0">
                <a:latin typeface="IrisUPC" pitchFamily="34" charset="-34"/>
                <a:ea typeface="Times New Roman"/>
                <a:cs typeface="IrisUPC" pitchFamily="34" charset="-34"/>
              </a:rPr>
              <a:t>แบบฟอร์ม</a:t>
            </a:r>
            <a:r>
              <a:rPr lang="th-TH" sz="1400" b="1" dirty="0">
                <a:latin typeface="IrisUPC" pitchFamily="34" charset="-34"/>
                <a:ea typeface="Times New Roman"/>
                <a:cs typeface="IrisUPC" pitchFamily="34" charset="-34"/>
              </a:rPr>
              <a:t>และการจัดทำ</a:t>
            </a:r>
            <a:r>
              <a:rPr lang="th-TH" sz="1400" b="1" dirty="0" smtClean="0">
                <a:latin typeface="IrisUPC" pitchFamily="34" charset="-34"/>
                <a:ea typeface="Times New Roman"/>
                <a:cs typeface="IrisUPC" pitchFamily="34" charset="-34"/>
              </a:rPr>
              <a:t>รายงานการ</a:t>
            </a:r>
            <a:br>
              <a:rPr lang="th-TH" sz="1400" b="1" dirty="0" smtClean="0">
                <a:latin typeface="IrisUPC" pitchFamily="34" charset="-34"/>
                <a:ea typeface="Times New Roman"/>
                <a:cs typeface="IrisUPC" pitchFamily="34" charset="-34"/>
              </a:rPr>
            </a:br>
            <a:r>
              <a:rPr lang="th-TH" sz="1400" b="1" dirty="0" smtClean="0">
                <a:latin typeface="IrisUPC" pitchFamily="34" charset="-34"/>
                <a:ea typeface="Times New Roman"/>
                <a:cs typeface="IrisUPC" pitchFamily="34" charset="-34"/>
              </a:rPr>
              <a:t>คำนวณ</a:t>
            </a:r>
            <a:r>
              <a:rPr lang="th-TH" sz="1400" b="1" dirty="0">
                <a:latin typeface="IrisUPC" pitchFamily="34" charset="-34"/>
                <a:ea typeface="Times New Roman"/>
                <a:cs typeface="IrisUPC" pitchFamily="34" charset="-34"/>
              </a:rPr>
              <a:t>ราคา</a:t>
            </a:r>
            <a:r>
              <a:rPr lang="th-TH" sz="1400" b="1" dirty="0" smtClean="0">
                <a:latin typeface="IrisUPC" pitchFamily="34" charset="-34"/>
                <a:ea typeface="Times New Roman"/>
                <a:cs typeface="IrisUPC" pitchFamily="34" charset="-34"/>
              </a:rPr>
              <a:t>กลางงานก่อสร้าง</a:t>
            </a:r>
            <a:endParaRPr lang="en-US" sz="1400" b="1" dirty="0">
              <a:latin typeface="IrisUPC" pitchFamily="34" charset="-34"/>
              <a:ea typeface="Times New Roman"/>
              <a:cs typeface="IrisUPC" pitchFamily="34" charset="-34"/>
            </a:endParaRPr>
          </a:p>
        </p:txBody>
      </p:sp>
      <p:pic>
        <p:nvPicPr>
          <p:cNvPr id="29" name="รูปภาพ 28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07315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มนมุมสี่เหลี่ยมผืนผ้าหนึ่งมุม 37"/>
          <p:cNvSpPr/>
          <p:nvPr/>
        </p:nvSpPr>
        <p:spPr>
          <a:xfrm>
            <a:off x="427352" y="692696"/>
            <a:ext cx="5400600" cy="6048672"/>
          </a:xfrm>
          <a:prstGeom prst="round1Rect">
            <a:avLst/>
          </a:prstGeom>
          <a:noFill/>
          <a:effectLst/>
          <a:scene3d>
            <a:camera prst="orthographicFront"/>
            <a:lightRig rig="soft" dir="t"/>
          </a:scene3d>
          <a:sp3d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04202" y="3298280"/>
            <a:ext cx="3534942" cy="43088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  <a:effectLst/>
          <a:scene3d>
            <a:camera prst="orthographicFront"/>
            <a:lightRig rig="threePt" dir="t"/>
          </a:scene3d>
          <a:sp3d contourW="6350">
            <a:contourClr>
              <a:schemeClr val="accent1"/>
            </a:contourClr>
          </a:sp3d>
        </p:spPr>
        <p:txBody>
          <a:bodyPr wrap="none" rtlCol="0">
            <a:spAutoFit/>
          </a:bodyPr>
          <a:lstStyle/>
          <a:p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ถอดแบบก่อสร้างและคำนวณค่างานต้นทุน</a:t>
            </a:r>
            <a:endParaRPr lang="th-TH" sz="22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83326" y="3985819"/>
            <a:ext cx="3571812" cy="43088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  <a:effectLst/>
          <a:scene3d>
            <a:camera prst="orthographicFront"/>
            <a:lightRig rig="threePt" dir="t"/>
          </a:scene3d>
          <a:sp3d contourW="6350">
            <a:contourClr>
              <a:schemeClr val="accent1"/>
            </a:contourClr>
          </a:sp3d>
        </p:spPr>
        <p:txBody>
          <a:bodyPr wrap="none" rtlCol="0">
            <a:spAutoFit/>
          </a:bodyPr>
          <a:lstStyle/>
          <a:p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คำนวณค่าใช้จ่ายในการดำเนินงานก่อสร้าง</a:t>
            </a:r>
            <a:endParaRPr lang="th-TH" sz="22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32504" y="4657199"/>
            <a:ext cx="4087979" cy="43088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  <a:effectLst/>
          <a:scene3d>
            <a:camera prst="orthographicFront"/>
            <a:lightRig rig="threePt" dir="t"/>
          </a:scene3d>
          <a:sp3d contourW="6350">
            <a:contourClr>
              <a:schemeClr val="accent1"/>
            </a:contourClr>
          </a:sp3d>
        </p:spPr>
        <p:txBody>
          <a:bodyPr wrap="none" rtlCol="0">
            <a:spAutoFit/>
          </a:bodyPr>
          <a:lstStyle/>
          <a:p>
            <a:pPr algn="ctr"/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คำนวณค่าใช้จ่ายพิเศษตามข้อกำหนดฯ และอื่นๆ</a:t>
            </a:r>
            <a:endParaRPr lang="th-TH" sz="22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31858" y="5324935"/>
            <a:ext cx="3942105" cy="43088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  <a:effectLst/>
          <a:scene3d>
            <a:camera prst="orthographicFront"/>
            <a:lightRig rig="threePt" dir="t"/>
          </a:scene3d>
          <a:sp3d contourW="6350">
            <a:contourClr>
              <a:schemeClr val="accent1"/>
            </a:contourClr>
          </a:sp3d>
        </p:spPr>
        <p:txBody>
          <a:bodyPr wrap="none" rtlCol="0">
            <a:spAutoFit/>
          </a:bodyPr>
          <a:lstStyle/>
          <a:p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สรุปค่าก่อสร้างเป็นราคากลางและจัดทำรายงาน</a:t>
            </a:r>
            <a:endParaRPr lang="th-TH" sz="22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20391" y="5991050"/>
            <a:ext cx="4560864" cy="43088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  <a:effectLst/>
          <a:scene3d>
            <a:camera prst="orthographicFront"/>
            <a:lightRig rig="threePt" dir="t"/>
          </a:scene3d>
          <a:sp3d contourW="6350">
            <a:contourClr>
              <a:schemeClr val="accent1"/>
            </a:contourClr>
          </a:sp3d>
        </p:spPr>
        <p:txBody>
          <a:bodyPr wrap="none" rtlCol="0">
            <a:spAutoFit/>
          </a:bodyPr>
          <a:lstStyle/>
          <a:p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นำราคากลางเสนอหัวหน้าส่วนราชการให้ความเห็นชอบ</a:t>
            </a:r>
            <a:endParaRPr lang="th-TH" sz="22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57243" y="1624333"/>
            <a:ext cx="4411785" cy="769441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  <a:effectLst/>
          <a:scene3d>
            <a:camera prst="orthographicFront"/>
            <a:lightRig rig="threePt" dir="t"/>
          </a:scene3d>
          <a:sp3d contourW="6350">
            <a:contourClr>
              <a:schemeClr val="accent1"/>
            </a:contourClr>
          </a:sp3d>
        </p:spPr>
        <p:txBody>
          <a:bodyPr wrap="none" rtlCol="0">
            <a:spAutoFit/>
          </a:bodyPr>
          <a:lstStyle/>
          <a:p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เป็นงานก่อสร้างและต้องจัดจ้างก่อสร้างตามระเบียบฯ </a:t>
            </a:r>
          </a:p>
          <a:p>
            <a:pPr algn="ctr"/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ว่าด้วยการพัสดุ</a:t>
            </a:r>
            <a:endParaRPr lang="th-TH" sz="22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333058" y="2623182"/>
            <a:ext cx="3291286" cy="43088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  <a:effectLst/>
          <a:scene3d>
            <a:camera prst="orthographicFront"/>
            <a:lightRig rig="threePt" dir="t"/>
          </a:scene3d>
          <a:sp3d contourW="6350">
            <a:contourClr>
              <a:schemeClr val="accent1"/>
            </a:contourClr>
          </a:sp3d>
        </p:spPr>
        <p:txBody>
          <a:bodyPr wrap="none" rtlCol="0">
            <a:spAutoFit/>
          </a:bodyPr>
          <a:lstStyle/>
          <a:p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แต่งตั้งคณะกรรมการกำหนดราคากลาง</a:t>
            </a:r>
            <a:endParaRPr lang="th-TH" sz="22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23051" y="961344"/>
            <a:ext cx="4668036" cy="43088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  <a:effectLst/>
          <a:scene3d>
            <a:camera prst="orthographicFront"/>
            <a:lightRig rig="threePt" dir="t"/>
          </a:scene3d>
          <a:sp3d contourW="6350">
            <a:contourClr>
              <a:schemeClr val="accent1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แบบก่อสร้างและงบประมาณพร้อมสำหรับการจ้างก่อสร้าง</a:t>
            </a:r>
            <a:endParaRPr lang="th-TH" sz="22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46832" y="159144"/>
            <a:ext cx="8850500" cy="40395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"/>
            </a:scene3d>
            <a:sp3d extrusionH="57150">
              <a:bevelT h="101600"/>
              <a:contourClr>
                <a:schemeClr val="bg1"/>
              </a:contourClr>
            </a:sp3d>
          </a:bodyPr>
          <a:lstStyle/>
          <a:p>
            <a:pPr>
              <a:lnSpc>
                <a:spcPts val="2200"/>
              </a:lnSpc>
            </a:pP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สรุปภาพรวมกระบวนการคำนวณราคากลางตามหลักเกณฑ์การคำนวณราคากลางงานก่อสร้าง</a:t>
            </a:r>
            <a:endParaRPr lang="th-TH" sz="26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26" name="คำบรรยายภาพแบบลูกศรซ้าย 25"/>
          <p:cNvSpPr/>
          <p:nvPr/>
        </p:nvSpPr>
        <p:spPr>
          <a:xfrm>
            <a:off x="5940152" y="2716578"/>
            <a:ext cx="2808312" cy="1936558"/>
          </a:xfrm>
          <a:prstGeom prst="leftArrowCallout">
            <a:avLst/>
          </a:prstGeom>
          <a:noFill/>
          <a:effectLst/>
          <a:scene3d>
            <a:camera prst="orthographicFront"/>
            <a:lightRig rig="soft" dir="t"/>
          </a:scene3d>
          <a:sp3d>
            <a:bevelB w="38100" h="38100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/>
          </a:bodyPr>
          <a:lstStyle/>
          <a:p>
            <a:r>
              <a:rPr lang="th-TH" sz="2000" b="1" dirty="0">
                <a:solidFill>
                  <a:schemeClr val="tx1"/>
                </a:solidFill>
                <a:latin typeface="IrisUPC" pitchFamily="34" charset="-34"/>
                <a:cs typeface="IrisUPC" pitchFamily="34" charset="-34"/>
              </a:rPr>
              <a:t>แนวทางและวิธีปฏิบัติเกี่ยวกับหลักเกณฑ์</a:t>
            </a:r>
            <a:br>
              <a:rPr lang="th-TH" sz="2000" b="1" dirty="0">
                <a:solidFill>
                  <a:schemeClr val="tx1"/>
                </a:solidFill>
                <a:latin typeface="IrisUPC" pitchFamily="34" charset="-34"/>
                <a:cs typeface="IrisUPC" pitchFamily="34" charset="-34"/>
              </a:rPr>
            </a:br>
            <a:r>
              <a:rPr lang="th-TH" sz="2000" b="1" dirty="0">
                <a:solidFill>
                  <a:schemeClr val="tx1"/>
                </a:solidFill>
                <a:latin typeface="IrisUPC" pitchFamily="34" charset="-34"/>
                <a:cs typeface="IrisUPC" pitchFamily="34" charset="-34"/>
              </a:rPr>
              <a:t>การคำนวณราคากลาง</a:t>
            </a:r>
            <a:br>
              <a:rPr lang="th-TH" sz="2000" b="1" dirty="0">
                <a:solidFill>
                  <a:schemeClr val="tx1"/>
                </a:solidFill>
                <a:latin typeface="IrisUPC" pitchFamily="34" charset="-34"/>
                <a:cs typeface="IrisUPC" pitchFamily="34" charset="-34"/>
              </a:rPr>
            </a:br>
            <a:r>
              <a:rPr lang="th-TH" sz="2000" b="1" dirty="0">
                <a:solidFill>
                  <a:schemeClr val="tx1"/>
                </a:solidFill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2000" b="1" dirty="0" smtClean="0">
                <a:solidFill>
                  <a:schemeClr val="tx1"/>
                </a:solidFill>
                <a:latin typeface="IrisUPC" pitchFamily="34" charset="-34"/>
                <a:cs typeface="IrisUPC" pitchFamily="34" charset="-34"/>
              </a:rPr>
              <a:t>ก่อสร้าง (</a:t>
            </a:r>
            <a:r>
              <a:rPr lang="th-TH" sz="20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21</a:t>
            </a:r>
            <a:r>
              <a:rPr lang="th-TH" sz="2000" b="1" dirty="0" smtClean="0">
                <a:solidFill>
                  <a:schemeClr val="tx1"/>
                </a:solidFill>
                <a:latin typeface="IrisUPC" pitchFamily="34" charset="-34"/>
                <a:cs typeface="IrisUPC" pitchFamily="34" charset="-34"/>
              </a:rPr>
              <a:t> ข้อ)</a:t>
            </a:r>
            <a:endParaRPr lang="th-TH" sz="2000" b="1" dirty="0">
              <a:solidFill>
                <a:schemeClr val="tx1"/>
              </a:solidFill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27" name="ลูกศรลง 26"/>
          <p:cNvSpPr/>
          <p:nvPr/>
        </p:nvSpPr>
        <p:spPr>
          <a:xfrm>
            <a:off x="2839267" y="2417704"/>
            <a:ext cx="226928" cy="180000"/>
          </a:xfrm>
          <a:prstGeom prst="downArrow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8" name="ลูกศรลง 27"/>
          <p:cNvSpPr/>
          <p:nvPr/>
        </p:nvSpPr>
        <p:spPr>
          <a:xfrm>
            <a:off x="2859896" y="3082786"/>
            <a:ext cx="226928" cy="180000"/>
          </a:xfrm>
          <a:prstGeom prst="downArrow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9" name="ลูกศรลง 28"/>
          <p:cNvSpPr/>
          <p:nvPr/>
        </p:nvSpPr>
        <p:spPr>
          <a:xfrm>
            <a:off x="2849672" y="3759824"/>
            <a:ext cx="226928" cy="180000"/>
          </a:xfrm>
          <a:prstGeom prst="downArrow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0" name="ลูกศรลง 29"/>
          <p:cNvSpPr/>
          <p:nvPr/>
        </p:nvSpPr>
        <p:spPr>
          <a:xfrm>
            <a:off x="2839267" y="4440576"/>
            <a:ext cx="226928" cy="180000"/>
          </a:xfrm>
          <a:prstGeom prst="downArrow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1" name="ลูกศรลง 30"/>
          <p:cNvSpPr/>
          <p:nvPr/>
        </p:nvSpPr>
        <p:spPr>
          <a:xfrm>
            <a:off x="2859504" y="5779112"/>
            <a:ext cx="226928" cy="180000"/>
          </a:xfrm>
          <a:prstGeom prst="downArrow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2" name="ลูกศรลง 31"/>
          <p:cNvSpPr/>
          <p:nvPr/>
        </p:nvSpPr>
        <p:spPr>
          <a:xfrm>
            <a:off x="2849672" y="5117582"/>
            <a:ext cx="226928" cy="180000"/>
          </a:xfrm>
          <a:prstGeom prst="downArrow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3" name="ลูกศรลง 32"/>
          <p:cNvSpPr/>
          <p:nvPr/>
        </p:nvSpPr>
        <p:spPr>
          <a:xfrm>
            <a:off x="2842201" y="1423890"/>
            <a:ext cx="226928" cy="180000"/>
          </a:xfrm>
          <a:prstGeom prst="downArrow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4" name="รูปภาพ 23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15734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3" name="Rectangle 3"/>
          <p:cNvSpPr>
            <a:spLocks noGrp="1" noChangeArrowheads="1"/>
          </p:cNvSpPr>
          <p:nvPr>
            <p:ph type="title"/>
          </p:nvPr>
        </p:nvSpPr>
        <p:spPr>
          <a:xfrm>
            <a:off x="71406" y="2060848"/>
            <a:ext cx="8982075" cy="2571768"/>
          </a:xfrm>
          <a:ln/>
          <a:effectLst>
            <a:outerShdw dist="12700" algn="ctr" rotWithShape="0">
              <a:srgbClr val="FF0000"/>
            </a:outerShdw>
          </a:effectLst>
        </p:spPr>
        <p:txBody>
          <a:bodyPr>
            <a:scene3d>
              <a:camera prst="orthographicFront"/>
              <a:lightRig rig="soft" dir="t"/>
            </a:scene3d>
            <a:sp3d>
              <a:bevelB w="0" h="0"/>
              <a:contourClr>
                <a:schemeClr val="bg1"/>
              </a:contourClr>
            </a:sp3d>
          </a:bodyPr>
          <a:lstStyle/>
          <a:p>
            <a:pPr>
              <a:lnSpc>
                <a:spcPct val="90000"/>
              </a:lnSpc>
            </a:pPr>
            <a:r>
              <a:rPr lang="th-TH" sz="6800" b="1" dirty="0">
                <a:solidFill>
                  <a:schemeClr val="tx1"/>
                </a:solidFill>
                <a:effectLst/>
                <a:cs typeface="IrisUPC" pitchFamily="34" charset="-34"/>
              </a:rPr>
              <a:t>หลักเกณฑ์</a:t>
            </a:r>
            <a:br>
              <a:rPr lang="th-TH" sz="6800" b="1" dirty="0">
                <a:solidFill>
                  <a:schemeClr val="tx1"/>
                </a:solidFill>
                <a:effectLst/>
                <a:cs typeface="IrisUPC" pitchFamily="34" charset="-34"/>
              </a:rPr>
            </a:br>
            <a:r>
              <a:rPr lang="th-TH" sz="6800" b="1" dirty="0">
                <a:solidFill>
                  <a:schemeClr val="tx1"/>
                </a:solidFill>
                <a:effectLst/>
                <a:cs typeface="IrisUPC" pitchFamily="34" charset="-34"/>
              </a:rPr>
              <a:t>การคำนวณค่างานต้นทุน</a:t>
            </a:r>
            <a:r>
              <a:rPr lang="th-TH" sz="6500" b="1" dirty="0">
                <a:solidFill>
                  <a:schemeClr val="tx1"/>
                </a:solidFill>
                <a:effectLst/>
                <a:cs typeface="IrisUPC" pitchFamily="34" charset="-34"/>
              </a:rPr>
              <a:t/>
            </a:r>
            <a:br>
              <a:rPr lang="th-TH" sz="6500" b="1" dirty="0">
                <a:solidFill>
                  <a:schemeClr val="tx1"/>
                </a:solidFill>
                <a:effectLst/>
                <a:cs typeface="IrisUPC" pitchFamily="34" charset="-34"/>
              </a:rPr>
            </a:br>
            <a:r>
              <a:rPr lang="th-TH" sz="6000" b="1" dirty="0">
                <a:solidFill>
                  <a:schemeClr val="tx1"/>
                </a:solidFill>
                <a:effectLst/>
                <a:latin typeface="Browallia New" pitchFamily="34" charset="-34"/>
                <a:cs typeface="Browallia New" pitchFamily="34" charset="-34"/>
              </a:rPr>
              <a:t>(</a:t>
            </a:r>
            <a:r>
              <a:rPr lang="en-US" sz="6000" b="1" dirty="0">
                <a:solidFill>
                  <a:schemeClr val="tx1"/>
                </a:solidFill>
                <a:effectLst/>
                <a:latin typeface="Browallia New" pitchFamily="34" charset="-34"/>
                <a:cs typeface="Browallia New" pitchFamily="34" charset="-34"/>
              </a:rPr>
              <a:t>Direct Cost)</a:t>
            </a:r>
            <a:endParaRPr lang="th-TH" sz="6000" b="1" dirty="0">
              <a:solidFill>
                <a:schemeClr val="tx1"/>
              </a:solidFill>
              <a:effectLst/>
              <a:latin typeface="Browallia New" pitchFamily="34" charset="-34"/>
              <a:cs typeface="Browallia New" pitchFamily="34" charset="-34"/>
            </a:endParaRPr>
          </a:p>
        </p:txBody>
      </p:sp>
      <p:pic>
        <p:nvPicPr>
          <p:cNvPr id="5" name="รูปภาพ 4" descr="Government Procurement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17181" y="6462734"/>
            <a:ext cx="579194" cy="35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88049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68" name="Text Box 24"/>
          <p:cNvSpPr txBox="1">
            <a:spLocks noChangeArrowheads="1"/>
          </p:cNvSpPr>
          <p:nvPr/>
        </p:nvSpPr>
        <p:spPr bwMode="auto">
          <a:xfrm>
            <a:off x="261944" y="1196752"/>
            <a:ext cx="8630536" cy="49738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 anchorCtr="0">
            <a:noAutofit/>
            <a:sp3d contourW="12700"/>
          </a:bodyPr>
          <a:lstStyle/>
          <a:p>
            <a:pPr marL="269875" indent="-269875" fontAlgn="base">
              <a:lnSpc>
                <a:spcPts val="2200"/>
              </a:lnSpc>
              <a:buClr>
                <a:srgbClr val="CC3300"/>
              </a:buClr>
              <a:buSzPct val="60000"/>
              <a:buFont typeface="Wingdings" pitchFamily="2" charset="2"/>
              <a:buChar char="v"/>
            </a:pPr>
            <a:r>
              <a:rPr lang="th-TH" sz="22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ค่างานต้นทุนหรือค่าใช้จ่ายทางตรง </a:t>
            </a:r>
            <a:r>
              <a:rPr lang="th-TH" sz="22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</a:rPr>
              <a:t>(</a:t>
            </a:r>
            <a:r>
              <a:rPr lang="en-US" sz="22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</a:rPr>
              <a:t>Direct Cost)</a:t>
            </a:r>
            <a:r>
              <a:rPr lang="th-TH" sz="22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</a:rPr>
              <a:t> </a:t>
            </a:r>
            <a:r>
              <a:rPr lang="th-TH" sz="22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ในงานก่อสร้าง หมายถึง ผลรวมของค่าวัสดุ ค่าแรงงาน</a:t>
            </a:r>
            <a:br>
              <a:rPr lang="th-TH" sz="22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</a:br>
            <a:r>
              <a:rPr lang="th-TH" sz="22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ค่าขนส่งวัสดุ  และหรือค่างานต่างๆ     </a:t>
            </a:r>
            <a:r>
              <a:rPr lang="th-TH" sz="2200" b="1" i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โดยยังไม่รวมค่าใช้จ่ายในการดำเนินงานก่อสร้าง (ค่าอำนวยการ   ดอกเบี้ย  กำไร  และภาษี)</a:t>
            </a:r>
            <a:r>
              <a:rPr lang="th-TH" sz="2400" b="1" i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/>
            </a:r>
            <a:br>
              <a:rPr lang="th-TH" sz="2400" b="1" i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</a:br>
            <a:endParaRPr lang="th-TH" sz="800" b="1" i="1" dirty="0" smtClean="0">
              <a:effectLst>
                <a:innerShdw blurRad="114300">
                  <a:prstClr val="black"/>
                </a:innerShdw>
              </a:effectLst>
              <a:cs typeface="IrisUPC" pitchFamily="34" charset="-34"/>
            </a:endParaRPr>
          </a:p>
          <a:p>
            <a:pPr marL="269875" indent="-269875" fontAlgn="base">
              <a:lnSpc>
                <a:spcPts val="2200"/>
              </a:lnSpc>
              <a:buClr>
                <a:srgbClr val="CC3300"/>
              </a:buClr>
              <a:buSzPct val="60000"/>
              <a:buFont typeface="Wingdings" pitchFamily="2" charset="2"/>
              <a:buChar char="v"/>
            </a:pP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หลักการและแนวทางการคำนวณค่างานต้นทุน</a:t>
            </a:r>
          </a:p>
          <a:p>
            <a:pPr marL="533400" indent="-261938">
              <a:lnSpc>
                <a:spcPts val="2200"/>
              </a:lnSpc>
              <a:buSzPct val="65000"/>
              <a:buFont typeface="+mj-lt"/>
              <a:buAutoNum type="arabicPeriod"/>
            </a:pPr>
            <a:r>
              <a:rPr lang="th-TH" sz="22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ถอดแบบก่อสร้าง  เพื่อสำรวจและกำหนดรายการงานก่อสร้าง  รวมทั้งหน่วยวัด และปริมาณงาน วัสดุ</a:t>
            </a:r>
            <a:br>
              <a:rPr lang="th-TH" sz="22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</a:br>
            <a:r>
              <a:rPr lang="th-TH" sz="22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และหรือแรงงาน สำหรับแต่ละรายการก่อสร้าง    พร้อมทั้งการปรับปริมาณงาน วัสดุ และหรือแรงงาน ของบางรายการงานก่อสร้างให้สอดคล้องกับข้อเท็จจริงในการก่อสร้าง (การคิดเผื่อปริมาณงาน)</a:t>
            </a:r>
            <a:r>
              <a:rPr lang="th-TH" sz="20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/>
            </a:r>
            <a:br>
              <a:rPr lang="th-TH" sz="20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</a:br>
            <a:r>
              <a:rPr lang="th-TH" sz="8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    </a:t>
            </a:r>
            <a:r>
              <a:rPr lang="th-TH" sz="20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/>
            </a:r>
            <a:br>
              <a:rPr lang="th-TH" sz="2000" b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</a:br>
            <a:r>
              <a:rPr lang="th-TH" sz="2000" b="1" i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แนวทางการคิดเผื่อปริมาณงาน</a:t>
            </a:r>
            <a:r>
              <a:rPr lang="th-TH" sz="1800" b="1" i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/>
            </a:r>
            <a:br>
              <a:rPr lang="th-TH" sz="1800" b="1" i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</a:br>
            <a:r>
              <a:rPr lang="th-TH" sz="1800" b="1" i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	</a:t>
            </a:r>
            <a:r>
              <a:rPr lang="th-TH" sz="1800" b="1" i="1" dirty="0" smtClean="0">
                <a:cs typeface="IrisUPC" pitchFamily="34" charset="-34"/>
              </a:rPr>
              <a:t>- </a:t>
            </a:r>
            <a:r>
              <a:rPr lang="th-TH" sz="1800" b="1" i="1" dirty="0">
                <a:latin typeface="Angsana New" pitchFamily="18" charset="-34"/>
                <a:cs typeface="IrisUPC" pitchFamily="34" charset="-34"/>
              </a:rPr>
              <a:t>กรณีของงาน</a:t>
            </a:r>
            <a:r>
              <a:rPr lang="th-TH" sz="1800" b="1" i="1" dirty="0" smtClean="0">
                <a:latin typeface="Angsana New" pitchFamily="18" charset="-34"/>
                <a:cs typeface="IrisUPC" pitchFamily="34" charset="-34"/>
              </a:rPr>
              <a:t>ก่อสร้างอาคาร  การ</a:t>
            </a:r>
            <a:r>
              <a:rPr lang="th-TH" sz="1800" b="1" i="1" dirty="0">
                <a:latin typeface="Angsana New" pitchFamily="18" charset="-34"/>
                <a:cs typeface="IrisUPC" pitchFamily="34" charset="-34"/>
              </a:rPr>
              <a:t>คิดเผื่อปริมาณงานสำหรับบางรายการงานก่อสร้าง ให้ดำเนินการ</a:t>
            </a:r>
            <a:r>
              <a:rPr lang="th-TH" sz="1800" b="1" i="1" dirty="0" smtClean="0">
                <a:latin typeface="Angsana New" pitchFamily="18" charset="-34"/>
                <a:cs typeface="IrisUPC" pitchFamily="34" charset="-34"/>
              </a:rPr>
              <a:t>ตาม</a:t>
            </a:r>
            <a:r>
              <a:rPr lang="th-TH" sz="1800" b="1" i="1" dirty="0" smtClean="0">
                <a:latin typeface="IrisUPC" pitchFamily="34" charset="-34"/>
                <a:cs typeface="IrisUPC" pitchFamily="34" charset="-34"/>
              </a:rPr>
              <a:t>หลักเกณฑ์</a:t>
            </a:r>
            <a:br>
              <a:rPr lang="th-TH" sz="1800" b="1" i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i="1" dirty="0" smtClean="0">
                <a:latin typeface="Angsana New" pitchFamily="18" charset="-34"/>
                <a:cs typeface="IrisUPC" pitchFamily="34" charset="-34"/>
              </a:rPr>
              <a:t>ที่กำหนดในส่วน</a:t>
            </a:r>
            <a:r>
              <a:rPr lang="th-TH" sz="1800" b="1" i="1" dirty="0" smtClean="0">
                <a:latin typeface="IrisUPC" pitchFamily="34" charset="-34"/>
                <a:cs typeface="IrisUPC" pitchFamily="34" charset="-34"/>
              </a:rPr>
              <a:t>มาตรฐาน</a:t>
            </a:r>
            <a:r>
              <a:rPr lang="th-TH" sz="1800" b="1" i="1" dirty="0">
                <a:latin typeface="IrisUPC" pitchFamily="34" charset="-34"/>
                <a:cs typeface="IrisUPC" pitchFamily="34" charset="-34"/>
              </a:rPr>
              <a:t>การวัดและคำนวณปริมาณงาน  </a:t>
            </a:r>
            <a:r>
              <a:rPr lang="th-TH" sz="1800" b="1" i="1" dirty="0" smtClean="0">
                <a:latin typeface="IrisUPC" pitchFamily="34" charset="-34"/>
                <a:cs typeface="IrisUPC" pitchFamily="34" charset="-34"/>
              </a:rPr>
              <a:t>หลักเกณฑ์</a:t>
            </a:r>
            <a:r>
              <a:rPr lang="th-TH" sz="1800" b="1" i="1" dirty="0">
                <a:latin typeface="IrisUPC" pitchFamily="34" charset="-34"/>
                <a:cs typeface="IrisUPC" pitchFamily="34" charset="-34"/>
              </a:rPr>
              <a:t>การคำนวณปริมาณงาน </a:t>
            </a:r>
            <a:r>
              <a:rPr lang="th-TH" sz="1800" b="1" i="1" dirty="0" smtClean="0">
                <a:latin typeface="IrisUPC" pitchFamily="34" charset="-34"/>
                <a:cs typeface="IrisUPC" pitchFamily="34" charset="-34"/>
              </a:rPr>
              <a:t> และเกณฑ์</a:t>
            </a:r>
            <a:r>
              <a:rPr lang="th-TH" sz="1800" b="1" i="1" dirty="0">
                <a:latin typeface="IrisUPC" pitchFamily="34" charset="-34"/>
                <a:cs typeface="IrisUPC" pitchFamily="34" charset="-34"/>
              </a:rPr>
              <a:t>การเผื่อและการคำนวณปริมาณวัสดุมวลรวมต่อ</a:t>
            </a:r>
            <a:r>
              <a:rPr lang="th-TH" sz="1800" b="1" i="1" dirty="0" smtClean="0">
                <a:latin typeface="IrisUPC" pitchFamily="34" charset="-34"/>
                <a:cs typeface="IrisUPC" pitchFamily="34" charset="-34"/>
              </a:rPr>
              <a:t>หน่วย</a:t>
            </a:r>
            <a:br>
              <a:rPr lang="th-TH" sz="1800" b="1" i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i="1" dirty="0" smtClean="0">
                <a:effectLst>
                  <a:innerShdw blurRad="114300">
                    <a:prstClr val="black"/>
                  </a:innerShdw>
                </a:effectLst>
                <a:cs typeface="IrisUPC" pitchFamily="34" charset="-34"/>
              </a:rPr>
              <a:t>	</a:t>
            </a:r>
            <a:r>
              <a:rPr lang="th-TH" sz="1800" b="1" i="1" dirty="0" smtClean="0">
                <a:effectLst/>
                <a:cs typeface="IrisUPC" pitchFamily="34" charset="-34"/>
              </a:rPr>
              <a:t>- </a:t>
            </a:r>
            <a:r>
              <a:rPr lang="th-TH" sz="1800" b="1" i="1" dirty="0" smtClean="0">
                <a:effectLst/>
                <a:latin typeface="Angsana New" pitchFamily="18" charset="-34"/>
                <a:cs typeface="IrisUPC" pitchFamily="34" charset="-34"/>
              </a:rPr>
              <a:t>กรณีของงานก่อสร้างทาง สะพาน และท่อ</a:t>
            </a:r>
            <a:r>
              <a:rPr lang="th-TH" sz="1800" b="1" i="1" dirty="0">
                <a:latin typeface="Angsana New" pitchFamily="18" charset="-34"/>
                <a:cs typeface="IrisUPC" pitchFamily="34" charset="-34"/>
              </a:rPr>
              <a:t>เหลี่ยม </a:t>
            </a:r>
            <a:r>
              <a:rPr lang="th-TH" sz="1800" b="1" i="1" dirty="0" smtClean="0">
                <a:latin typeface="Angsana New" pitchFamily="18" charset="-34"/>
                <a:cs typeface="IrisUPC" pitchFamily="34" charset="-34"/>
              </a:rPr>
              <a:t>และงาน</a:t>
            </a:r>
            <a:r>
              <a:rPr lang="th-TH" sz="1800" b="1" i="1" dirty="0">
                <a:latin typeface="Angsana New" pitchFamily="18" charset="-34"/>
                <a:cs typeface="IrisUPC" pitchFamily="34" charset="-34"/>
              </a:rPr>
              <a:t>ก่อสร้างชลประทาน</a:t>
            </a:r>
            <a:r>
              <a:rPr lang="th-TH" sz="1800" b="1" i="1" dirty="0" smtClean="0">
                <a:effectLst/>
                <a:latin typeface="Angsana New" pitchFamily="18" charset="-34"/>
                <a:cs typeface="IrisUPC" pitchFamily="34" charset="-34"/>
              </a:rPr>
              <a:t>       การคิดเผื่อปริมาณงานสำหรับ</a:t>
            </a:r>
            <a:br>
              <a:rPr lang="th-TH" sz="1800" b="1" i="1" dirty="0" smtClean="0">
                <a:effectLst/>
                <a:latin typeface="Angsana New" pitchFamily="18" charset="-34"/>
                <a:cs typeface="IrisUPC" pitchFamily="34" charset="-34"/>
              </a:rPr>
            </a:br>
            <a:r>
              <a:rPr lang="th-TH" sz="1800" b="1" i="1" dirty="0" smtClean="0">
                <a:effectLst/>
                <a:latin typeface="Angsana New" pitchFamily="18" charset="-34"/>
                <a:cs typeface="IrisUPC" pitchFamily="34" charset="-34"/>
              </a:rPr>
              <a:t>บางรายการงานก่อสร้าง    ให้เนินการตามที่กำหนดตาม</a:t>
            </a:r>
            <a:r>
              <a:rPr lang="th-TH" sz="1800" b="1" i="1" dirty="0">
                <a:effectLst/>
                <a:latin typeface="IrisUPC" pitchFamily="34" charset="-34"/>
                <a:cs typeface="IrisUPC" pitchFamily="34" charset="-34"/>
              </a:rPr>
              <a:t>หลักเกณฑ์การถอดแบบ</a:t>
            </a:r>
            <a:r>
              <a:rPr lang="th-TH" sz="1800" b="1" i="1" dirty="0" smtClean="0">
                <a:effectLst/>
                <a:latin typeface="IrisUPC" pitchFamily="34" charset="-34"/>
                <a:cs typeface="IrisUPC" pitchFamily="34" charset="-34"/>
              </a:rPr>
              <a:t>คำนวณปริมาณงาน/วัสดุ       และ</a:t>
            </a:r>
            <a:r>
              <a:rPr lang="th-TH" sz="1800" b="1" i="1" dirty="0" smtClean="0">
                <a:effectLst/>
                <a:latin typeface="Angsana New" pitchFamily="18" charset="-34"/>
                <a:cs typeface="IrisUPC" pitchFamily="34" charset="-34"/>
              </a:rPr>
              <a:t>ในสูตรการคำนวณค่างานต้นทุนต่อหน่วยของบางรายการงานก่อสร้าง  ก็ยังได้มีการคิดเผื่อปริมาณงาน/วัสดุด้วย</a:t>
            </a:r>
            <a:endParaRPr lang="th-TH" sz="1800" b="1" i="1" strike="sngStrike" dirty="0" smtClean="0">
              <a:effectLst/>
              <a:cs typeface="IrisUPC" pitchFamily="34" charset="-34"/>
            </a:endParaRPr>
          </a:p>
        </p:txBody>
      </p:sp>
      <p:sp>
        <p:nvSpPr>
          <p:cNvPr id="6" name="Text Box 19"/>
          <p:cNvSpPr txBox="1">
            <a:spLocks noChangeArrowheads="1"/>
          </p:cNvSpPr>
          <p:nvPr/>
        </p:nvSpPr>
        <p:spPr bwMode="auto">
          <a:xfrm>
            <a:off x="1330446" y="422770"/>
            <a:ext cx="6481914" cy="629966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anchor="b" anchorCtr="0">
            <a:noAutofit/>
            <a:sp3d extrusionH="152400" contourW="31750">
              <a:bevelT w="152400" h="152400"/>
              <a:bevelB w="152400" h="152400"/>
              <a:contourClr>
                <a:schemeClr val="bg1"/>
              </a:contourClr>
            </a:sp3d>
          </a:bodyPr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600" b="1" dirty="0" smtClean="0">
                <a:effectLst/>
                <a:latin typeface="Angsana New" pitchFamily="18" charset="-34"/>
                <a:cs typeface="IrisUPC" pitchFamily="34" charset="-34"/>
              </a:rPr>
              <a:t>หลักการและแนวทางการคำนวณ</a:t>
            </a:r>
            <a:r>
              <a:rPr lang="th-TH" sz="3600" b="1" dirty="0">
                <a:effectLst/>
                <a:latin typeface="Angsana New" pitchFamily="18" charset="-34"/>
                <a:cs typeface="IrisUPC" pitchFamily="34" charset="-34"/>
              </a:rPr>
              <a:t>ค่างาน</a:t>
            </a:r>
            <a:r>
              <a:rPr lang="th-TH" sz="3600" b="1" dirty="0" smtClean="0">
                <a:effectLst/>
                <a:latin typeface="Angsana New" pitchFamily="18" charset="-34"/>
                <a:cs typeface="IrisUPC" pitchFamily="34" charset="-34"/>
              </a:rPr>
              <a:t>ต้นทุน</a:t>
            </a:r>
            <a:endParaRPr lang="th-TH" sz="3600" b="1" dirty="0">
              <a:effectLst/>
              <a:latin typeface="Angsana New" pitchFamily="18" charset="-34"/>
              <a:cs typeface="IrisUPC" pitchFamily="34" charset="-34"/>
            </a:endParaRPr>
          </a:p>
        </p:txBody>
      </p:sp>
      <p:pic>
        <p:nvPicPr>
          <p:cNvPr id="8" name="รูปภาพ 7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83834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63" name="Text Box 19"/>
          <p:cNvSpPr txBox="1">
            <a:spLocks noChangeArrowheads="1"/>
          </p:cNvSpPr>
          <p:nvPr/>
        </p:nvSpPr>
        <p:spPr bwMode="auto">
          <a:xfrm>
            <a:off x="1330446" y="386424"/>
            <a:ext cx="6481914" cy="59430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  <a:sp3d>
            <a:bevelB w="38100" h="38100"/>
            <a:contourClr>
              <a:schemeClr val="tx1"/>
            </a:contourClr>
          </a:sp3d>
        </p:spPr>
        <p:txBody>
          <a:bodyPr anchor="b" anchorCtr="0">
            <a:noAutofit/>
          </a:bodyPr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000" b="1" dirty="0" smtClean="0">
                <a:effectLst/>
                <a:latin typeface="Angsana New" pitchFamily="18" charset="-34"/>
                <a:cs typeface="IrisUPC" pitchFamily="34" charset="-34"/>
              </a:rPr>
              <a:t>หลักการและแนวทางการคำนวณ</a:t>
            </a:r>
            <a:r>
              <a:rPr lang="th-TH" sz="3000" b="1" dirty="0">
                <a:effectLst/>
                <a:latin typeface="Angsana New" pitchFamily="18" charset="-34"/>
                <a:cs typeface="IrisUPC" pitchFamily="34" charset="-34"/>
              </a:rPr>
              <a:t>ค่างาน</a:t>
            </a:r>
            <a:r>
              <a:rPr lang="th-TH" sz="3000" b="1" dirty="0" smtClean="0">
                <a:effectLst/>
                <a:latin typeface="Angsana New" pitchFamily="18" charset="-34"/>
                <a:cs typeface="IrisUPC" pitchFamily="34" charset="-34"/>
              </a:rPr>
              <a:t>ต้นทุน (ต่อ)</a:t>
            </a:r>
            <a:endParaRPr lang="th-TH" sz="3000" b="1" dirty="0">
              <a:effectLst/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31768" name="Text Box 24"/>
          <p:cNvSpPr txBox="1">
            <a:spLocks noChangeArrowheads="1"/>
          </p:cNvSpPr>
          <p:nvPr/>
        </p:nvSpPr>
        <p:spPr bwMode="auto">
          <a:xfrm>
            <a:off x="566711" y="1196752"/>
            <a:ext cx="7992888" cy="5184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 extrusionH="63500" contourW="6350">
            <a:contourClr>
              <a:schemeClr val="tx1"/>
            </a:contourClr>
          </a:sp3d>
        </p:spPr>
        <p:txBody>
          <a:bodyPr wrap="square" anchor="ctr" anchorCtr="0">
            <a:noAutofit/>
          </a:bodyPr>
          <a:lstStyle/>
          <a:p>
            <a:pPr marL="625475" lvl="1" indent="-266700" fontAlgn="base">
              <a:lnSpc>
                <a:spcPct val="90000"/>
              </a:lnSpc>
              <a:spcAft>
                <a:spcPct val="0"/>
              </a:spcAft>
              <a:buSzPct val="60000"/>
              <a:buFont typeface="+mj-lt"/>
              <a:buAutoNum type="arabicPeriod" startAt="2"/>
            </a:pPr>
            <a:r>
              <a:rPr lang="th-TH" sz="2200" b="1" dirty="0" smtClean="0">
                <a:cs typeface="IrisUPC" pitchFamily="34" charset="-34"/>
              </a:rPr>
              <a:t>นำ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รายละเอียดประกอบการถอดแบบคำนวณราคากลางงานก่อสร้าง ที่เกี่ยวข้อง   ซึ่งได้แก่  </a:t>
            </a:r>
            <a:r>
              <a:rPr lang="th-TH" sz="2200" b="1" dirty="0" smtClean="0">
                <a:cs typeface="IrisUPC" pitchFamily="34" charset="-34"/>
              </a:rPr>
              <a:t>ราคาวัสดุ   ค่าแรงงาน  ค่าขนส่งวัสดุ  อัตรา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ค่างานต่างๆ  เป็นต้น   มาคำนวณกับปริมาณงาน วัสดุ และหรือแรงงานของแต่ละรายการงานก่อสร้าง    ตามหลักเกณฑ์และวิธีการที่แต่ละหลักเกณฑ์ฯ กำหนด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/>
            </a:r>
            <a:br>
              <a:rPr lang="th-TH" sz="20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	- กรณีของงานก่อสร้างอาคาร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    ในแต่ละรายการงานก่อสร้าง    ให้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นำรายละเอียดประกอบการคำนวณราคากลางงานก่อสร้างที่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เกี่ยวข้อง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ซึ่งได้แก่  ค่าวัสดุ และค่าแรงงาน ไปคูณปริมาณงาน วัสดุ และหรือแรงงาน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เว้นแต่รายการงานก่อสร้างใดที่ต้องคำนวณค่าวัสดุมวลรวมผสมต่อหน่วย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ก็ให้นำค่า</a:t>
            </a:r>
            <a:br>
              <a:rPr lang="th-TH" sz="20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วัสดุและหรือค่าแรงงานไปแทนค่าในสูตรการคำนวณค่าวัสดุมวลรวมต่อหน่วยของรายการงานก่อสร้างนั้นก่อน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  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  จากนั้น จึงนำค่าวัสดุมวลรวมต่อหน่วยที่คำนวณได้ไปคูณกับปริมาณงานของรายการงาน</a:t>
            </a:r>
            <a:br>
              <a:rPr lang="th-TH" sz="20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ก่อสร้างนั้น ต่อไป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/>
            </a:r>
            <a:br>
              <a:rPr lang="en-US" sz="20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	- 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กรณีของงานก่อสร้างทาง สะพาน และท่อเหลี่ยม  และงานก่อสร้างชลประทาน   ในทุกรายการงานก่อสร้าง ให้นำรายละเอียดประกอบการคำนวณราคากลางงานก่อสร้างที่เกี่ยวข้อง   ไปคำนวณหาค่างานต้นทุนต่อหน่วยโดยใช้สูตรการคำนวณค่างานต้นทุนต่อหน่วยสำหรับแต่ละรายการก่อสร้างก่อน  จากนั้นจึงนำค่างานต้นทุนต่อหน่วยไปคูณกับปริมาณงาน/วัสดุสำหรับแต่ละรายการก่อสร้าง (</a:t>
            </a:r>
            <a:r>
              <a:rPr lang="en-US" sz="2000" b="1" dirty="0">
                <a:latin typeface="Angsana New" pitchFamily="18" charset="-34"/>
                <a:cs typeface="IrisUPC" pitchFamily="34" charset="-34"/>
              </a:rPr>
              <a:t>Item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)</a:t>
            </a:r>
            <a:br>
              <a:rPr lang="en-US" sz="2000" b="1" dirty="0" smtClean="0">
                <a:latin typeface="Angsana New" pitchFamily="18" charset="-34"/>
                <a:cs typeface="IrisUPC" pitchFamily="34" charset="-34"/>
              </a:rPr>
            </a:br>
            <a:endParaRPr lang="th-TH" sz="2000" b="1" dirty="0" smtClean="0">
              <a:latin typeface="Angsana New" pitchFamily="18" charset="-34"/>
              <a:cs typeface="IrisUPC" pitchFamily="34" charset="-34"/>
            </a:endParaRPr>
          </a:p>
          <a:p>
            <a:pPr marL="625475" lvl="1" indent="-265113" fontAlgn="base">
              <a:lnSpc>
                <a:spcPct val="90000"/>
              </a:lnSpc>
              <a:spcAft>
                <a:spcPct val="0"/>
              </a:spcAft>
              <a:buSzPct val="60000"/>
              <a:buFont typeface="+mj-lt"/>
              <a:buAutoNum type="arabicPeriod" startAt="2"/>
            </a:pPr>
            <a:r>
              <a:rPr lang="th-TH" sz="2200" b="1" dirty="0" smtClean="0">
                <a:cs typeface="IrisUPC" pitchFamily="34" charset="-34"/>
              </a:rPr>
              <a:t>คำนวณค่า</a:t>
            </a:r>
            <a:r>
              <a:rPr lang="th-TH" sz="2200" b="1" dirty="0">
                <a:cs typeface="IrisUPC" pitchFamily="34" charset="-34"/>
              </a:rPr>
              <a:t>งาน</a:t>
            </a:r>
            <a:r>
              <a:rPr lang="th-TH" sz="2200" b="1" dirty="0" smtClean="0">
                <a:cs typeface="IrisUPC" pitchFamily="34" charset="-34"/>
              </a:rPr>
              <a:t>ต้นทุนรวมของแต่ละรายการงานก่อสร้าง   และเมื่อรวมค่างานต้นทุนรวมของทุกรายการงานก่อสร้าง จะได้เป็นค่างานต้นทุนรวมทั้งโครงการ/งานก่อสร้าง</a:t>
            </a:r>
          </a:p>
        </p:txBody>
      </p:sp>
      <p:pic>
        <p:nvPicPr>
          <p:cNvPr id="7" name="รูปภาพ 6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77769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45" name="Text Box 61"/>
          <p:cNvSpPr txBox="1">
            <a:spLocks noChangeArrowheads="1"/>
          </p:cNvSpPr>
          <p:nvPr/>
        </p:nvSpPr>
        <p:spPr bwMode="auto">
          <a:xfrm>
            <a:off x="69796" y="3045874"/>
            <a:ext cx="2026026" cy="3739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79388" indent="-179388">
              <a:spcBef>
                <a:spcPts val="25"/>
              </a:spcBef>
              <a:buSzPct val="65000"/>
              <a:buFont typeface="Wingdings" pitchFamily="2" charset="2"/>
              <a:buChar char="Ø"/>
            </a:pP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บัญชีแสดงรายการก่อสร้างสำหรับงานก่อสร้างอาคาร</a:t>
            </a:r>
          </a:p>
          <a:p>
            <a:pPr marL="179388" indent="-179388">
              <a:spcBef>
                <a:spcPts val="25"/>
              </a:spcBef>
              <a:buSzPct val="65000"/>
              <a:buFont typeface="Wingdings" pitchFamily="2" charset="2"/>
              <a:buChar char="Ø"/>
            </a:pPr>
            <a:endParaRPr lang="th-TH" sz="600" b="1" dirty="0">
              <a:latin typeface="IrisUPC" pitchFamily="34" charset="-34"/>
              <a:cs typeface="IrisUPC" pitchFamily="34" charset="-34"/>
            </a:endParaRPr>
          </a:p>
          <a:p>
            <a:pPr marL="179388" indent="-179388">
              <a:spcBef>
                <a:spcPts val="25"/>
              </a:spcBef>
              <a:buSzPct val="65000"/>
              <a:buFont typeface="Wingdings" pitchFamily="2" charset="2"/>
              <a:buChar char="Ø"/>
            </a:pP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มาตรฐานการวัดและคำนวณปริมาณงาน  และหลักเกณฑ์</a:t>
            </a:r>
            <a:r>
              <a:rPr lang="th-TH" sz="1400" b="1" dirty="0">
                <a:latin typeface="IrisUPC" pitchFamily="34" charset="-34"/>
                <a:cs typeface="IrisUPC" pitchFamily="34" charset="-34"/>
              </a:rPr>
              <a:t>การ</a:t>
            </a: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คำนวณปริมาณงาน งานก่อสร้างอาคาร</a:t>
            </a:r>
          </a:p>
          <a:p>
            <a:pPr marL="179388" indent="-179388">
              <a:spcBef>
                <a:spcPts val="25"/>
              </a:spcBef>
              <a:buSzPct val="65000"/>
              <a:buFont typeface="Wingdings" pitchFamily="2" charset="2"/>
              <a:buChar char="Ø"/>
            </a:pPr>
            <a:endParaRPr lang="th-TH" sz="600" b="1" dirty="0" smtClean="0">
              <a:latin typeface="IrisUPC" pitchFamily="34" charset="-34"/>
              <a:cs typeface="IrisUPC" pitchFamily="34" charset="-34"/>
            </a:endParaRPr>
          </a:p>
          <a:p>
            <a:pPr marL="179388" indent="-179388">
              <a:spcBef>
                <a:spcPts val="25"/>
              </a:spcBef>
              <a:buSzPct val="65000"/>
              <a:buFont typeface="Wingdings" pitchFamily="2" charset="2"/>
              <a:buChar char="Ø"/>
            </a:pP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เกณฑ์การเผื่อและการคำนวณเผื่อปริมาณในวัสดุมวลรวมต่อหน่วย</a:t>
            </a:r>
          </a:p>
          <a:p>
            <a:pPr marL="179388" indent="-179388">
              <a:spcBef>
                <a:spcPts val="25"/>
              </a:spcBef>
              <a:buSzPct val="65000"/>
              <a:buFont typeface="Wingdings" pitchFamily="2" charset="2"/>
              <a:buChar char="Ø"/>
            </a:pPr>
            <a:endParaRPr lang="th-TH" sz="600" b="1" dirty="0" smtClean="0">
              <a:latin typeface="IrisUPC" pitchFamily="34" charset="-34"/>
              <a:cs typeface="IrisUPC" pitchFamily="34" charset="-34"/>
            </a:endParaRPr>
          </a:p>
          <a:p>
            <a:pPr marL="179388" indent="-179388">
              <a:spcBef>
                <a:spcPts val="25"/>
              </a:spcBef>
              <a:buSzPct val="65000"/>
              <a:buFont typeface="Wingdings" pitchFamily="2" charset="2"/>
              <a:buChar char="Ø"/>
            </a:pPr>
            <a:endParaRPr lang="th-TH" sz="600" b="1" dirty="0" smtClean="0">
              <a:latin typeface="IrisUPC" pitchFamily="34" charset="-34"/>
              <a:cs typeface="IrisUPC" pitchFamily="34" charset="-34"/>
            </a:endParaRPr>
          </a:p>
          <a:p>
            <a:pPr marL="179388" indent="-179388">
              <a:spcBef>
                <a:spcPts val="25"/>
              </a:spcBef>
              <a:buSzPct val="65000"/>
              <a:buFont typeface="Wingdings" pitchFamily="2" charset="2"/>
              <a:buChar char="Ø"/>
            </a:pP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หลักเกณฑ์และตารางคำนวณค่าวัสดุมวลรวมต่อหน่วย</a:t>
            </a:r>
          </a:p>
          <a:p>
            <a:pPr marL="179388" indent="-179388">
              <a:spcBef>
                <a:spcPts val="25"/>
              </a:spcBef>
              <a:buSzPct val="65000"/>
              <a:buFont typeface="Wingdings" pitchFamily="2" charset="2"/>
              <a:buChar char="Ø"/>
            </a:pPr>
            <a:endParaRPr lang="th-TH" sz="600" b="1" dirty="0">
              <a:latin typeface="IrisUPC" pitchFamily="34" charset="-34"/>
              <a:cs typeface="IrisUPC" pitchFamily="34" charset="-34"/>
            </a:endParaRPr>
          </a:p>
          <a:p>
            <a:pPr marL="179388" indent="-179388">
              <a:spcBef>
                <a:spcPts val="25"/>
              </a:spcBef>
              <a:buSzPct val="65000"/>
              <a:buFont typeface="Wingdings" pitchFamily="2" charset="2"/>
              <a:buChar char="Ø"/>
            </a:pP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ข้อมูลประกอบการถอดแบบอื่นๆ </a:t>
            </a:r>
            <a:r>
              <a:rPr lang="th-TH" sz="1300" b="1" dirty="0" smtClean="0">
                <a:latin typeface="IrisUPC" pitchFamily="34" charset="-34"/>
                <a:cs typeface="IrisUPC" pitchFamily="34" charset="-34"/>
              </a:rPr>
              <a:t>(มาตรฐาน</a:t>
            </a:r>
            <a:r>
              <a:rPr lang="th-TH" sz="1300" b="1" dirty="0">
                <a:latin typeface="IrisUPC" pitchFamily="34" charset="-34"/>
                <a:cs typeface="IrisUPC" pitchFamily="34" charset="-34"/>
              </a:rPr>
              <a:t>ขนาดน้ำหนักเหล็กเสริมคอนกรีตและเหล็กรูปพรรณ และตารางสำเร็จในการคิดปริมาตร</a:t>
            </a:r>
            <a:r>
              <a:rPr lang="th-TH" sz="1300" b="1" dirty="0" smtClean="0">
                <a:latin typeface="IrisUPC" pitchFamily="34" charset="-34"/>
                <a:cs typeface="IrisUPC" pitchFamily="34" charset="-34"/>
              </a:rPr>
              <a:t>ไม้)</a:t>
            </a:r>
            <a:endParaRPr lang="th-TH" sz="13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118840" name="Text Box 56"/>
          <p:cNvSpPr txBox="1">
            <a:spLocks noChangeArrowheads="1"/>
          </p:cNvSpPr>
          <p:nvPr/>
        </p:nvSpPr>
        <p:spPr bwMode="auto">
          <a:xfrm>
            <a:off x="3186565" y="620688"/>
            <a:ext cx="4606941" cy="555625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none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th-TH" sz="3400" b="1" dirty="0">
                <a:effectLst/>
                <a:latin typeface="IrisUPC" pitchFamily="34" charset="-34"/>
                <a:cs typeface="IrisUPC" pitchFamily="34" charset="-34"/>
              </a:rPr>
              <a:t>หลักเกณฑ์การคำนวณค่างานต้นทุน</a:t>
            </a:r>
          </a:p>
        </p:txBody>
      </p:sp>
      <p:sp>
        <p:nvSpPr>
          <p:cNvPr id="118841" name="Text Box 57"/>
          <p:cNvSpPr txBox="1">
            <a:spLocks noChangeArrowheads="1"/>
          </p:cNvSpPr>
          <p:nvPr/>
        </p:nvSpPr>
        <p:spPr bwMode="auto">
          <a:xfrm>
            <a:off x="66732" y="2621544"/>
            <a:ext cx="2011362" cy="430887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>
            <a:spAutoFit/>
            <a:sp3d>
              <a:contourClr>
                <a:schemeClr val="bg2">
                  <a:lumMod val="50000"/>
                </a:schemeClr>
              </a:contourClr>
            </a:sp3d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th-TH" sz="2200" b="1" dirty="0">
                <a:effectLst/>
                <a:latin typeface="IrisUPC" pitchFamily="34" charset="-34"/>
                <a:cs typeface="IrisUPC" pitchFamily="34" charset="-34"/>
              </a:rPr>
              <a:t>งานก่อสร้างอาคาร</a:t>
            </a:r>
          </a:p>
        </p:txBody>
      </p:sp>
      <p:sp>
        <p:nvSpPr>
          <p:cNvPr id="118843" name="Text Box 59"/>
          <p:cNvSpPr txBox="1">
            <a:spLocks noChangeArrowheads="1"/>
          </p:cNvSpPr>
          <p:nvPr/>
        </p:nvSpPr>
        <p:spPr bwMode="auto">
          <a:xfrm>
            <a:off x="4331989" y="2622446"/>
            <a:ext cx="2086549" cy="430887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th-TH" sz="2200" b="1" dirty="0">
                <a:latin typeface="IrisUPC" pitchFamily="34" charset="-34"/>
                <a:cs typeface="IrisUPC" pitchFamily="34" charset="-34"/>
              </a:rPr>
              <a:t>งานก่อสร้างชลประทาน</a:t>
            </a:r>
          </a:p>
        </p:txBody>
      </p:sp>
      <p:sp>
        <p:nvSpPr>
          <p:cNvPr id="118844" name="Text Box 60"/>
          <p:cNvSpPr txBox="1">
            <a:spLocks noChangeArrowheads="1"/>
          </p:cNvSpPr>
          <p:nvPr/>
        </p:nvSpPr>
        <p:spPr bwMode="auto">
          <a:xfrm>
            <a:off x="6527830" y="1579122"/>
            <a:ext cx="2561795" cy="1148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th-TH" b="1" dirty="0" smtClean="0">
                <a:effectLst/>
                <a:latin typeface="IrisUPC" pitchFamily="34" charset="-34"/>
                <a:cs typeface="IrisUPC" pitchFamily="34" charset="-34"/>
              </a:rPr>
              <a:t>รายละเอียดประกอบ</a:t>
            </a:r>
          </a:p>
          <a:p>
            <a:pPr algn="ctr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th-TH" b="1" dirty="0" smtClean="0">
                <a:effectLst/>
                <a:latin typeface="IrisUPC" pitchFamily="34" charset="-34"/>
                <a:cs typeface="IrisUPC" pitchFamily="34" charset="-34"/>
              </a:rPr>
              <a:t>การถอดแบบคำนวณราคากลางฯ</a:t>
            </a:r>
            <a:endParaRPr lang="th-TH" b="1" dirty="0">
              <a:effectLst/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118846" name="Text Box 62"/>
          <p:cNvSpPr txBox="1">
            <a:spLocks noChangeArrowheads="1"/>
          </p:cNvSpPr>
          <p:nvPr/>
        </p:nvSpPr>
        <p:spPr bwMode="auto">
          <a:xfrm>
            <a:off x="2095822" y="3045874"/>
            <a:ext cx="2340558" cy="2831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79388" indent="-179388">
              <a:spcBef>
                <a:spcPts val="25"/>
              </a:spcBef>
              <a:buClr>
                <a:schemeClr val="tx1"/>
              </a:buClr>
              <a:buSzPct val="65000"/>
              <a:buFont typeface="Wingdings" pitchFamily="2" charset="2"/>
              <a:buChar char="Ø"/>
            </a:pP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บัญชีแสดงรายการก่อสร้างสำหรับงานก่อสร้างทาง สะพาน และท่อเหลี่ยม</a:t>
            </a:r>
            <a:endParaRPr lang="th-TH" sz="1400" b="1" dirty="0">
              <a:latin typeface="IrisUPC" pitchFamily="34" charset="-34"/>
              <a:cs typeface="IrisUPC" pitchFamily="34" charset="-34"/>
            </a:endParaRPr>
          </a:p>
          <a:p>
            <a:pPr marL="179388" indent="-179388">
              <a:spcBef>
                <a:spcPts val="25"/>
              </a:spcBef>
              <a:buClr>
                <a:srgbClr val="CC0066"/>
              </a:buClr>
              <a:buSzPct val="65000"/>
              <a:buFont typeface="Wingdings" pitchFamily="2" charset="2"/>
              <a:buChar char="Ø"/>
            </a:pPr>
            <a:endParaRPr lang="th-TH" sz="600" b="1" dirty="0">
              <a:latin typeface="IrisUPC" pitchFamily="34" charset="-34"/>
              <a:cs typeface="IrisUPC" pitchFamily="34" charset="-34"/>
            </a:endParaRPr>
          </a:p>
          <a:p>
            <a:pPr marL="179388" indent="-179388">
              <a:spcBef>
                <a:spcPts val="25"/>
              </a:spcBef>
              <a:buClr>
                <a:schemeClr val="tx1"/>
              </a:buClr>
              <a:buSzPct val="65000"/>
              <a:buFont typeface="Wingdings" pitchFamily="2" charset="2"/>
              <a:buChar char="Ø"/>
            </a:pP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หลักเกณฑ์</a:t>
            </a:r>
            <a:r>
              <a:rPr lang="th-TH" sz="1400" b="1" dirty="0">
                <a:latin typeface="IrisUPC" pitchFamily="34" charset="-34"/>
                <a:cs typeface="IrisUPC" pitchFamily="34" charset="-34"/>
              </a:rPr>
              <a:t>การถอดแบบ</a:t>
            </a: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คำนวณ</a:t>
            </a:r>
            <a:br>
              <a:rPr lang="th-TH" sz="1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ปริมาณ</a:t>
            </a:r>
            <a:r>
              <a:rPr lang="th-TH" sz="1400" b="1" dirty="0">
                <a:latin typeface="IrisUPC" pitchFamily="34" charset="-34"/>
                <a:cs typeface="IrisUPC" pitchFamily="34" charset="-34"/>
              </a:rPr>
              <a:t>วัสดุ</a:t>
            </a:r>
          </a:p>
          <a:p>
            <a:pPr marL="179388" indent="-179388">
              <a:spcBef>
                <a:spcPts val="25"/>
              </a:spcBef>
              <a:buClr>
                <a:srgbClr val="CC0066"/>
              </a:buClr>
              <a:buSzPct val="65000"/>
              <a:buFont typeface="Wingdings" pitchFamily="2" charset="2"/>
              <a:buChar char="Ø"/>
            </a:pPr>
            <a:endParaRPr lang="th-TH" sz="1400" b="1" dirty="0" smtClean="0">
              <a:latin typeface="IrisUPC" pitchFamily="34" charset="-34"/>
              <a:cs typeface="IrisUPC" pitchFamily="34" charset="-34"/>
            </a:endParaRPr>
          </a:p>
          <a:p>
            <a:pPr marL="179388" indent="-179388">
              <a:spcBef>
                <a:spcPts val="25"/>
              </a:spcBef>
              <a:buClr>
                <a:srgbClr val="CC0066"/>
              </a:buClr>
              <a:buSzPct val="65000"/>
              <a:buFont typeface="Wingdings" pitchFamily="2" charset="2"/>
              <a:buChar char="Ø"/>
            </a:pPr>
            <a:endParaRPr lang="th-TH" sz="1400" b="1" dirty="0" smtClean="0">
              <a:latin typeface="IrisUPC" pitchFamily="34" charset="-34"/>
              <a:cs typeface="IrisUPC" pitchFamily="34" charset="-34"/>
            </a:endParaRPr>
          </a:p>
          <a:p>
            <a:pPr>
              <a:spcBef>
                <a:spcPts val="25"/>
              </a:spcBef>
              <a:buClr>
                <a:srgbClr val="CC0066"/>
              </a:buClr>
              <a:buSzPct val="65000"/>
            </a:pPr>
            <a:endParaRPr lang="th-TH" sz="600" b="1" dirty="0">
              <a:latin typeface="IrisUPC" pitchFamily="34" charset="-34"/>
              <a:cs typeface="IrisUPC" pitchFamily="34" charset="-34"/>
            </a:endParaRPr>
          </a:p>
          <a:p>
            <a:pPr marL="179388" indent="-179388">
              <a:spcBef>
                <a:spcPts val="25"/>
              </a:spcBef>
              <a:buClr>
                <a:srgbClr val="CC0066"/>
              </a:buClr>
              <a:buSzPct val="65000"/>
              <a:buFont typeface="Wingdings" pitchFamily="2" charset="2"/>
              <a:buChar char="Ø"/>
            </a:pPr>
            <a:endParaRPr lang="th-TH" sz="1400" b="1" dirty="0" smtClean="0">
              <a:latin typeface="IrisUPC" pitchFamily="34" charset="-34"/>
              <a:cs typeface="IrisUPC" pitchFamily="34" charset="-34"/>
            </a:endParaRPr>
          </a:p>
          <a:p>
            <a:pPr>
              <a:spcBef>
                <a:spcPts val="25"/>
              </a:spcBef>
              <a:buClr>
                <a:srgbClr val="CC0066"/>
              </a:buClr>
              <a:buSzPct val="65000"/>
            </a:pPr>
            <a:endParaRPr lang="th-TH" sz="1400" b="1" dirty="0" smtClean="0">
              <a:latin typeface="IrisUPC" pitchFamily="34" charset="-34"/>
              <a:cs typeface="IrisUPC" pitchFamily="34" charset="-34"/>
            </a:endParaRPr>
          </a:p>
          <a:p>
            <a:pPr>
              <a:spcBef>
                <a:spcPts val="25"/>
              </a:spcBef>
              <a:buClr>
                <a:srgbClr val="CC0066"/>
              </a:buClr>
              <a:buSzPct val="65000"/>
            </a:pPr>
            <a:endParaRPr lang="th-TH" sz="1400" b="1" dirty="0">
              <a:latin typeface="IrisUPC" pitchFamily="34" charset="-34"/>
              <a:cs typeface="IrisUPC" pitchFamily="34" charset="-34"/>
            </a:endParaRPr>
          </a:p>
          <a:p>
            <a:pPr>
              <a:spcBef>
                <a:spcPts val="25"/>
              </a:spcBef>
              <a:buClr>
                <a:srgbClr val="CC0066"/>
              </a:buClr>
              <a:buSzPct val="65000"/>
            </a:pPr>
            <a:endParaRPr lang="th-TH" sz="600" b="1" dirty="0" smtClean="0">
              <a:latin typeface="IrisUPC" pitchFamily="34" charset="-34"/>
              <a:cs typeface="IrisUPC" pitchFamily="34" charset="-34"/>
            </a:endParaRPr>
          </a:p>
          <a:p>
            <a:pPr>
              <a:spcBef>
                <a:spcPts val="25"/>
              </a:spcBef>
              <a:buClr>
                <a:srgbClr val="CC0066"/>
              </a:buClr>
              <a:buSzPct val="65000"/>
            </a:pPr>
            <a:endParaRPr lang="th-TH" sz="600" b="1" dirty="0" smtClean="0">
              <a:latin typeface="IrisUPC" pitchFamily="34" charset="-34"/>
              <a:cs typeface="IrisUPC" pitchFamily="34" charset="-34"/>
            </a:endParaRPr>
          </a:p>
          <a:p>
            <a:pPr marL="179388" indent="-179388">
              <a:spcBef>
                <a:spcPts val="25"/>
              </a:spcBef>
              <a:buSzPct val="65000"/>
              <a:buFont typeface="Wingdings" pitchFamily="2" charset="2"/>
              <a:buChar char="Ø"/>
            </a:pP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หลักเกณฑ์การประเมินราคาต้นทุน</a:t>
            </a:r>
            <a:br>
              <a:rPr lang="th-TH" sz="1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ต่อหน่วย</a:t>
            </a:r>
          </a:p>
        </p:txBody>
      </p:sp>
      <p:sp>
        <p:nvSpPr>
          <p:cNvPr id="118847" name="Text Box 63"/>
          <p:cNvSpPr txBox="1">
            <a:spLocks noChangeArrowheads="1"/>
          </p:cNvSpPr>
          <p:nvPr/>
        </p:nvSpPr>
        <p:spPr bwMode="auto">
          <a:xfrm>
            <a:off x="4337122" y="3045874"/>
            <a:ext cx="2104710" cy="2846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79388" indent="-179388">
              <a:spcBef>
                <a:spcPts val="25"/>
              </a:spcBef>
              <a:buClr>
                <a:schemeClr val="tx1"/>
              </a:buClr>
              <a:buSzPct val="65000"/>
              <a:buFont typeface="Wingdings" pitchFamily="2" charset="2"/>
              <a:buChar char="Ø"/>
            </a:pPr>
            <a:r>
              <a:rPr lang="th-TH" sz="1400" b="1" dirty="0">
                <a:latin typeface="IrisUPC" pitchFamily="34" charset="-34"/>
                <a:cs typeface="IrisUPC" pitchFamily="34" charset="-34"/>
              </a:rPr>
              <a:t>บัญชี</a:t>
            </a: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แสดงรายการก่อสร้างสำหรับงาน</a:t>
            </a:r>
            <a:r>
              <a:rPr lang="th-TH" sz="1400" b="1" dirty="0">
                <a:latin typeface="IrisUPC" pitchFamily="34" charset="-34"/>
                <a:cs typeface="IrisUPC" pitchFamily="34" charset="-34"/>
              </a:rPr>
              <a:t>ก่อสร้าง</a:t>
            </a: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ชลประทาน</a:t>
            </a:r>
          </a:p>
          <a:p>
            <a:pPr marL="179388" indent="-179388">
              <a:spcBef>
                <a:spcPts val="25"/>
              </a:spcBef>
              <a:buClr>
                <a:schemeClr val="tx1"/>
              </a:buClr>
              <a:buSzPct val="65000"/>
              <a:buFont typeface="Wingdings" pitchFamily="2" charset="2"/>
              <a:buChar char="Ø"/>
            </a:pPr>
            <a:endParaRPr lang="th-TH" sz="600" b="1" dirty="0" smtClean="0">
              <a:latin typeface="IrisUPC" pitchFamily="34" charset="-34"/>
              <a:cs typeface="IrisUPC" pitchFamily="34" charset="-34"/>
            </a:endParaRPr>
          </a:p>
          <a:p>
            <a:pPr marL="179388" indent="-179388">
              <a:spcBef>
                <a:spcPts val="25"/>
              </a:spcBef>
              <a:buClr>
                <a:schemeClr val="tx1"/>
              </a:buClr>
              <a:buSzPct val="65000"/>
              <a:buFont typeface="Wingdings" pitchFamily="2" charset="2"/>
              <a:buChar char="Ø"/>
            </a:pPr>
            <a:r>
              <a:rPr lang="th-TH" sz="1400" b="1" dirty="0">
                <a:latin typeface="IrisUPC" pitchFamily="34" charset="-34"/>
                <a:cs typeface="IrisUPC" pitchFamily="34" charset="-34"/>
              </a:rPr>
              <a:t>หลักเกณฑ์การถอดแบบคำนวณปริมาณ</a:t>
            </a: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งาน</a:t>
            </a:r>
          </a:p>
          <a:p>
            <a:pPr marL="179388" indent="-179388">
              <a:spcBef>
                <a:spcPts val="25"/>
              </a:spcBef>
              <a:buClr>
                <a:srgbClr val="FF00FF"/>
              </a:buClr>
              <a:buSzPct val="65000"/>
              <a:buFont typeface="Wingdings" pitchFamily="2" charset="2"/>
              <a:buChar char="Ø"/>
            </a:pPr>
            <a:endParaRPr lang="th-TH" sz="1400" b="1" dirty="0">
              <a:latin typeface="IrisUPC" pitchFamily="34" charset="-34"/>
              <a:cs typeface="IrisUPC" pitchFamily="34" charset="-34"/>
            </a:endParaRPr>
          </a:p>
          <a:p>
            <a:pPr marL="179388" indent="-179388">
              <a:spcBef>
                <a:spcPts val="25"/>
              </a:spcBef>
              <a:buClr>
                <a:srgbClr val="FF00FF"/>
              </a:buClr>
              <a:buSzPct val="65000"/>
              <a:buFont typeface="Wingdings" pitchFamily="2" charset="2"/>
              <a:buChar char="Ø"/>
            </a:pPr>
            <a:endParaRPr lang="th-TH" sz="1400" b="1" dirty="0" smtClean="0">
              <a:latin typeface="IrisUPC" pitchFamily="34" charset="-34"/>
              <a:cs typeface="IrisUPC" pitchFamily="34" charset="-34"/>
            </a:endParaRPr>
          </a:p>
          <a:p>
            <a:pPr marL="179388" indent="-179388">
              <a:spcBef>
                <a:spcPts val="25"/>
              </a:spcBef>
              <a:buClr>
                <a:srgbClr val="FF00FF"/>
              </a:buClr>
              <a:buSzPct val="65000"/>
              <a:buFont typeface="Wingdings" pitchFamily="2" charset="2"/>
              <a:buChar char="Ø"/>
            </a:pPr>
            <a:endParaRPr lang="th-TH" sz="600" b="1" dirty="0">
              <a:latin typeface="IrisUPC" pitchFamily="34" charset="-34"/>
              <a:cs typeface="IrisUPC" pitchFamily="34" charset="-34"/>
            </a:endParaRPr>
          </a:p>
          <a:p>
            <a:pPr marL="179388" indent="-179388">
              <a:spcBef>
                <a:spcPts val="25"/>
              </a:spcBef>
              <a:buClr>
                <a:srgbClr val="FF00FF"/>
              </a:buClr>
              <a:buSzPct val="65000"/>
              <a:buFont typeface="Wingdings" pitchFamily="2" charset="2"/>
              <a:buChar char="Ø"/>
            </a:pPr>
            <a:endParaRPr lang="th-TH" sz="1400" b="1" dirty="0" smtClean="0">
              <a:latin typeface="IrisUPC" pitchFamily="34" charset="-34"/>
              <a:cs typeface="IrisUPC" pitchFamily="34" charset="-34"/>
            </a:endParaRPr>
          </a:p>
          <a:p>
            <a:pPr>
              <a:spcBef>
                <a:spcPts val="25"/>
              </a:spcBef>
              <a:buClr>
                <a:srgbClr val="FF00FF"/>
              </a:buClr>
              <a:buSzPct val="65000"/>
            </a:pPr>
            <a:endParaRPr lang="th-TH" sz="1400" b="1" dirty="0" smtClean="0">
              <a:latin typeface="IrisUPC" pitchFamily="34" charset="-34"/>
              <a:cs typeface="IrisUPC" pitchFamily="34" charset="-34"/>
            </a:endParaRPr>
          </a:p>
          <a:p>
            <a:pPr>
              <a:spcBef>
                <a:spcPts val="25"/>
              </a:spcBef>
              <a:buClr>
                <a:srgbClr val="FF00FF"/>
              </a:buClr>
              <a:buSzPct val="65000"/>
            </a:pPr>
            <a:endParaRPr lang="th-TH" sz="1400" b="1" dirty="0">
              <a:latin typeface="IrisUPC" pitchFamily="34" charset="-34"/>
              <a:cs typeface="IrisUPC" pitchFamily="34" charset="-34"/>
            </a:endParaRPr>
          </a:p>
          <a:p>
            <a:pPr>
              <a:spcBef>
                <a:spcPts val="25"/>
              </a:spcBef>
              <a:buClr>
                <a:srgbClr val="FF00FF"/>
              </a:buClr>
              <a:buSzPct val="65000"/>
            </a:pPr>
            <a:endParaRPr lang="th-TH" sz="1300" b="1" dirty="0" smtClean="0">
              <a:latin typeface="IrisUPC" pitchFamily="34" charset="-34"/>
              <a:cs typeface="IrisUPC" pitchFamily="34" charset="-34"/>
            </a:endParaRPr>
          </a:p>
          <a:p>
            <a:pPr marL="179388" indent="-179388">
              <a:spcBef>
                <a:spcPts val="25"/>
              </a:spcBef>
              <a:buClr>
                <a:schemeClr val="tx1"/>
              </a:buClr>
              <a:buSzPct val="65000"/>
              <a:buFont typeface="Wingdings" pitchFamily="2" charset="2"/>
              <a:buChar char="Ø"/>
            </a:pP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หลักเกณฑ์การประเมินราคางานต้นทุนต่อหน่วย</a:t>
            </a:r>
          </a:p>
        </p:txBody>
      </p:sp>
      <p:sp>
        <p:nvSpPr>
          <p:cNvPr id="118849" name="Text Box 65"/>
          <p:cNvSpPr txBox="1">
            <a:spLocks noChangeArrowheads="1"/>
          </p:cNvSpPr>
          <p:nvPr/>
        </p:nvSpPr>
        <p:spPr bwMode="auto">
          <a:xfrm>
            <a:off x="943878" y="1590473"/>
            <a:ext cx="4487222" cy="52322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th-TH" b="1" dirty="0">
                <a:effectLst/>
                <a:latin typeface="IrisUPC" pitchFamily="34" charset="-34"/>
                <a:cs typeface="IrisUPC" pitchFamily="34" charset="-34"/>
              </a:rPr>
              <a:t>หลักเกณฑ์การถอดแบบคำนวณราคากลาง</a:t>
            </a:r>
          </a:p>
        </p:txBody>
      </p:sp>
      <p:sp>
        <p:nvSpPr>
          <p:cNvPr id="118850" name="Line 66"/>
          <p:cNvSpPr>
            <a:spLocks noChangeShapeType="1"/>
          </p:cNvSpPr>
          <p:nvPr/>
        </p:nvSpPr>
        <p:spPr bwMode="auto">
          <a:xfrm>
            <a:off x="3189218" y="1400909"/>
            <a:ext cx="4608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h-TH" b="1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118851" name="Line 67"/>
          <p:cNvSpPr>
            <a:spLocks noChangeShapeType="1"/>
          </p:cNvSpPr>
          <p:nvPr/>
        </p:nvSpPr>
        <p:spPr bwMode="auto">
          <a:xfrm>
            <a:off x="3208268" y="1391077"/>
            <a:ext cx="0" cy="180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th-TH" b="1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118852" name="Line 68"/>
          <p:cNvSpPr>
            <a:spLocks noChangeShapeType="1"/>
          </p:cNvSpPr>
          <p:nvPr/>
        </p:nvSpPr>
        <p:spPr bwMode="auto">
          <a:xfrm>
            <a:off x="7789700" y="1391077"/>
            <a:ext cx="0" cy="180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th-TH" b="1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118853" name="Line 69"/>
          <p:cNvSpPr>
            <a:spLocks noChangeShapeType="1"/>
          </p:cNvSpPr>
          <p:nvPr/>
        </p:nvSpPr>
        <p:spPr bwMode="auto">
          <a:xfrm>
            <a:off x="5508849" y="1197049"/>
            <a:ext cx="0" cy="180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th-TH" b="1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118854" name="Line 70"/>
          <p:cNvSpPr>
            <a:spLocks noChangeShapeType="1"/>
          </p:cNvSpPr>
          <p:nvPr/>
        </p:nvSpPr>
        <p:spPr bwMode="auto">
          <a:xfrm>
            <a:off x="1042918" y="2387024"/>
            <a:ext cx="4356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h-TH" b="1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118855" name="Line 71"/>
          <p:cNvSpPr>
            <a:spLocks noChangeShapeType="1"/>
          </p:cNvSpPr>
          <p:nvPr/>
        </p:nvSpPr>
        <p:spPr bwMode="auto">
          <a:xfrm>
            <a:off x="1056898" y="2377971"/>
            <a:ext cx="0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th-TH" b="1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118856" name="Line 72"/>
          <p:cNvSpPr>
            <a:spLocks noChangeShapeType="1"/>
          </p:cNvSpPr>
          <p:nvPr/>
        </p:nvSpPr>
        <p:spPr bwMode="auto">
          <a:xfrm>
            <a:off x="3203505" y="2377971"/>
            <a:ext cx="0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th-TH" b="1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118857" name="Line 73"/>
          <p:cNvSpPr>
            <a:spLocks noChangeShapeType="1"/>
          </p:cNvSpPr>
          <p:nvPr/>
        </p:nvSpPr>
        <p:spPr bwMode="auto">
          <a:xfrm>
            <a:off x="5392057" y="2377971"/>
            <a:ext cx="0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th-TH" b="1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118858" name="Line 74"/>
          <p:cNvSpPr>
            <a:spLocks noChangeShapeType="1"/>
          </p:cNvSpPr>
          <p:nvPr/>
        </p:nvSpPr>
        <p:spPr bwMode="auto">
          <a:xfrm>
            <a:off x="3203505" y="2128440"/>
            <a:ext cx="0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th-TH" b="1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118848" name="Text Box 64"/>
          <p:cNvSpPr txBox="1">
            <a:spLocks noChangeArrowheads="1"/>
          </p:cNvSpPr>
          <p:nvPr/>
        </p:nvSpPr>
        <p:spPr bwMode="auto">
          <a:xfrm>
            <a:off x="6525644" y="2816171"/>
            <a:ext cx="2552368" cy="3951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 contourW="6350">
            <a:bevelT w="25400" h="25400" prst="angle"/>
            <a:contourClr>
              <a:schemeClr val="tx1"/>
            </a:contourClr>
          </a:sp3d>
        </p:spPr>
        <p:txBody>
          <a:bodyPr wrap="square" anchor="ctr" anchorCtr="0">
            <a:noAutofit/>
          </a:bodyPr>
          <a:lstStyle/>
          <a:p>
            <a:pPr marL="179388" indent="-179388">
              <a:lnSpc>
                <a:spcPct val="8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ราคาและแหล่งวัสดุ</a:t>
            </a:r>
            <a:r>
              <a:rPr lang="th-TH" sz="1400" b="1" dirty="0">
                <a:latin typeface="IrisUPC" pitchFamily="34" charset="-34"/>
                <a:cs typeface="IrisUPC" pitchFamily="34" charset="-34"/>
              </a:rPr>
              <a:t>ก่อสร้าง</a:t>
            </a:r>
          </a:p>
          <a:p>
            <a:pPr marL="179388" indent="-179388">
              <a:lnSpc>
                <a:spcPct val="8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บัญชีค่าแรงงาน/ดำเนินการฯ</a:t>
            </a:r>
          </a:p>
          <a:p>
            <a:pPr marL="179388" indent="-179388">
              <a:lnSpc>
                <a:spcPct val="8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ตารางและหลักเกณฑ์การคำนวณค่าขนส่งฯ</a:t>
            </a:r>
            <a:endParaRPr lang="th-TH" sz="1400" b="1" dirty="0">
              <a:latin typeface="IrisUPC" pitchFamily="34" charset="-34"/>
              <a:cs typeface="IrisUPC" pitchFamily="34" charset="-34"/>
            </a:endParaRPr>
          </a:p>
          <a:p>
            <a:pPr marL="179388" indent="-179388">
              <a:lnSpc>
                <a:spcPct val="8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th-TH" sz="1400" b="1" dirty="0">
                <a:latin typeface="IrisUPC" pitchFamily="34" charset="-34"/>
                <a:cs typeface="IrisUPC" pitchFamily="34" charset="-34"/>
              </a:rPr>
              <a:t>รายละเอียดประกอบการ</a:t>
            </a: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คำนวณฯ  เฉพาะ งานก่อสร้างทาง สะพาน และท่อเหลี่ยม</a:t>
            </a:r>
            <a:br>
              <a:rPr lang="th-TH" sz="1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   - ตารางค่า</a:t>
            </a:r>
            <a:r>
              <a:rPr lang="th-TH" sz="1400" b="1" dirty="0">
                <a:latin typeface="IrisUPC" pitchFamily="34" charset="-34"/>
                <a:cs typeface="IrisUPC" pitchFamily="34" charset="-34"/>
              </a:rPr>
              <a:t>ดำเนินการและค่าเสื่อม</a:t>
            </a: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ราคา</a:t>
            </a:r>
            <a:br>
              <a:rPr lang="th-TH" sz="1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      เครื่องจักร</a:t>
            </a:r>
            <a:br>
              <a:rPr lang="th-TH" sz="1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   - ตารางข้อมูลปริมาณวัสดุสำหรับงาน</a:t>
            </a:r>
            <a:br>
              <a:rPr lang="th-TH" sz="1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      สะพานและท่อเหลี่ยม</a:t>
            </a:r>
            <a:endParaRPr lang="th-TH" sz="1400" b="1" dirty="0">
              <a:latin typeface="IrisUPC" pitchFamily="34" charset="-34"/>
              <a:cs typeface="IrisUPC" pitchFamily="34" charset="-34"/>
            </a:endParaRPr>
          </a:p>
          <a:p>
            <a:pPr marL="179388" indent="-179388">
              <a:lnSpc>
                <a:spcPct val="8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รายละเอียดประกอบการคำนวณฯ เฉพาะ งาน</a:t>
            </a:r>
            <a:r>
              <a:rPr lang="th-TH" sz="1400" b="1" dirty="0">
                <a:latin typeface="IrisUPC" pitchFamily="34" charset="-34"/>
                <a:cs typeface="IrisUPC" pitchFamily="34" charset="-34"/>
              </a:rPr>
              <a:t>ก่อสร้างชลประทาน</a:t>
            </a:r>
            <a:br>
              <a:rPr lang="th-TH" sz="1400" b="1" dirty="0">
                <a:latin typeface="IrisUPC" pitchFamily="34" charset="-34"/>
                <a:cs typeface="IrisUPC" pitchFamily="34" charset="-34"/>
              </a:rPr>
            </a:br>
            <a:r>
              <a:rPr lang="th-TH" sz="1400" b="1" dirty="0">
                <a:latin typeface="IrisUPC" pitchFamily="34" charset="-34"/>
                <a:cs typeface="IrisUPC" pitchFamily="34" charset="-34"/>
              </a:rPr>
              <a:t>   - </a:t>
            </a: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ตารางอัตรา</a:t>
            </a:r>
            <a:r>
              <a:rPr lang="th-TH" sz="1400" b="1" dirty="0">
                <a:latin typeface="IrisUPC" pitchFamily="34" charset="-34"/>
                <a:cs typeface="IrisUPC" pitchFamily="34" charset="-34"/>
              </a:rPr>
              <a:t>ราคางานดิน</a:t>
            </a:r>
            <a:br>
              <a:rPr lang="th-TH" sz="1400" b="1" dirty="0">
                <a:latin typeface="IrisUPC" pitchFamily="34" charset="-34"/>
                <a:cs typeface="IrisUPC" pitchFamily="34" charset="-34"/>
              </a:rPr>
            </a:br>
            <a:r>
              <a:rPr lang="th-TH" sz="1400" b="1" dirty="0">
                <a:latin typeface="IrisUPC" pitchFamily="34" charset="-34"/>
                <a:cs typeface="IrisUPC" pitchFamily="34" charset="-34"/>
              </a:rPr>
              <a:t>   - </a:t>
            </a: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ตารางอัตรา</a:t>
            </a:r>
            <a:r>
              <a:rPr lang="th-TH" sz="1400" b="1" dirty="0">
                <a:latin typeface="IrisUPC" pitchFamily="34" charset="-34"/>
                <a:cs typeface="IrisUPC" pitchFamily="34" charset="-34"/>
              </a:rPr>
              <a:t>ราคางานปรับปรุงฐาน</a:t>
            </a:r>
            <a:br>
              <a:rPr lang="th-TH" sz="1400" b="1" dirty="0">
                <a:latin typeface="IrisUPC" pitchFamily="34" charset="-34"/>
                <a:cs typeface="IrisUPC" pitchFamily="34" charset="-34"/>
              </a:rPr>
            </a:br>
            <a:r>
              <a:rPr lang="th-TH" sz="1400" b="1" dirty="0">
                <a:latin typeface="IrisUPC" pitchFamily="34" charset="-34"/>
                <a:cs typeface="IrisUPC" pitchFamily="34" charset="-34"/>
              </a:rPr>
              <a:t>      </a:t>
            </a: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รากและงานระเบิดหิน</a:t>
            </a:r>
            <a:br>
              <a:rPr lang="th-TH" sz="1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   - ตารางคำนวณอัตราราคางานคอนกรีต</a:t>
            </a:r>
            <a:br>
              <a:rPr lang="th-TH" sz="1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      และหิน</a:t>
            </a:r>
            <a:br>
              <a:rPr lang="th-TH" sz="1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   - ข้อมูลส่วนขยายตัวและส่วนยุบตัวและ</a:t>
            </a:r>
            <a:br>
              <a:rPr lang="th-TH" sz="1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      ส่วนสูญเสียเมื่อบดทับ  </a:t>
            </a:r>
            <a:r>
              <a:rPr lang="th-TH" sz="1400" b="1" dirty="0">
                <a:latin typeface="IrisUPC" pitchFamily="34" charset="-34"/>
                <a:cs typeface="IrisUPC" pitchFamily="34" charset="-34"/>
              </a:rPr>
              <a:t/>
            </a:r>
            <a:br>
              <a:rPr lang="th-TH" sz="1400" b="1" dirty="0">
                <a:latin typeface="IrisUPC" pitchFamily="34" charset="-34"/>
                <a:cs typeface="IrisUPC" pitchFamily="34" charset="-34"/>
              </a:rPr>
            </a:br>
            <a:r>
              <a:rPr lang="th-TH" sz="1400" b="1" dirty="0">
                <a:latin typeface="IrisUPC" pitchFamily="34" charset="-34"/>
                <a:cs typeface="IrisUPC" pitchFamily="34" charset="-34"/>
              </a:rPr>
              <a:t>   - </a:t>
            </a: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ตารางค่าดินถมบดอัดแน่นด้วย</a:t>
            </a:r>
            <a:br>
              <a:rPr lang="th-TH" sz="1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      เครื่องจักรเบา</a:t>
            </a:r>
            <a:br>
              <a:rPr lang="th-TH" sz="1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   - ตารางคำนวณอัตราราคางานบาน </a:t>
            </a:r>
            <a:br>
              <a:rPr lang="th-TH" sz="1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      ฝาท่อ และเครื่องยก</a:t>
            </a:r>
            <a:br>
              <a:rPr lang="th-TH" sz="1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   - ตารางอัตราราคางานปลูกหญ้า</a:t>
            </a:r>
          </a:p>
        </p:txBody>
      </p:sp>
      <p:sp>
        <p:nvSpPr>
          <p:cNvPr id="74" name="TextBox 73"/>
          <p:cNvSpPr txBox="1"/>
          <p:nvPr/>
        </p:nvSpPr>
        <p:spPr bwMode="auto">
          <a:xfrm>
            <a:off x="79223" y="58222"/>
            <a:ext cx="8989361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>
              <a:bevelT w="152400" h="152400"/>
            </a:sp3d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th-TH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แผนภาพแสดงโครงสร้างของหลักเกณฑ์การคำนวณค่างานต้นทุน (</a:t>
            </a:r>
            <a:r>
              <a:rPr lang="en-US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Angsana New" pitchFamily="18" charset="-34"/>
                <a:cs typeface="Angsana New" pitchFamily="18" charset="-34"/>
              </a:rPr>
              <a:t>Direct Cost</a:t>
            </a:r>
            <a:r>
              <a:rPr lang="en-US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)</a:t>
            </a:r>
            <a:endParaRPr lang="th-TH" sz="2200" b="1" dirty="0" smtClean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79" name="Text Box 59"/>
          <p:cNvSpPr txBox="1">
            <a:spLocks noChangeArrowheads="1"/>
          </p:cNvSpPr>
          <p:nvPr/>
        </p:nvSpPr>
        <p:spPr bwMode="auto">
          <a:xfrm>
            <a:off x="2175760" y="2618834"/>
            <a:ext cx="2061073" cy="430887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th-TH" sz="2200" b="1" dirty="0">
                <a:effectLst/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2200" b="1" dirty="0" smtClean="0">
                <a:effectLst/>
                <a:latin typeface="IrisUPC" pitchFamily="34" charset="-34"/>
                <a:cs typeface="IrisUPC" pitchFamily="34" charset="-34"/>
              </a:rPr>
              <a:t>ก่อสร้างทางฯ</a:t>
            </a:r>
            <a:endParaRPr lang="th-TH" sz="2200" b="1" dirty="0">
              <a:effectLst/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23" name="รูปภาพ 22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05472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5" name="Text Box 3"/>
          <p:cNvSpPr txBox="1">
            <a:spLocks noChangeArrowheads="1"/>
          </p:cNvSpPr>
          <p:nvPr/>
        </p:nvSpPr>
        <p:spPr bwMode="auto">
          <a:xfrm>
            <a:off x="1753881" y="192012"/>
            <a:ext cx="5616575" cy="592138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ffectLst/>
          <a:sp3d contourW="6350"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3200" b="1" dirty="0">
                <a:effectLst/>
                <a:latin typeface="Angsana New" pitchFamily="18" charset="-34"/>
                <a:cs typeface="IrisUPC" pitchFamily="34" charset="-34"/>
              </a:rPr>
              <a:t>หลักเกณฑ์การถอดแบบคำนวณราคากลาง</a:t>
            </a:r>
          </a:p>
        </p:txBody>
      </p:sp>
      <p:sp>
        <p:nvSpPr>
          <p:cNvPr id="361476" name="Text Box 4"/>
          <p:cNvSpPr txBox="1">
            <a:spLocks noChangeArrowheads="1"/>
          </p:cNvSpPr>
          <p:nvPr/>
        </p:nvSpPr>
        <p:spPr bwMode="auto">
          <a:xfrm>
            <a:off x="172340" y="967999"/>
            <a:ext cx="8786874" cy="5747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6350"/>
        </p:spPr>
        <p:txBody>
          <a:bodyPr wrap="square" anchor="ctr" anchorCtr="0">
            <a:noAutofit/>
          </a:bodyPr>
          <a:lstStyle/>
          <a:p>
            <a:pPr marL="265113" indent="-265113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60000"/>
              <a:buFont typeface="Wingdings" pitchFamily="2" charset="2"/>
              <a:buChar char="v"/>
            </a:pP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ประกอบด้วย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หลักเกณฑ์  แนวทาง  วิธีปฏิบัติ  และรายละเอียดต่างๆ   ที่ผู้มีหน้าที่คำนวณราคากลางต้องนำมาใช้ประกอบการพิจารณาถอดแบบก่อสร้าง เพื่อกำหนดรายการงานก่อสร้างและคำนวณค่างานสำหรับแต่ละรายการงานก่อสร้าง</a:t>
            </a:r>
          </a:p>
          <a:p>
            <a:pPr marL="265113" indent="-265113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60000"/>
              <a:buFont typeface="Wingdings" pitchFamily="2" charset="2"/>
              <a:buNone/>
            </a:pPr>
            <a:endParaRPr lang="th-TH" sz="1000" b="1" dirty="0" smtClean="0">
              <a:latin typeface="Angsana New" pitchFamily="18" charset="-34"/>
              <a:cs typeface="IrisUPC" pitchFamily="34" charset="-34"/>
            </a:endParaRPr>
          </a:p>
          <a:p>
            <a:pPr marL="265113" indent="-265113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60000"/>
              <a:buFont typeface="Wingdings" pitchFamily="2" charset="2"/>
              <a:buChar char="v"/>
            </a:pP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แนวทางการถอดแบบก่อสร้างงานก่อสร้างอาคาร</a:t>
            </a:r>
          </a:p>
          <a:p>
            <a:pPr marL="1169988" lvl="2" indent="-255588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7030A0"/>
              </a:buClr>
              <a:buSzPct val="100000"/>
              <a:buFont typeface="+mj-lt"/>
              <a:buAutoNum type="arabicPeriod"/>
            </a:pP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กำหนดรายการงานก่อสร้างจากแบบก่อสร้างฯ</a:t>
            </a:r>
          </a:p>
          <a:p>
            <a:pPr marL="1169988" lvl="2" indent="-255588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7030A0"/>
              </a:buClr>
              <a:buSzPct val="100000"/>
              <a:buFont typeface="+mj-lt"/>
              <a:buAutoNum type="arabicPeriod"/>
            </a:pP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กำหนดหน่วยวัดปริมาณของแต่ละรายการงานก่อสร้าง</a:t>
            </a:r>
          </a:p>
          <a:p>
            <a:pPr marL="1169988" lvl="2" indent="-255588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7030A0"/>
              </a:buClr>
              <a:buSzPct val="100000"/>
              <a:buFont typeface="+mj-lt"/>
              <a:buAutoNum type="arabicPeriod"/>
            </a:pP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กำหนดจำนวนหรือปริมาณงาน วัสดุ และหรือแรงงานของแต่ละรายการงานก่อสร้าง</a:t>
            </a:r>
          </a:p>
          <a:p>
            <a:pPr marL="1169988" lvl="2" indent="-255588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7030A0"/>
              </a:buClr>
              <a:buSzPct val="100000"/>
              <a:buFont typeface="+mj-lt"/>
              <a:buAutoNum type="arabicPeriod"/>
            </a:pP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ปรับจำนวนหรือปริมาณงานของบางรายการงานก่อสร้างให้สอดคล้องตามข้อเท็จจริงในการก่อสร้าง</a:t>
            </a:r>
          </a:p>
          <a:p>
            <a:pPr marL="1169988" lvl="2" indent="-255588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7030A0"/>
              </a:buClr>
              <a:buSzPct val="100000"/>
              <a:buFont typeface="Wingdings" pitchFamily="2" charset="2"/>
              <a:buNone/>
            </a:pPr>
            <a:endParaRPr lang="th-TH" sz="800" b="1" dirty="0" smtClean="0">
              <a:latin typeface="Angsana New" pitchFamily="18" charset="-34"/>
              <a:cs typeface="IrisUPC" pitchFamily="34" charset="-34"/>
            </a:endParaRPr>
          </a:p>
          <a:p>
            <a:pPr marL="806450" lvl="2" indent="-265113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60000"/>
              <a:buFont typeface="Wingdings" pitchFamily="2" charset="2"/>
              <a:buChar char="Ø"/>
            </a:pP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จะได้รายการงานก่อสร้างต่างๆ   รวมทั้งหน่วยวัด   และปริมาณงาน วัสดุ และหรือแรงงาน  สำหรับแต่ละรายการงานก่อสร้าง</a:t>
            </a:r>
          </a:p>
          <a:p>
            <a:pPr marL="1169988" lvl="2" indent="-274638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60000"/>
              <a:buFont typeface="Wingdings" pitchFamily="2" charset="2"/>
              <a:buNone/>
            </a:pPr>
            <a:endParaRPr lang="th-TH" sz="1600" b="1" dirty="0" smtClean="0">
              <a:latin typeface="Angsana New" pitchFamily="18" charset="-34"/>
              <a:cs typeface="IrisUPC" pitchFamily="34" charset="-34"/>
            </a:endParaRPr>
          </a:p>
          <a:p>
            <a:pPr marL="255588" indent="-274638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60000"/>
              <a:buFont typeface="Wingdings" pitchFamily="2" charset="2"/>
              <a:buChar char="v"/>
            </a:pP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แนวทางการถอดแบบก่อสร้างงานก่อสร้างทาง สะพาน และท่อเหลี่ยม  และงานก่อสร้างชลประทาน</a:t>
            </a:r>
          </a:p>
          <a:p>
            <a:pPr marL="1169988" lvl="2" indent="-255588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7030A0"/>
              </a:buClr>
              <a:buSzPct val="100000"/>
              <a:buFont typeface="+mj-lt"/>
              <a:buAutoNum type="arabicPeriod"/>
            </a:pP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กำหนด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รายการงานก่อสร้าง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จากแบบก่อสร้างฯ</a:t>
            </a:r>
          </a:p>
          <a:p>
            <a:pPr marL="1169988" lvl="2" indent="-255588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7030A0"/>
              </a:buClr>
              <a:buSzPct val="100000"/>
              <a:buFont typeface="+mj-lt"/>
              <a:buAutoNum type="arabicPeriod"/>
            </a:pP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กำหนดหน่วยวัดปริมาณของแต่ละ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รายการงานก่อสร้าง</a:t>
            </a:r>
            <a:endParaRPr lang="th-TH" sz="2000" b="1" dirty="0">
              <a:latin typeface="Angsana New" pitchFamily="18" charset="-34"/>
              <a:cs typeface="IrisUPC" pitchFamily="34" charset="-34"/>
            </a:endParaRPr>
          </a:p>
          <a:p>
            <a:pPr marL="1169988" lvl="2" indent="-255588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7030A0"/>
              </a:buClr>
              <a:buSzPct val="100000"/>
              <a:buFont typeface="+mj-lt"/>
              <a:buAutoNum type="arabicPeriod"/>
            </a:pP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กำหนดจำนวนหรือปริมาณงาน วัสดุ และหรือแรงงานของแต่ละ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รายการงานก่อสร้าง</a:t>
            </a:r>
            <a:endParaRPr lang="th-TH" sz="2000" b="1" dirty="0">
              <a:latin typeface="Angsana New" pitchFamily="18" charset="-34"/>
              <a:cs typeface="IrisUPC" pitchFamily="34" charset="-34"/>
            </a:endParaRPr>
          </a:p>
          <a:p>
            <a:pPr marL="1169988" lvl="2" indent="-255588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7030A0"/>
              </a:buClr>
              <a:buSzPct val="100000"/>
              <a:buFont typeface="+mj-lt"/>
              <a:buAutoNum type="arabicPeriod"/>
            </a:pP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ปรับจำนวนหรือปริมาณงานของบาง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รายการงานก่อสร้าง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ให้สอดคล้องตามข้อเท็จจริงในการ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ก่อสร้าง </a:t>
            </a:r>
            <a:br>
              <a:rPr lang="th-TH" sz="20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000" b="1" i="1" dirty="0" smtClean="0">
                <a:latin typeface="Angsana New" pitchFamily="18" charset="-34"/>
                <a:cs typeface="IrisUPC" pitchFamily="34" charset="-34"/>
              </a:rPr>
              <a:t>(งานก่อสร้างชลประทานไม่ต้องดำเนินการในข้อ </a:t>
            </a:r>
            <a:r>
              <a:rPr lang="th-TH" sz="2000" b="1" i="1" dirty="0" smtClean="0">
                <a:latin typeface="EucrosiaUPC" pitchFamily="18" charset="-34"/>
                <a:cs typeface="EucrosiaUPC" pitchFamily="18" charset="-34"/>
              </a:rPr>
              <a:t>4</a:t>
            </a:r>
            <a:r>
              <a:rPr lang="th-TH" sz="2000" b="1" i="1" dirty="0" smtClean="0">
                <a:latin typeface="Angsana New" pitchFamily="18" charset="-34"/>
                <a:cs typeface="IrisUPC" pitchFamily="34" charset="-34"/>
              </a:rPr>
              <a:t>  นี้)</a:t>
            </a:r>
            <a:endParaRPr lang="th-TH" sz="2000" b="1" i="1" dirty="0">
              <a:latin typeface="Angsana New" pitchFamily="18" charset="-34"/>
              <a:cs typeface="IrisUPC" pitchFamily="34" charset="-34"/>
            </a:endParaRPr>
          </a:p>
          <a:p>
            <a:pPr marL="1169988" lvl="2" indent="-274638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7030A0"/>
              </a:buClr>
              <a:buSzPct val="100000"/>
              <a:buFont typeface="+mj-lt"/>
              <a:buAutoNum type="arabicPeriod"/>
            </a:pP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พิจารณาหลักเกณฑ์ (สูตร) การคำนวณค่างานต้นทุนต่อหน่วย สำหรับแต่ละรายการงานก่อสร้าง 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(Item)</a:t>
            </a:r>
          </a:p>
          <a:p>
            <a:pPr marL="1169988" lvl="2" indent="-255588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Wingdings" pitchFamily="2" charset="2"/>
              <a:buNone/>
            </a:pPr>
            <a:endParaRPr lang="th-TH" sz="800" b="1" dirty="0" smtClean="0">
              <a:latin typeface="Angsana New" pitchFamily="18" charset="-34"/>
              <a:cs typeface="IrisUPC" pitchFamily="34" charset="-34"/>
            </a:endParaRPr>
          </a:p>
          <a:p>
            <a:pPr marL="806450" lvl="2" indent="-265113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60000"/>
              <a:buFont typeface="Wingdings" pitchFamily="2" charset="2"/>
              <a:buChar char="Ø"/>
            </a:pP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จะได้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 </a:t>
            </a:r>
          </a:p>
          <a:p>
            <a:pPr marL="1263650" lvl="3" indent="-265113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60000"/>
              <a:buFont typeface="Wingdings" pitchFamily="2" charset="2"/>
              <a:buChar char="ü"/>
            </a:pP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รายการงานก่อสร้างต่างๆ (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Item)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 รวมทั้งหน่วยวัดและปริมาณงานของแต่ละรายการงานก่อสร้าง</a:t>
            </a:r>
            <a:endParaRPr lang="en-US" sz="2000" b="1" dirty="0" smtClean="0">
              <a:latin typeface="Angsana New" pitchFamily="18" charset="-34"/>
              <a:cs typeface="IrisUPC" pitchFamily="34" charset="-34"/>
            </a:endParaRPr>
          </a:p>
          <a:p>
            <a:pPr marL="1263650" lvl="3" indent="-265113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60000"/>
              <a:buFont typeface="Wingdings" pitchFamily="2" charset="2"/>
              <a:buChar char="ü"/>
            </a:pP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สูตรหรือหลักเกณฑ์การคำนวณค่างานต้นทุนต่อหน่วยของทุกรายการงานก่อสร้าง</a:t>
            </a:r>
          </a:p>
        </p:txBody>
      </p:sp>
      <p:sp>
        <p:nvSpPr>
          <p:cNvPr id="361477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030585" y="6744585"/>
            <a:ext cx="71438" cy="71438"/>
          </a:xfrm>
          <a:prstGeom prst="actionButtonBlank">
            <a:avLst/>
          </a:prstGeom>
          <a:solidFill>
            <a:srgbClr val="0066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pic>
        <p:nvPicPr>
          <p:cNvPr id="7" name="รูปภาพ 6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67347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5" name="Text Box 5"/>
          <p:cNvSpPr txBox="1">
            <a:spLocks noChangeArrowheads="1"/>
          </p:cNvSpPr>
          <p:nvPr/>
        </p:nvSpPr>
        <p:spPr bwMode="auto">
          <a:xfrm>
            <a:off x="1691680" y="241484"/>
            <a:ext cx="576064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6350"/>
        </p:spPr>
        <p:txBody>
          <a:bodyPr wrap="square">
            <a:spAutoFit/>
            <a:sp3d>
              <a:contourClr>
                <a:schemeClr val="bg1"/>
              </a:contourClr>
            </a:sp3d>
          </a:bodyPr>
          <a:lstStyle/>
          <a:p>
            <a:pPr marL="533400" indent="-533400" algn="ctr" fontAlgn="base">
              <a:spcBef>
                <a:spcPct val="0"/>
              </a:spcBef>
              <a:spcAft>
                <a:spcPct val="0"/>
              </a:spcAft>
            </a:pPr>
            <a:r>
              <a:rPr lang="th-TH" b="1" dirty="0">
                <a:effectLst/>
                <a:latin typeface="IrisUPC" pitchFamily="34" charset="-34"/>
                <a:cs typeface="IrisUPC" pitchFamily="34" charset="-34"/>
              </a:rPr>
              <a:t>บัญชีแสดงรายการก่อสร้างสำหรับงานก่อสร้าง</a:t>
            </a:r>
            <a:r>
              <a:rPr lang="th-TH" b="1" dirty="0" smtClean="0">
                <a:effectLst/>
                <a:latin typeface="IrisUPC" pitchFamily="34" charset="-34"/>
                <a:cs typeface="IrisUPC" pitchFamily="34" charset="-34"/>
              </a:rPr>
              <a:t>อาคาร</a:t>
            </a:r>
            <a:r>
              <a:rPr lang="en-US" dirty="0" smtClean="0">
                <a:effectLst/>
                <a:cs typeface="IrisUPC" pitchFamily="34" charset="-34"/>
              </a:rPr>
              <a:t> </a:t>
            </a:r>
            <a:endParaRPr lang="th-TH" dirty="0">
              <a:effectLst/>
              <a:cs typeface="IrisUPC" pitchFamily="34" charset="-34"/>
            </a:endParaRPr>
          </a:p>
        </p:txBody>
      </p:sp>
      <p:sp>
        <p:nvSpPr>
          <p:cNvPr id="302086" name="Text Box 6"/>
          <p:cNvSpPr txBox="1">
            <a:spLocks noChangeArrowheads="1"/>
          </p:cNvSpPr>
          <p:nvPr/>
        </p:nvSpPr>
        <p:spPr bwMode="auto">
          <a:xfrm>
            <a:off x="250825" y="918358"/>
            <a:ext cx="8642350" cy="1286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65113" indent="-265113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CC"/>
              </a:buClr>
              <a:buSzPct val="65000"/>
              <a:buFont typeface="Wingdings" pitchFamily="2" charset="2"/>
              <a:buChar char="v"/>
            </a:pPr>
            <a:r>
              <a:rPr lang="th-TH" sz="1600" b="1" dirty="0">
                <a:latin typeface="IrisUPC" pitchFamily="34" charset="-34"/>
                <a:cs typeface="IrisUPC" pitchFamily="34" charset="-34"/>
              </a:rPr>
              <a:t>เป็นบัญชีที่รวมรายการงานก่อสร้างต่างๆ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 รวมทั้ง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หน่วยวัดของแต่ละรายการงานก่อสร้าง  ที่งานก่อสร้างอาคารโดยทั่วไปควรจะมี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  ไว้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สำหรับผู้มีหน้าที่คำนวณราคากลาง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ใช้เป็นแม่แบบประกอบการ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พิจารณาถอดแบบ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ก่อสร้าง    เพื่อ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สำรวจและกำหนดรายการงานก่อสร้างต่างๆ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ในการถอดแบบคำนวณราคากลางงานก่อสร้าง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อาคาร</a:t>
            </a:r>
          </a:p>
          <a:p>
            <a:pPr marL="265113" indent="-265113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0000CC"/>
              </a:buClr>
              <a:buSzPct val="65000"/>
              <a:buFont typeface="Wingdings" pitchFamily="2" charset="2"/>
              <a:buChar char="v"/>
            </a:pP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ใน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บางโครงการ/งานก่อสร้างอาจมีรายการงานก่อสร้างที่นอกเหนือไปจากที่ได้กำหนดไว้ในบัญชีนี้     ในกรณีนี้  ให้ผู้มีหน้าที่คำนวณราคา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กลางปรับปรุง เปลี่ยนแปลง และหรือกำหนด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รายการงาน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ก่อสร้างเพิ่มเติม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เข้าไปในส่วน กลุ่มงาน และหรืองานที่เกี่ยวข้อง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 ได้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ตามข้อเท็จจริงที่ปรากฏตามแบบก่อสร้างที่ถอดแบบคำนวณราคากลาง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นั้น</a:t>
            </a:r>
            <a:endParaRPr lang="en-US" sz="16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302088" name="Text Box 8"/>
          <p:cNvSpPr txBox="1">
            <a:spLocks noChangeArrowheads="1"/>
          </p:cNvSpPr>
          <p:nvPr/>
        </p:nvSpPr>
        <p:spPr bwMode="auto">
          <a:xfrm>
            <a:off x="250825" y="2257208"/>
            <a:ext cx="8642349" cy="4452501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6350"/>
        </p:spPr>
        <p:txBody>
          <a:bodyPr wrap="square" anchor="b" anchorCtr="0">
            <a:spAutoFit/>
          </a:bodyPr>
          <a:lstStyle/>
          <a:p>
            <a:pPr>
              <a:lnSpc>
                <a:spcPts val="1700"/>
              </a:lnSpc>
            </a:pP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ได้กำหนด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รวบรวมรายการงานก่อสร้างไว้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เป็นส่วนๆ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รวม </a:t>
            </a:r>
            <a:r>
              <a:rPr lang="th-TH" sz="1600" b="1" dirty="0">
                <a:latin typeface="EucrosiaUPC" pitchFamily="18" charset="-34"/>
                <a:cs typeface="EucrosiaUPC" pitchFamily="18" charset="-34"/>
              </a:rPr>
              <a:t>3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ส่วน  และ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ในแต่ละส่วน  จะประกอบด้วยกลุ่มงาน/งาน  และรายการงานก่อสร้างต่างๆ  สำหรับในแต่ละกลุ่มงาน/งาน  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 ดังนี้</a:t>
            </a:r>
            <a:endParaRPr lang="en-US" sz="1600" b="1" dirty="0">
              <a:latin typeface="IrisUPC" pitchFamily="34" charset="-34"/>
              <a:cs typeface="IrisUPC" pitchFamily="34" charset="-34"/>
            </a:endParaRPr>
          </a:p>
          <a:p>
            <a:pPr indent="452438">
              <a:lnSpc>
                <a:spcPts val="1700"/>
              </a:lnSpc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ส่วน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ที่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en-US" sz="1800" b="1" dirty="0">
                <a:latin typeface="EucrosiaUPC" pitchFamily="18" charset="-34"/>
                <a:cs typeface="EucrosiaUPC" pitchFamily="18" charset="-34"/>
              </a:rPr>
              <a:t>1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ค่างานต้นทุน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  ประกอบด้วย</a:t>
            </a:r>
            <a:r>
              <a:rPr lang="en-US" sz="16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600" b="1" dirty="0">
                <a:latin typeface="EucrosiaUPC" pitchFamily="18" charset="-34"/>
                <a:cs typeface="EucrosiaUPC" pitchFamily="18" charset="-34"/>
              </a:rPr>
              <a:t>3</a:t>
            </a:r>
            <a:r>
              <a:rPr lang="en-US" sz="16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กลุ่มงาน</a:t>
            </a:r>
            <a:r>
              <a:rPr lang="en-US" sz="16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ดังนี้</a:t>
            </a:r>
            <a:endParaRPr lang="en-US" sz="1600" b="1" dirty="0">
              <a:latin typeface="IrisUPC" pitchFamily="34" charset="-34"/>
              <a:cs typeface="IrisUPC" pitchFamily="34" charset="-34"/>
            </a:endParaRPr>
          </a:p>
          <a:p>
            <a:pPr>
              <a:lnSpc>
                <a:spcPts val="1700"/>
              </a:lnSpc>
            </a:pP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	กลุ่ม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งานที่ </a:t>
            </a:r>
            <a:r>
              <a:rPr lang="en-US" sz="1600" b="1" dirty="0">
                <a:latin typeface="EucrosiaUPC" pitchFamily="18" charset="-34"/>
                <a:cs typeface="EucrosiaUPC" pitchFamily="18" charset="-34"/>
              </a:rPr>
              <a:t>1</a:t>
            </a:r>
            <a:r>
              <a:rPr lang="en-US" sz="1600" b="1" dirty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ประกอบด้วยรายการงานก่อสร้างต่างๆ  ในส่วนของ</a:t>
            </a:r>
            <a:endParaRPr lang="en-US" sz="1600" b="1" dirty="0">
              <a:latin typeface="IrisUPC" pitchFamily="34" charset="-34"/>
              <a:cs typeface="IrisUPC" pitchFamily="34" charset="-34"/>
            </a:endParaRPr>
          </a:p>
          <a:p>
            <a:pPr lvl="3">
              <a:lnSpc>
                <a:spcPts val="1700"/>
              </a:lnSpc>
            </a:pPr>
            <a:r>
              <a:rPr lang="en-US" sz="1600" b="1" dirty="0">
                <a:latin typeface="EucrosiaUPC" pitchFamily="18" charset="-34"/>
                <a:cs typeface="EucrosiaUPC" pitchFamily="18" charset="-34"/>
              </a:rPr>
              <a:t>1.1</a:t>
            </a:r>
            <a:r>
              <a:rPr lang="en-US" sz="16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งานโครงสร้างวิศวกรรม</a:t>
            </a:r>
            <a:endParaRPr lang="en-US" sz="1600" b="1" dirty="0">
              <a:latin typeface="IrisUPC" pitchFamily="34" charset="-34"/>
              <a:cs typeface="IrisUPC" pitchFamily="34" charset="-34"/>
            </a:endParaRPr>
          </a:p>
          <a:p>
            <a:pPr lvl="3">
              <a:lnSpc>
                <a:spcPts val="1700"/>
              </a:lnSpc>
            </a:pPr>
            <a:r>
              <a:rPr lang="en-US" sz="1600" b="1" dirty="0">
                <a:latin typeface="EucrosiaUPC" pitchFamily="18" charset="-34"/>
                <a:cs typeface="EucrosiaUPC" pitchFamily="18" charset="-34"/>
              </a:rPr>
              <a:t>1.2 </a:t>
            </a:r>
            <a:r>
              <a:rPr lang="en-US" sz="16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งานสถาปัตยกรรม</a:t>
            </a:r>
            <a:endParaRPr lang="en-US" sz="1600" b="1" dirty="0">
              <a:latin typeface="IrisUPC" pitchFamily="34" charset="-34"/>
              <a:cs typeface="IrisUPC" pitchFamily="34" charset="-34"/>
            </a:endParaRPr>
          </a:p>
          <a:p>
            <a:pPr lvl="3">
              <a:lnSpc>
                <a:spcPts val="1700"/>
              </a:lnSpc>
            </a:pPr>
            <a:r>
              <a:rPr lang="en-US" sz="1600" b="1" dirty="0">
                <a:latin typeface="EucrosiaUPC" pitchFamily="18" charset="-34"/>
                <a:cs typeface="EucrosiaUPC" pitchFamily="18" charset="-34"/>
              </a:rPr>
              <a:t>1.3</a:t>
            </a:r>
            <a:r>
              <a:rPr lang="en-US" sz="16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งานระบบสุขาภิบาล  ดับเพลิง และป้องกันอัคคีภัย</a:t>
            </a:r>
            <a:endParaRPr lang="en-US" sz="1600" b="1" dirty="0">
              <a:latin typeface="IrisUPC" pitchFamily="34" charset="-34"/>
              <a:cs typeface="IrisUPC" pitchFamily="34" charset="-34"/>
            </a:endParaRPr>
          </a:p>
          <a:p>
            <a:pPr lvl="3">
              <a:lnSpc>
                <a:spcPts val="1700"/>
              </a:lnSpc>
            </a:pPr>
            <a:r>
              <a:rPr lang="en-US" sz="1600" b="1" dirty="0">
                <a:latin typeface="EucrosiaUPC" pitchFamily="18" charset="-34"/>
                <a:cs typeface="EucrosiaUPC" pitchFamily="18" charset="-34"/>
              </a:rPr>
              <a:t>1.4</a:t>
            </a:r>
            <a:r>
              <a:rPr lang="en-US" sz="16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งานระบบไฟฟ้าและสื่อสาร</a:t>
            </a:r>
            <a:endParaRPr lang="en-US" sz="1600" b="1" dirty="0">
              <a:latin typeface="IrisUPC" pitchFamily="34" charset="-34"/>
              <a:cs typeface="IrisUPC" pitchFamily="34" charset="-34"/>
            </a:endParaRPr>
          </a:p>
          <a:p>
            <a:pPr lvl="3">
              <a:lnSpc>
                <a:spcPts val="1700"/>
              </a:lnSpc>
            </a:pPr>
            <a:r>
              <a:rPr lang="en-US" sz="1600" b="1" dirty="0">
                <a:latin typeface="EucrosiaUPC" pitchFamily="18" charset="-34"/>
                <a:cs typeface="EucrosiaUPC" pitchFamily="18" charset="-34"/>
              </a:rPr>
              <a:t>1.5</a:t>
            </a:r>
            <a:r>
              <a:rPr lang="en-US" sz="16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งานระบบปรับอากาศและระบายอากาศ</a:t>
            </a:r>
            <a:endParaRPr lang="en-US" sz="1600" b="1" dirty="0">
              <a:latin typeface="IrisUPC" pitchFamily="34" charset="-34"/>
              <a:cs typeface="IrisUPC" pitchFamily="34" charset="-34"/>
            </a:endParaRPr>
          </a:p>
          <a:p>
            <a:pPr lvl="3">
              <a:lnSpc>
                <a:spcPts val="1700"/>
              </a:lnSpc>
            </a:pPr>
            <a:r>
              <a:rPr lang="en-US" sz="1600" b="1" dirty="0">
                <a:latin typeface="EucrosiaUPC" pitchFamily="18" charset="-34"/>
                <a:cs typeface="EucrosiaUPC" pitchFamily="18" charset="-34"/>
              </a:rPr>
              <a:t>1.6</a:t>
            </a:r>
            <a:r>
              <a:rPr lang="en-US" sz="16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งานระบบลิฟต์และบันไดเลื่อน</a:t>
            </a:r>
            <a:endParaRPr lang="en-US" sz="1600" b="1" dirty="0">
              <a:latin typeface="IrisUPC" pitchFamily="34" charset="-34"/>
              <a:cs typeface="IrisUPC" pitchFamily="34" charset="-34"/>
            </a:endParaRPr>
          </a:p>
          <a:p>
            <a:pPr lvl="3">
              <a:lnSpc>
                <a:spcPts val="1700"/>
              </a:lnSpc>
            </a:pPr>
            <a:r>
              <a:rPr lang="en-US" sz="1600" b="1" dirty="0">
                <a:latin typeface="EucrosiaUPC" pitchFamily="18" charset="-34"/>
                <a:cs typeface="EucrosiaUPC" pitchFamily="18" charset="-34"/>
              </a:rPr>
              <a:t>1.7</a:t>
            </a:r>
            <a:r>
              <a:rPr lang="en-US" sz="16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งานระบบเครื่องกลและระบบพิเศษอื่นๆ  (ถ้ามี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)</a:t>
            </a:r>
            <a:r>
              <a:rPr lang="en-US" sz="1600" b="1" dirty="0">
                <a:latin typeface="IrisUPC" pitchFamily="34" charset="-34"/>
                <a:cs typeface="IrisUPC" pitchFamily="34" charset="-34"/>
              </a:rPr>
              <a:t> </a:t>
            </a:r>
          </a:p>
          <a:p>
            <a:pPr>
              <a:lnSpc>
                <a:spcPts val="1700"/>
              </a:lnSpc>
            </a:pP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	กลุ่ม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งานที่ </a:t>
            </a:r>
            <a:r>
              <a:rPr lang="th-TH" sz="1600" b="1" dirty="0">
                <a:latin typeface="EucrosiaUPC" pitchFamily="18" charset="-34"/>
                <a:cs typeface="EucrosiaUPC" pitchFamily="18" charset="-34"/>
              </a:rPr>
              <a:t>2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  ประกอบด้วยรายการงานก่อสร้างต่างๆ  ในส่วนของ</a:t>
            </a:r>
            <a:endParaRPr lang="en-US" sz="1600" b="1" dirty="0">
              <a:latin typeface="IrisUPC" pitchFamily="34" charset="-34"/>
              <a:cs typeface="IrisUPC" pitchFamily="34" charset="-34"/>
            </a:endParaRPr>
          </a:p>
          <a:p>
            <a:pPr lvl="3">
              <a:lnSpc>
                <a:spcPts val="1700"/>
              </a:lnSpc>
            </a:pPr>
            <a:r>
              <a:rPr lang="en-US" sz="1600" b="1" dirty="0">
                <a:latin typeface="EucrosiaUPC" pitchFamily="18" charset="-34"/>
                <a:cs typeface="EucrosiaUPC" pitchFamily="18" charset="-34"/>
              </a:rPr>
              <a:t>2.1</a:t>
            </a:r>
            <a:r>
              <a:rPr lang="en-US" sz="16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งานครุภัณฑ์จัดจ้างหรือสั่งทำ</a:t>
            </a:r>
            <a:endParaRPr lang="en-US" sz="1600" b="1" dirty="0">
              <a:latin typeface="IrisUPC" pitchFamily="34" charset="-34"/>
              <a:cs typeface="IrisUPC" pitchFamily="34" charset="-34"/>
            </a:endParaRPr>
          </a:p>
          <a:p>
            <a:pPr lvl="3">
              <a:lnSpc>
                <a:spcPts val="1700"/>
              </a:lnSpc>
            </a:pPr>
            <a:r>
              <a:rPr lang="en-US" sz="1600" b="1" dirty="0">
                <a:latin typeface="EucrosiaUPC" pitchFamily="18" charset="-34"/>
                <a:cs typeface="EucrosiaUPC" pitchFamily="18" charset="-34"/>
              </a:rPr>
              <a:t>2.2</a:t>
            </a:r>
            <a:r>
              <a:rPr lang="en-US" sz="16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งานตกแต่งภายในอาคาร</a:t>
            </a:r>
            <a:endParaRPr lang="en-US" sz="1600" b="1" dirty="0">
              <a:latin typeface="IrisUPC" pitchFamily="34" charset="-34"/>
              <a:cs typeface="IrisUPC" pitchFamily="34" charset="-34"/>
            </a:endParaRPr>
          </a:p>
          <a:p>
            <a:pPr>
              <a:lnSpc>
                <a:spcPts val="1700"/>
              </a:lnSpc>
            </a:pP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	กลุ่ม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งานที่ </a:t>
            </a:r>
            <a:r>
              <a:rPr lang="en-US" sz="1600" b="1" dirty="0">
                <a:latin typeface="EucrosiaUPC" pitchFamily="18" charset="-34"/>
                <a:cs typeface="EucrosiaUPC" pitchFamily="18" charset="-34"/>
              </a:rPr>
              <a:t>3</a:t>
            </a:r>
            <a:r>
              <a:rPr lang="en-US" sz="16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ประกอบด้วยรายการงานก่อสร้างต่างๆ  ในส่วนของ</a:t>
            </a:r>
            <a:endParaRPr lang="en-US" sz="1600" b="1" dirty="0">
              <a:latin typeface="IrisUPC" pitchFamily="34" charset="-34"/>
              <a:cs typeface="IrisUPC" pitchFamily="34" charset="-34"/>
            </a:endParaRPr>
          </a:p>
          <a:p>
            <a:pPr lvl="3">
              <a:lnSpc>
                <a:spcPts val="1700"/>
              </a:lnSpc>
            </a:pPr>
            <a:r>
              <a:rPr lang="en-US" sz="1600" b="1" dirty="0">
                <a:latin typeface="EucrosiaUPC" pitchFamily="18" charset="-34"/>
                <a:cs typeface="EucrosiaUPC" pitchFamily="18" charset="-34"/>
              </a:rPr>
              <a:t>3.1</a:t>
            </a:r>
            <a:r>
              <a:rPr lang="en-US" sz="16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งานภูมิ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ทัศน์</a:t>
            </a:r>
          </a:p>
          <a:p>
            <a:pPr marL="0" lvl="3" indent="895350">
              <a:lnSpc>
                <a:spcPts val="1700"/>
              </a:lnSpc>
            </a:pPr>
            <a:r>
              <a:rPr lang="th-TH" sz="1600" b="1" dirty="0" smtClean="0">
                <a:latin typeface="EucrosiaUPC" pitchFamily="18" charset="-34"/>
                <a:cs typeface="EucrosiaUPC" pitchFamily="18" charset="-34"/>
              </a:rPr>
              <a:t>	          </a:t>
            </a:r>
            <a:r>
              <a:rPr lang="en-US" sz="1600" b="1" dirty="0" smtClean="0">
                <a:latin typeface="EucrosiaUPC" pitchFamily="18" charset="-34"/>
                <a:cs typeface="EucrosiaUPC" pitchFamily="18" charset="-34"/>
              </a:rPr>
              <a:t>3.2</a:t>
            </a:r>
            <a:r>
              <a:rPr lang="en-US" sz="16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งานผังบริเวณและสิ่งก่อสร้างประกอบ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อื่นๆ</a:t>
            </a:r>
            <a:br>
              <a:rPr lang="th-TH" sz="16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700" b="1" dirty="0" smtClean="0">
                <a:latin typeface="IrisUPC" pitchFamily="34" charset="-34"/>
                <a:cs typeface="IrisUPC" pitchFamily="34" charset="-34"/>
              </a:rPr>
              <a:t>รายการ</a:t>
            </a:r>
            <a:r>
              <a:rPr lang="th-TH" sz="1700" b="1" dirty="0">
                <a:latin typeface="IrisUPC" pitchFamily="34" charset="-34"/>
                <a:cs typeface="IrisUPC" pitchFamily="34" charset="-34"/>
              </a:rPr>
              <a:t>งานก่อสร้างต่างๆ  ที่กำหนดไว้ในส่วนที่ </a:t>
            </a:r>
            <a:r>
              <a:rPr lang="th-TH" sz="1700" b="1" dirty="0"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1700" b="1" dirty="0">
                <a:latin typeface="IrisUPC" pitchFamily="34" charset="-34"/>
                <a:cs typeface="IrisUPC" pitchFamily="34" charset="-34"/>
              </a:rPr>
              <a:t> นี้  รวมทั้งที่ผู้มีหน้าที่คำนวณราคากลางได้เพิ่มเติมเข้าไปในส่วนนี้ (ในกรณีที่ในแบบก่อสร้างมีรายการงานก่อสร้างที่นอกเหนือจากในบัญชีนี้กำหนดไว้)   ให้คำนวณในราคาต้นทุน (ไม่รวมค่าอำนวยการ ดอกเบี้ย กำไร และค่าภาษีมูลค่าเพิ่ม)</a:t>
            </a:r>
            <a:endParaRPr lang="en-US" sz="17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39688" y="44450"/>
            <a:ext cx="1116011" cy="30777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Wingdings" pitchFamily="2" charset="2"/>
              <a:buNone/>
            </a:pPr>
            <a:r>
              <a:rPr lang="th-TH" sz="1400" b="1" dirty="0" smtClean="0">
                <a:solidFill>
                  <a:srgbClr val="800080"/>
                </a:solidFill>
                <a:latin typeface="Angsana New" pitchFamily="18" charset="-34"/>
                <a:cs typeface="IrisUPC" pitchFamily="34" charset="-34"/>
              </a:rPr>
              <a:t>งานก่อสร้างอาคาร</a:t>
            </a:r>
            <a:endParaRPr lang="th-TH" sz="1400" b="1" dirty="0">
              <a:solidFill>
                <a:srgbClr val="800080"/>
              </a:solidFill>
              <a:latin typeface="Angsana New" pitchFamily="18" charset="-34"/>
              <a:cs typeface="IrisUPC" pitchFamily="34" charset="-34"/>
            </a:endParaRPr>
          </a:p>
        </p:txBody>
      </p:sp>
      <p:pic>
        <p:nvPicPr>
          <p:cNvPr id="10" name="รูปภาพ 9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50118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5" name="Text Box 5"/>
          <p:cNvSpPr txBox="1">
            <a:spLocks noChangeArrowheads="1"/>
          </p:cNvSpPr>
          <p:nvPr/>
        </p:nvSpPr>
        <p:spPr bwMode="auto">
          <a:xfrm>
            <a:off x="1894335" y="241484"/>
            <a:ext cx="531748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none">
            <a:spAutoFit/>
            <a:sp3d>
              <a:contourClr>
                <a:schemeClr val="bg1"/>
              </a:contourClr>
            </a:sp3d>
          </a:bodyPr>
          <a:lstStyle/>
          <a:p>
            <a:pPr marL="533400" indent="-533400"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dirty="0">
                <a:latin typeface="IrisUPC" pitchFamily="34" charset="-34"/>
                <a:cs typeface="IrisUPC" pitchFamily="34" charset="-34"/>
              </a:rPr>
              <a:t>บัญชีแสดงรายการก่อสร้างสำหรับงานก่อสร้าง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อาคาร</a:t>
            </a:r>
            <a:r>
              <a:rPr lang="en-US" sz="24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(ต่อ)</a:t>
            </a:r>
            <a:r>
              <a:rPr lang="en-US" sz="2400" dirty="0" smtClean="0">
                <a:cs typeface="IrisUPC" pitchFamily="34" charset="-34"/>
              </a:rPr>
              <a:t> </a:t>
            </a:r>
            <a:endParaRPr lang="th-TH" sz="2400" dirty="0">
              <a:cs typeface="IrisUPC" pitchFamily="34" charset="-34"/>
            </a:endParaRPr>
          </a:p>
        </p:txBody>
      </p:sp>
      <p:sp>
        <p:nvSpPr>
          <p:cNvPr id="302088" name="Text Box 8"/>
          <p:cNvSpPr txBox="1">
            <a:spLocks noChangeArrowheads="1"/>
          </p:cNvSpPr>
          <p:nvPr/>
        </p:nvSpPr>
        <p:spPr bwMode="auto">
          <a:xfrm>
            <a:off x="231901" y="980728"/>
            <a:ext cx="8642349" cy="568359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ctr" anchorCtr="0">
            <a:noAutofit/>
          </a:bodyPr>
          <a:lstStyle/>
          <a:p>
            <a:pPr indent="452438"/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ส่วน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ที่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en-US" sz="1800" b="1" dirty="0">
                <a:latin typeface="EucrosiaUPC" pitchFamily="18" charset="-34"/>
                <a:cs typeface="EucrosiaUPC" pitchFamily="18" charset="-34"/>
              </a:rPr>
              <a:t>2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ครุภัณฑ์จัดซื้อหรือ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สั่งซื้อ</a:t>
            </a:r>
          </a:p>
          <a:p>
            <a:pPr indent="452438"/>
            <a:r>
              <a:rPr lang="th-TH" sz="1700" b="1" dirty="0" smtClean="0">
                <a:latin typeface="IrisUPC" pitchFamily="34" charset="-34"/>
                <a:cs typeface="IrisUPC" pitchFamily="34" charset="-34"/>
              </a:rPr>
              <a:t>	ประกอบด้วย</a:t>
            </a:r>
            <a:r>
              <a:rPr lang="th-TH" sz="1700" b="1" dirty="0">
                <a:latin typeface="IrisUPC" pitchFamily="34" charset="-34"/>
                <a:cs typeface="IrisUPC" pitchFamily="34" charset="-34"/>
              </a:rPr>
              <a:t>รายการงานก่อสร้างต่างๆ </a:t>
            </a:r>
            <a:r>
              <a:rPr lang="th-TH" sz="17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700" b="1" dirty="0">
                <a:latin typeface="IrisUPC" pitchFamily="34" charset="-34"/>
                <a:cs typeface="IrisUPC" pitchFamily="34" charset="-34"/>
              </a:rPr>
              <a:t>ในส่วนของครุภัณฑ์จัดซื้อหรือ</a:t>
            </a:r>
            <a:r>
              <a:rPr lang="th-TH" sz="1700" b="1" dirty="0" smtClean="0">
                <a:latin typeface="IrisUPC" pitchFamily="34" charset="-34"/>
                <a:cs typeface="IrisUPC" pitchFamily="34" charset="-34"/>
              </a:rPr>
              <a:t>สั่งซื้อ   เช่น   ระบบ</a:t>
            </a:r>
            <a:r>
              <a:rPr lang="th-TH" sz="1700" b="1" dirty="0">
                <a:latin typeface="IrisUPC" pitchFamily="34" charset="-34"/>
                <a:cs typeface="IrisUPC" pitchFamily="34" charset="-34"/>
              </a:rPr>
              <a:t>โสต </a:t>
            </a:r>
            <a:r>
              <a:rPr lang="th-TH" sz="1700" b="1" dirty="0" smtClean="0">
                <a:latin typeface="IrisUPC" pitchFamily="34" charset="-34"/>
                <a:cs typeface="IrisUPC" pitchFamily="34" charset="-34"/>
              </a:rPr>
              <a:t>  ระบบโสตทัศน์   </a:t>
            </a:r>
            <a:r>
              <a:rPr lang="th-TH" sz="1700" b="1" dirty="0">
                <a:latin typeface="IrisUPC" pitchFamily="34" charset="-34"/>
                <a:cs typeface="IrisUPC" pitchFamily="34" charset="-34"/>
              </a:rPr>
              <a:t>อุปกรณ์ระบบรักษาความปลอดภัย  </a:t>
            </a:r>
            <a:r>
              <a:rPr lang="th-TH" sz="1700" b="1" dirty="0" smtClean="0">
                <a:latin typeface="IrisUPC" pitchFamily="34" charset="-34"/>
                <a:cs typeface="IrisUPC" pitchFamily="34" charset="-34"/>
              </a:rPr>
              <a:t>   คอมพิวเตอร์</a:t>
            </a:r>
            <a:r>
              <a:rPr lang="th-TH" sz="1700" b="1" dirty="0">
                <a:latin typeface="IrisUPC" pitchFamily="34" charset="-34"/>
                <a:cs typeface="IrisUPC" pitchFamily="34" charset="-34"/>
              </a:rPr>
              <a:t>และอุปกรณ์</a:t>
            </a:r>
            <a:r>
              <a:rPr lang="th-TH" sz="1700" b="1" dirty="0" smtClean="0">
                <a:latin typeface="IrisUPC" pitchFamily="34" charset="-34"/>
                <a:cs typeface="IrisUPC" pitchFamily="34" charset="-34"/>
              </a:rPr>
              <a:t>ระบบคอมพิวเตอร์   รวมทั้ง</a:t>
            </a:r>
            <a:r>
              <a:rPr lang="th-TH" sz="1700" b="1" dirty="0">
                <a:latin typeface="IrisUPC" pitchFamily="34" charset="-34"/>
                <a:cs typeface="IrisUPC" pitchFamily="34" charset="-34"/>
              </a:rPr>
              <a:t>ครุภัณฑ์ลอยตัวทุกชนิด </a:t>
            </a:r>
            <a:r>
              <a:rPr lang="th-TH" sz="1700" b="1" dirty="0" smtClean="0">
                <a:latin typeface="IrisUPC" pitchFamily="34" charset="-34"/>
                <a:cs typeface="IrisUPC" pitchFamily="34" charset="-34"/>
              </a:rPr>
              <a:t>  พร้อม</a:t>
            </a:r>
            <a:r>
              <a:rPr lang="th-TH" sz="1700" b="1" dirty="0">
                <a:latin typeface="IrisUPC" pitchFamily="34" charset="-34"/>
                <a:cs typeface="IrisUPC" pitchFamily="34" charset="-34"/>
              </a:rPr>
              <a:t>การ</a:t>
            </a:r>
            <a:r>
              <a:rPr lang="th-TH" sz="1700" b="1" dirty="0" smtClean="0">
                <a:latin typeface="IrisUPC" pitchFamily="34" charset="-34"/>
                <a:cs typeface="IrisUPC" pitchFamily="34" charset="-34"/>
              </a:rPr>
              <a:t>ติดตั้ง</a:t>
            </a:r>
          </a:p>
          <a:p>
            <a:pPr indent="452438"/>
            <a:r>
              <a:rPr lang="th-TH" sz="1700" b="1" i="1" dirty="0" smtClean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700" b="1" dirty="0" smtClean="0">
                <a:latin typeface="IrisUPC" pitchFamily="34" charset="-34"/>
                <a:cs typeface="IrisUPC" pitchFamily="34" charset="-34"/>
              </a:rPr>
              <a:t>รายการ</a:t>
            </a:r>
            <a:r>
              <a:rPr lang="th-TH" sz="1700" b="1" dirty="0">
                <a:latin typeface="IrisUPC" pitchFamily="34" charset="-34"/>
                <a:cs typeface="IrisUPC" pitchFamily="34" charset="-34"/>
              </a:rPr>
              <a:t>งานก่อสร้างต่างๆ  ที่กำหนดไว้ในส่วนที่ </a:t>
            </a:r>
            <a:r>
              <a:rPr lang="th-TH" sz="1700" b="1" dirty="0">
                <a:latin typeface="EucrosiaUPC" pitchFamily="18" charset="-34"/>
                <a:cs typeface="EucrosiaUPC" pitchFamily="18" charset="-34"/>
              </a:rPr>
              <a:t>2</a:t>
            </a:r>
            <a:r>
              <a:rPr lang="th-TH" sz="1700" b="1" dirty="0">
                <a:latin typeface="IrisUPC" pitchFamily="34" charset="-34"/>
                <a:cs typeface="IrisUPC" pitchFamily="34" charset="-34"/>
              </a:rPr>
              <a:t> นี้ </a:t>
            </a:r>
            <a:r>
              <a:rPr lang="th-TH" sz="17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1700" b="1" dirty="0">
                <a:latin typeface="IrisUPC" pitchFamily="34" charset="-34"/>
                <a:cs typeface="IrisUPC" pitchFamily="34" charset="-34"/>
              </a:rPr>
              <a:t>รวมทั้งที่ผู้มีหน้าที่คำนวณราคากลางได้เพิ่มเติมเข้าไปในส่วนที่ </a:t>
            </a:r>
            <a:r>
              <a:rPr lang="th-TH" sz="1700" b="1" dirty="0">
                <a:latin typeface="EucrosiaUPC" pitchFamily="18" charset="-34"/>
                <a:cs typeface="EucrosiaUPC" pitchFamily="18" charset="-34"/>
              </a:rPr>
              <a:t>2</a:t>
            </a:r>
            <a:r>
              <a:rPr lang="th-TH" sz="17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700" b="1" dirty="0" smtClean="0">
                <a:latin typeface="IrisUPC" pitchFamily="34" charset="-34"/>
                <a:cs typeface="IrisUPC" pitchFamily="34" charset="-34"/>
              </a:rPr>
              <a:t> นี้ </a:t>
            </a:r>
            <a:r>
              <a:rPr lang="th-TH" sz="1700" b="1" dirty="0">
                <a:latin typeface="IrisUPC" pitchFamily="34" charset="-34"/>
                <a:cs typeface="IrisUPC" pitchFamily="34" charset="-34"/>
              </a:rPr>
              <a:t>(ในกรณีที่ในแบบก่อสร้างมีรายการงานก่อสร้างที่นอกเหนือจากในบัญชีนี้กำหนดไว้</a:t>
            </a:r>
            <a:r>
              <a:rPr lang="th-TH" sz="1700" b="1" dirty="0" smtClean="0">
                <a:latin typeface="IrisUPC" pitchFamily="34" charset="-34"/>
                <a:cs typeface="IrisUPC" pitchFamily="34" charset="-34"/>
              </a:rPr>
              <a:t>)</a:t>
            </a:r>
            <a:r>
              <a:rPr lang="en-US" sz="1700" b="1" dirty="0" smtClean="0">
                <a:latin typeface="IrisUPC" pitchFamily="34" charset="-34"/>
                <a:cs typeface="IrisUPC" pitchFamily="34" charset="-34"/>
              </a:rPr>
              <a:t>      </a:t>
            </a:r>
            <a:r>
              <a:rPr lang="th-TH" sz="1700" b="1" dirty="0">
                <a:latin typeface="IrisUPC" pitchFamily="34" charset="-34"/>
                <a:cs typeface="IrisUPC" pitchFamily="34" charset="-34"/>
              </a:rPr>
              <a:t>ให้คำนวณในราคาผู้ผลิตหรือผู้จำหน่าย (ไม่รวมค่าติดตั้งและค่าใช้จ่ายใดๆ) </a:t>
            </a:r>
            <a:r>
              <a:rPr lang="th-TH" sz="17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700" b="1" dirty="0">
                <a:latin typeface="IrisUPC" pitchFamily="34" charset="-34"/>
                <a:cs typeface="IrisUPC" pitchFamily="34" charset="-34"/>
              </a:rPr>
              <a:t>แล้วนำไปรวมกับค่าภาษีมูลค่าเพิ่มในอัตราปัจจุบัน </a:t>
            </a:r>
            <a:r>
              <a:rPr lang="th-TH" sz="1700" b="1" dirty="0" smtClean="0">
                <a:latin typeface="IrisUPC" pitchFamily="34" charset="-34"/>
                <a:cs typeface="IrisUPC" pitchFamily="34" charset="-34"/>
              </a:rPr>
              <a:t>      </a:t>
            </a:r>
            <a:r>
              <a:rPr lang="th-TH" sz="1700" b="1" dirty="0">
                <a:latin typeface="IrisUPC" pitchFamily="34" charset="-34"/>
                <a:cs typeface="IrisUPC" pitchFamily="34" charset="-34"/>
              </a:rPr>
              <a:t>โดยไม่นำค่างานในส่วนนี้ไปรวมกับค่างานส่วนที่ </a:t>
            </a:r>
            <a:r>
              <a:rPr lang="th-TH" sz="1700" b="1" dirty="0"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1700" b="1" dirty="0">
                <a:latin typeface="IrisUPC" pitchFamily="34" charset="-34"/>
                <a:cs typeface="IrisUPC" pitchFamily="34" charset="-34"/>
              </a:rPr>
              <a:t>  เพื่อคำนวณหาค่า </a:t>
            </a:r>
            <a:r>
              <a:rPr lang="en-US" sz="1700" b="1" dirty="0">
                <a:latin typeface="Angsana New" pitchFamily="18" charset="-34"/>
                <a:cs typeface="Angsana New" pitchFamily="18" charset="-34"/>
              </a:rPr>
              <a:t>Factor F</a:t>
            </a:r>
          </a:p>
          <a:p>
            <a:pPr indent="452438"/>
            <a:endParaRPr lang="en-US" sz="1700" b="1" dirty="0">
              <a:latin typeface="IrisUPC" pitchFamily="34" charset="-34"/>
              <a:cs typeface="IrisUPC" pitchFamily="34" charset="-34"/>
            </a:endParaRPr>
          </a:p>
          <a:p>
            <a:pPr indent="452438"/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ส่วน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ที่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en-US" sz="1800" b="1" dirty="0">
                <a:latin typeface="EucrosiaUPC" pitchFamily="18" charset="-34"/>
                <a:cs typeface="EucrosiaUPC" pitchFamily="18" charset="-34"/>
              </a:rPr>
              <a:t>3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ค่าใช้จ่ายพิเศษตามข้อกำหนดฯ (ถ้ามี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)</a:t>
            </a:r>
          </a:p>
          <a:p>
            <a:r>
              <a:rPr lang="th-TH" sz="1700" b="1" dirty="0" smtClean="0">
                <a:latin typeface="IrisUPC" pitchFamily="34" charset="-34"/>
                <a:cs typeface="IrisUPC" pitchFamily="34" charset="-34"/>
              </a:rPr>
              <a:t>	ประกอบด้วย</a:t>
            </a:r>
            <a:r>
              <a:rPr lang="th-TH" sz="1700" b="1" dirty="0">
                <a:latin typeface="IrisUPC" pitchFamily="34" charset="-34"/>
                <a:cs typeface="IrisUPC" pitchFamily="34" charset="-34"/>
              </a:rPr>
              <a:t>ตัวอย่างของรายการค่าใช้จ่ายพิเศษตามข้อกำหนดและค่าใช้จ่ายอื่นที่จำเป็นต้องมี ที่งานก่อสร้างอาคารควรจะมี   ซึ่งไม่สามารถกำหนดไว้ในส่วน</a:t>
            </a:r>
            <a:r>
              <a:rPr lang="th-TH" sz="1700" b="1" dirty="0" smtClean="0">
                <a:latin typeface="IrisUPC" pitchFamily="34" charset="-34"/>
                <a:cs typeface="IrisUPC" pitchFamily="34" charset="-34"/>
              </a:rPr>
              <a:t>ที่ </a:t>
            </a:r>
            <a:r>
              <a:rPr lang="th-TH" sz="1700" b="1" dirty="0" smtClean="0"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17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700" b="1" dirty="0">
                <a:latin typeface="IrisUPC" pitchFamily="34" charset="-34"/>
                <a:cs typeface="IrisUPC" pitchFamily="34" charset="-34"/>
              </a:rPr>
              <a:t>และส่วนที่</a:t>
            </a:r>
            <a:r>
              <a:rPr lang="th-TH" sz="1700" b="1" dirty="0">
                <a:latin typeface="EucrosiaUPC" pitchFamily="18" charset="-34"/>
                <a:cs typeface="EucrosiaUPC" pitchFamily="18" charset="-34"/>
              </a:rPr>
              <a:t> 2</a:t>
            </a:r>
            <a:r>
              <a:rPr lang="th-TH" sz="17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700" b="1" dirty="0" smtClean="0">
                <a:latin typeface="IrisUPC" pitchFamily="34" charset="-34"/>
                <a:cs typeface="IrisUPC" pitchFamily="34" charset="-34"/>
              </a:rPr>
              <a:t>ได้   </a:t>
            </a:r>
            <a:r>
              <a:rPr lang="th-TH" sz="1700" b="1" dirty="0">
                <a:latin typeface="IrisUPC" pitchFamily="34" charset="-34"/>
                <a:cs typeface="IrisUPC" pitchFamily="34" charset="-34"/>
              </a:rPr>
              <a:t>เนื่องจากเป็นรายการค่าใช้จ่ายที่อาจเกิดขึ้นนอกเหนือจากค่าใช้จ่ายในการดำเนินงานก่อสร้างทั่วไป และไม่ได้มีในทุกโครงการ/งานก่อสร้าง  เช่น</a:t>
            </a:r>
            <a:r>
              <a:rPr lang="en-US" sz="17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700" b="1" dirty="0">
                <a:latin typeface="IrisUPC" pitchFamily="34" charset="-34"/>
                <a:cs typeface="IrisUPC" pitchFamily="34" charset="-34"/>
              </a:rPr>
              <a:t>ค่าใช้จ่ายเกี่ยวกับ </a:t>
            </a:r>
            <a:r>
              <a:rPr lang="en-US" sz="1700" b="1" dirty="0">
                <a:latin typeface="IrisUPC" pitchFamily="34" charset="-34"/>
                <a:cs typeface="IrisUPC" pitchFamily="34" charset="-34"/>
              </a:rPr>
              <a:t>Tower </a:t>
            </a:r>
            <a:r>
              <a:rPr lang="en-US" sz="1700" b="1" dirty="0" smtClean="0">
                <a:latin typeface="IrisUPC" pitchFamily="34" charset="-34"/>
                <a:cs typeface="IrisUPC" pitchFamily="34" charset="-34"/>
              </a:rPr>
              <a:t>Crane   </a:t>
            </a:r>
            <a:r>
              <a:rPr lang="th-TH" sz="1700" b="1" dirty="0">
                <a:latin typeface="IrisUPC" pitchFamily="34" charset="-34"/>
                <a:cs typeface="IrisUPC" pitchFamily="34" charset="-34"/>
              </a:rPr>
              <a:t>ระบบป้องกันฝุ่น</a:t>
            </a:r>
            <a:r>
              <a:rPr lang="en-US" sz="17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700" b="1" dirty="0" smtClean="0">
                <a:latin typeface="IrisUPC" pitchFamily="34" charset="-34"/>
                <a:cs typeface="IrisUPC" pitchFamily="34" charset="-34"/>
              </a:rPr>
              <a:t> ระบบ</a:t>
            </a:r>
            <a:r>
              <a:rPr lang="th-TH" sz="1700" b="1" dirty="0">
                <a:latin typeface="IrisUPC" pitchFamily="34" charset="-34"/>
                <a:cs typeface="IrisUPC" pitchFamily="34" charset="-34"/>
              </a:rPr>
              <a:t>ป้องกันดินพัง </a:t>
            </a:r>
            <a:r>
              <a:rPr lang="th-TH" sz="17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700" b="1" dirty="0">
                <a:latin typeface="IrisUPC" pitchFamily="34" charset="-34"/>
                <a:cs typeface="IrisUPC" pitchFamily="34" charset="-34"/>
              </a:rPr>
              <a:t>และการไม่อนุญาตให้คนงานพักในบริเวณที่ก่อสร้าง  เป็นต้น</a:t>
            </a:r>
            <a:endParaRPr lang="en-US" sz="1700" b="1" dirty="0">
              <a:latin typeface="IrisUPC" pitchFamily="34" charset="-34"/>
              <a:cs typeface="IrisUPC" pitchFamily="34" charset="-34"/>
            </a:endParaRPr>
          </a:p>
          <a:p>
            <a:r>
              <a:rPr lang="th-TH" sz="1700" b="1" dirty="0" smtClean="0">
                <a:latin typeface="IrisUPC" pitchFamily="34" charset="-34"/>
                <a:cs typeface="IrisUPC" pitchFamily="34" charset="-34"/>
              </a:rPr>
              <a:t>	รายการ</a:t>
            </a:r>
            <a:r>
              <a:rPr lang="th-TH" sz="1700" b="1" dirty="0">
                <a:latin typeface="IrisUPC" pitchFamily="34" charset="-34"/>
                <a:cs typeface="IrisUPC" pitchFamily="34" charset="-34"/>
              </a:rPr>
              <a:t>ค่าใช้จ่ายพิเศษตามข้อกำหนดและค่าใช้จ่ายอื่นที่จำเป็นต้องมี  ที่กำหนดไว้ในส่วนที่</a:t>
            </a:r>
            <a:r>
              <a:rPr lang="th-TH" sz="1700" b="1" dirty="0">
                <a:latin typeface="EucrosiaUPC" pitchFamily="18" charset="-34"/>
                <a:cs typeface="EucrosiaUPC" pitchFamily="18" charset="-34"/>
              </a:rPr>
              <a:t> 3 </a:t>
            </a:r>
            <a:r>
              <a:rPr lang="th-TH" sz="1700" b="1" dirty="0">
                <a:latin typeface="IrisUPC" pitchFamily="34" charset="-34"/>
                <a:cs typeface="IrisUPC" pitchFamily="34" charset="-34"/>
              </a:rPr>
              <a:t>นี้ </a:t>
            </a:r>
            <a:r>
              <a:rPr lang="th-TH" sz="17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1700" b="1" dirty="0">
                <a:latin typeface="IrisUPC" pitchFamily="34" charset="-34"/>
                <a:cs typeface="IrisUPC" pitchFamily="34" charset="-34"/>
              </a:rPr>
              <a:t>รวมทั้งที่ผู้มีหน้าที่คำนวณราคากลางได้เพิ่มเติมเข้าไปในส่วนที่</a:t>
            </a:r>
            <a:r>
              <a:rPr lang="th-TH" sz="1700" b="1" dirty="0">
                <a:latin typeface="EucrosiaUPC" pitchFamily="18" charset="-34"/>
                <a:cs typeface="EucrosiaUPC" pitchFamily="18" charset="-34"/>
              </a:rPr>
              <a:t> 3</a:t>
            </a:r>
            <a:r>
              <a:rPr lang="th-TH" sz="1700" b="1" dirty="0">
                <a:latin typeface="IrisUPC" pitchFamily="34" charset="-34"/>
                <a:cs typeface="IrisUPC" pitchFamily="34" charset="-34"/>
              </a:rPr>
              <a:t> นี้ (ในกรณีที่โครงการ/งานก่อสร้างอาคารที่คำนวณราคากลางนั้นมีความจำเป็นต้อง</a:t>
            </a:r>
            <a:r>
              <a:rPr lang="th-TH" sz="1700" b="1" dirty="0" smtClean="0">
                <a:latin typeface="IrisUPC" pitchFamily="34" charset="-34"/>
                <a:cs typeface="IrisUPC" pitchFamily="34" charset="-34"/>
              </a:rPr>
              <a:t>มี   </a:t>
            </a:r>
            <a:r>
              <a:rPr lang="th-TH" sz="1700" b="1" dirty="0">
                <a:latin typeface="IrisUPC" pitchFamily="34" charset="-34"/>
                <a:cs typeface="IrisUPC" pitchFamily="34" charset="-34"/>
              </a:rPr>
              <a:t>แต่ในบัญชีนี้มิได้กำหนดตัวอย่างรายการไว้) </a:t>
            </a:r>
            <a:r>
              <a:rPr lang="th-TH" sz="17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700" b="1" i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700" b="1" i="1" dirty="0">
                <a:latin typeface="IrisUPC" pitchFamily="34" charset="-34"/>
                <a:cs typeface="IrisUPC" pitchFamily="34" charset="-34"/>
              </a:rPr>
              <a:t>ให้ผู้มีหน้าที่คำนวณราคากลางคำนวณเองพร้อมทั้งชี้แจงเหตุผลและความจำเป็นที่ต้องมีของแต่ละรายการ ตามหลักเกณฑ์ฯ และแบบฟอร์มที่</a:t>
            </a:r>
            <a:r>
              <a:rPr lang="th-TH" sz="1700" b="1" i="1" dirty="0" smtClean="0">
                <a:latin typeface="IrisUPC" pitchFamily="34" charset="-34"/>
                <a:cs typeface="IrisUPC" pitchFamily="34" charset="-34"/>
              </a:rPr>
              <a:t>กำหนด (</a:t>
            </a:r>
            <a:r>
              <a:rPr lang="th-TH" sz="1700" b="1" i="1" dirty="0">
                <a:latin typeface="IrisUPC" pitchFamily="34" charset="-34"/>
                <a:cs typeface="IrisUPC" pitchFamily="34" charset="-34"/>
              </a:rPr>
              <a:t>แบบแสดงการคำนวณและเหตุผลความจำเป็นสำหรับค่าใช้จ่ายพิเศษตามข้อกำหนดฯ</a:t>
            </a:r>
            <a:r>
              <a:rPr lang="th-TH" sz="1700" b="1" i="1" dirty="0" smtClean="0">
                <a:latin typeface="IrisUPC" pitchFamily="34" charset="-34"/>
                <a:cs typeface="IrisUPC" pitchFamily="34" charset="-34"/>
              </a:rPr>
              <a:t>) รายการ</a:t>
            </a:r>
            <a:r>
              <a:rPr lang="th-TH" sz="1700" b="1" i="1" dirty="0">
                <a:latin typeface="IrisUPC" pitchFamily="34" charset="-34"/>
                <a:cs typeface="IrisUPC" pitchFamily="34" charset="-34"/>
              </a:rPr>
              <a:t>ใดต้องชำระค่าภาษีมูลค่าเพิ่มก็ให้รวมค่าภาษีมูลค่าเพิ่มในอัตราปัจจุบันไว้ด้วย  และไม่นำไปรวมกับค่างานส่วนที่</a:t>
            </a:r>
            <a:r>
              <a:rPr lang="th-TH" sz="1700" b="1" i="1" dirty="0">
                <a:latin typeface="EucrosiaUPC" pitchFamily="18" charset="-34"/>
                <a:cs typeface="EucrosiaUPC" pitchFamily="18" charset="-34"/>
              </a:rPr>
              <a:t> 1</a:t>
            </a:r>
            <a:r>
              <a:rPr lang="th-TH" sz="1700" b="1" i="1" dirty="0">
                <a:latin typeface="IrisUPC" pitchFamily="34" charset="-34"/>
                <a:cs typeface="IrisUPC" pitchFamily="34" charset="-34"/>
              </a:rPr>
              <a:t>  เพื่อคำนวณหาค่า </a:t>
            </a:r>
            <a:r>
              <a:rPr lang="en-US" sz="1700" b="1" i="1" dirty="0">
                <a:latin typeface="Angsana New" pitchFamily="18" charset="-34"/>
                <a:cs typeface="Angsana New" pitchFamily="18" charset="-34"/>
              </a:rPr>
              <a:t>Factor F</a:t>
            </a:r>
            <a:endParaRPr lang="en-US" sz="1700" b="1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sz="1700" b="1" dirty="0" smtClean="0">
                <a:latin typeface="IrisUPC" pitchFamily="34" charset="-34"/>
                <a:cs typeface="IrisUPC" pitchFamily="34" charset="-34"/>
              </a:rPr>
              <a:t>	- การ</a:t>
            </a:r>
            <a:r>
              <a:rPr lang="th-TH" sz="1700" b="1" dirty="0">
                <a:latin typeface="IrisUPC" pitchFamily="34" charset="-34"/>
                <a:cs typeface="IrisUPC" pitchFamily="34" charset="-34"/>
              </a:rPr>
              <a:t>คำนวณค่าใช้จ่ายพิเศษตามข้อกำหนดฯ ต้องเป็นไปตามหลักเกณฑ์ที่กำหนดในส่วนของการคำนวณค่าใช้จ่ายพิเศษตามข้อกำหนดและค่าใช้จ่ายอื่นที่จำเป็นต้องมี</a:t>
            </a:r>
            <a:endParaRPr lang="en-US" sz="17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39688" y="44450"/>
            <a:ext cx="1116011" cy="30777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Wingdings" pitchFamily="2" charset="2"/>
              <a:buNone/>
            </a:pPr>
            <a:r>
              <a:rPr lang="th-TH" sz="1400" b="1" dirty="0" smtClean="0">
                <a:solidFill>
                  <a:srgbClr val="800080"/>
                </a:solidFill>
                <a:latin typeface="Angsana New" pitchFamily="18" charset="-34"/>
                <a:cs typeface="IrisUPC" pitchFamily="34" charset="-34"/>
              </a:rPr>
              <a:t>งานก่อสร้างอาคาร</a:t>
            </a:r>
            <a:endParaRPr lang="th-TH" sz="1400" b="1" dirty="0">
              <a:solidFill>
                <a:srgbClr val="800080"/>
              </a:solidFill>
              <a:latin typeface="Angsana New" pitchFamily="18" charset="-34"/>
              <a:cs typeface="IrisUPC" pitchFamily="34" charset="-34"/>
            </a:endParaRPr>
          </a:p>
        </p:txBody>
      </p:sp>
      <p:pic>
        <p:nvPicPr>
          <p:cNvPr id="10" name="รูปภาพ 9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31699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7" name="Text Box 3"/>
          <p:cNvSpPr txBox="1">
            <a:spLocks noChangeArrowheads="1"/>
          </p:cNvSpPr>
          <p:nvPr/>
        </p:nvSpPr>
        <p:spPr bwMode="auto">
          <a:xfrm>
            <a:off x="1331640" y="476672"/>
            <a:ext cx="6480720" cy="9361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sp3d contourW="12700"/>
        </p:spPr>
        <p:txBody>
          <a:bodyPr wrap="square" anchor="ctr" anchorCtr="0">
            <a:noAutofit/>
          </a:bodyPr>
          <a:lstStyle/>
          <a:p>
            <a:pPr algn="ctr">
              <a:lnSpc>
                <a:spcPts val="2800"/>
              </a:lnSpc>
              <a:buClr>
                <a:schemeClr val="accent2">
                  <a:lumMod val="75000"/>
                </a:schemeClr>
              </a:buClr>
              <a:buSzPct val="65000"/>
            </a:pPr>
            <a:r>
              <a:rPr lang="th-TH" b="1" dirty="0">
                <a:latin typeface="IrisUPC" pitchFamily="34" charset="-34"/>
                <a:cs typeface="IrisUPC" pitchFamily="34" charset="-34"/>
              </a:rPr>
              <a:t>มาตรฐานการวัดและคำนวณปริมาณ</a:t>
            </a:r>
            <a:r>
              <a:rPr lang="th-TH" b="1" dirty="0" smtClean="0">
                <a:latin typeface="IrisUPC" pitchFamily="34" charset="-34"/>
                <a:cs typeface="IrisUPC" pitchFamily="34" charset="-34"/>
              </a:rPr>
              <a:t>งาน</a:t>
            </a:r>
          </a:p>
          <a:p>
            <a:pPr algn="ctr">
              <a:lnSpc>
                <a:spcPts val="2800"/>
              </a:lnSpc>
              <a:buClr>
                <a:schemeClr val="accent2">
                  <a:lumMod val="75000"/>
                </a:schemeClr>
              </a:buClr>
              <a:buSzPct val="65000"/>
            </a:pPr>
            <a:r>
              <a:rPr lang="th-TH" b="1" dirty="0" smtClean="0"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b="1" dirty="0">
                <a:latin typeface="IrisUPC" pitchFamily="34" charset="-34"/>
                <a:cs typeface="IrisUPC" pitchFamily="34" charset="-34"/>
              </a:rPr>
              <a:t>หลักเกณฑ์การคำนวณปริมาณ</a:t>
            </a:r>
            <a:r>
              <a:rPr lang="th-TH" b="1" dirty="0" smtClean="0">
                <a:latin typeface="IrisUPC" pitchFamily="34" charset="-34"/>
                <a:cs typeface="IrisUPC" pitchFamily="34" charset="-34"/>
              </a:rPr>
              <a:t>งานงาน</a:t>
            </a:r>
            <a:r>
              <a:rPr lang="th-TH" b="1" dirty="0">
                <a:latin typeface="IrisUPC" pitchFamily="34" charset="-34"/>
                <a:cs typeface="IrisUPC" pitchFamily="34" charset="-34"/>
              </a:rPr>
              <a:t>ก่อสร้างอาคาร</a:t>
            </a:r>
          </a:p>
        </p:txBody>
      </p:sp>
      <p:sp>
        <p:nvSpPr>
          <p:cNvPr id="303108" name="Text Box 4"/>
          <p:cNvSpPr txBox="1">
            <a:spLocks noChangeArrowheads="1"/>
          </p:cNvSpPr>
          <p:nvPr/>
        </p:nvSpPr>
        <p:spPr bwMode="auto">
          <a:xfrm>
            <a:off x="351012" y="1700691"/>
            <a:ext cx="8424490" cy="734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5113" indent="-265113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SzPct val="65000"/>
              <a:buFont typeface="Wingdings" pitchFamily="2" charset="2"/>
              <a:buChar char="v"/>
            </a:pPr>
            <a:r>
              <a:rPr lang="th-TH" sz="2400" b="1" dirty="0" smtClean="0">
                <a:cs typeface="IrisUPC" pitchFamily="34" charset="-34"/>
              </a:rPr>
              <a:t>เป็นมาตรฐานและหลักเกณฑ์</a:t>
            </a:r>
            <a:r>
              <a:rPr lang="th-TH" sz="2400" b="1" dirty="0">
                <a:cs typeface="IrisUPC" pitchFamily="34" charset="-34"/>
              </a:rPr>
              <a:t>สำหรับ</a:t>
            </a:r>
            <a:r>
              <a:rPr lang="th-TH" sz="2400" b="1" dirty="0" smtClean="0">
                <a:cs typeface="IrisUPC" pitchFamily="34" charset="-34"/>
              </a:rPr>
              <a:t>การวัด และการคำนวณหา</a:t>
            </a:r>
            <a:r>
              <a:rPr lang="th-TH" sz="2400" b="1" dirty="0">
                <a:cs typeface="IrisUPC" pitchFamily="34" charset="-34"/>
              </a:rPr>
              <a:t>ปริมาณงาน วัสดุ และ</a:t>
            </a:r>
            <a:r>
              <a:rPr lang="th-TH" sz="2400" b="1" dirty="0" smtClean="0">
                <a:cs typeface="IrisUPC" pitchFamily="34" charset="-34"/>
              </a:rPr>
              <a:t>แรงงาน  สำหรับบางรายการงานก่อสร้างในการถอดแบบคำนวณราคากลางงานก่อสร้างอาคาร   </a:t>
            </a:r>
            <a:endParaRPr lang="th-TH" sz="2400" b="1" dirty="0">
              <a:cs typeface="IrisUPC" pitchFamily="34" charset="-34"/>
            </a:endParaRPr>
          </a:p>
        </p:txBody>
      </p:sp>
      <p:sp>
        <p:nvSpPr>
          <p:cNvPr id="303113" name="Text Box 9"/>
          <p:cNvSpPr txBox="1">
            <a:spLocks noChangeArrowheads="1"/>
          </p:cNvSpPr>
          <p:nvPr/>
        </p:nvSpPr>
        <p:spPr bwMode="auto">
          <a:xfrm>
            <a:off x="700039" y="2680515"/>
            <a:ext cx="7726436" cy="3772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ctr" anchorCtr="0">
            <a:noAutofit/>
          </a:bodyPr>
          <a:lstStyle/>
          <a:p>
            <a:pPr defTabSz="893763" fontAlgn="base">
              <a:spcAft>
                <a:spcPct val="0"/>
              </a:spcAft>
            </a:pP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ประกอบด้วย</a:t>
            </a:r>
            <a:endParaRPr lang="th-TH" sz="2400" b="1" dirty="0">
              <a:latin typeface="IrisUPC" pitchFamily="34" charset="-34"/>
              <a:cs typeface="IrisUPC" pitchFamily="34" charset="-34"/>
            </a:endParaRPr>
          </a:p>
          <a:p>
            <a:pPr marL="809625" lvl="1" indent="-179388" defTabSz="893763" fontAlgn="base"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§"/>
            </a:pPr>
            <a:r>
              <a:rPr lang="th-TH" sz="2400" b="1" dirty="0">
                <a:latin typeface="IrisUPC" pitchFamily="34" charset="-34"/>
                <a:cs typeface="IrisUPC" pitchFamily="34" charset="-34"/>
              </a:rPr>
              <a:t>มาตรฐานการวัดและคำนวณปริมาณ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งานทั่วไป</a:t>
            </a:r>
            <a:endParaRPr lang="en-US" sz="2400" b="1" dirty="0">
              <a:latin typeface="IrisUPC" pitchFamily="34" charset="-34"/>
              <a:cs typeface="IrisUPC" pitchFamily="34" charset="-34"/>
            </a:endParaRPr>
          </a:p>
          <a:p>
            <a:pPr marL="809625" lvl="1" indent="-179388" defTabSz="893763" fontAlgn="base"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Char char="§"/>
              <a:tabLst>
                <a:tab pos="1528763" algn="l"/>
              </a:tabLst>
            </a:pP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หลักเกณฑ์และวิธีการคำนวณปริมาณงานสำหรับรายการงานก่อสร้างต่างๆ ในส่วนของ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		- งาน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โครงสร้าง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วิศวกรรม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	- งานสถาปัตยกรรม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	- งานระบบ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สุขาภิบาล และระบบดับเพลิงและป้องกัน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อัคคีภัย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	- งานระบบ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ไฟฟ้าและ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สื่อสาร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	- งานระบบ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ปรับอากาศและ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เครื่องกล</a:t>
            </a:r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39688" y="44450"/>
            <a:ext cx="1116011" cy="30777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Wingdings" pitchFamily="2" charset="2"/>
              <a:buNone/>
            </a:pPr>
            <a:r>
              <a:rPr lang="th-TH" sz="1400" b="1" dirty="0" smtClean="0">
                <a:solidFill>
                  <a:srgbClr val="800080"/>
                </a:solidFill>
                <a:latin typeface="Angsana New" pitchFamily="18" charset="-34"/>
                <a:cs typeface="IrisUPC" pitchFamily="34" charset="-34"/>
              </a:rPr>
              <a:t>งานก่อสร้างอาคาร</a:t>
            </a:r>
            <a:endParaRPr lang="th-TH" sz="1400" b="1" dirty="0">
              <a:solidFill>
                <a:srgbClr val="800080"/>
              </a:solidFill>
              <a:latin typeface="Angsana New" pitchFamily="18" charset="-34"/>
              <a:cs typeface="IrisUPC" pitchFamily="34" charset="-34"/>
            </a:endParaRPr>
          </a:p>
        </p:txBody>
      </p:sp>
      <p:pic>
        <p:nvPicPr>
          <p:cNvPr id="11" name="รูปภาพ 10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721574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1" name="Text Box 3"/>
          <p:cNvSpPr txBox="1">
            <a:spLocks noChangeArrowheads="1"/>
          </p:cNvSpPr>
          <p:nvPr/>
        </p:nvSpPr>
        <p:spPr bwMode="auto">
          <a:xfrm>
            <a:off x="1201134" y="525016"/>
            <a:ext cx="6740252" cy="1031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ctr" anchorCtr="0">
            <a:noAutofit/>
          </a:bodyPr>
          <a:lstStyle/>
          <a:p>
            <a:pPr algn="ctr">
              <a:buClr>
                <a:schemeClr val="accent2">
                  <a:lumMod val="75000"/>
                </a:schemeClr>
              </a:buClr>
              <a:buSzPct val="65000"/>
            </a:pPr>
            <a:r>
              <a:rPr lang="th-TH" sz="3000" b="1" dirty="0">
                <a:latin typeface="IrisUPC" pitchFamily="34" charset="-34"/>
                <a:cs typeface="IrisUPC" pitchFamily="34" charset="-34"/>
              </a:rPr>
              <a:t>เกณฑ์การ</a:t>
            </a:r>
            <a:r>
              <a:rPr lang="th-TH" sz="3000" b="1" dirty="0" smtClean="0">
                <a:latin typeface="IrisUPC" pitchFamily="34" charset="-34"/>
                <a:cs typeface="IrisUPC" pitchFamily="34" charset="-34"/>
              </a:rPr>
              <a:t>เผื่อ</a:t>
            </a:r>
          </a:p>
          <a:p>
            <a:pPr algn="ctr">
              <a:buClr>
                <a:schemeClr val="accent2">
                  <a:lumMod val="75000"/>
                </a:schemeClr>
              </a:buClr>
              <a:buSzPct val="65000"/>
            </a:pPr>
            <a:r>
              <a:rPr lang="th-TH" sz="3000" b="1" dirty="0" smtClean="0"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3000" b="1" dirty="0">
                <a:latin typeface="IrisUPC" pitchFamily="34" charset="-34"/>
                <a:cs typeface="IrisUPC" pitchFamily="34" charset="-34"/>
              </a:rPr>
              <a:t>การ</a:t>
            </a:r>
            <a:r>
              <a:rPr lang="th-TH" sz="3000" b="1" dirty="0" smtClean="0">
                <a:latin typeface="IrisUPC" pitchFamily="34" charset="-34"/>
                <a:cs typeface="IrisUPC" pitchFamily="34" charset="-34"/>
              </a:rPr>
              <a:t>คำนวณเผื่อปริมาณในวัสดุ</a:t>
            </a:r>
            <a:r>
              <a:rPr lang="th-TH" sz="3000" b="1" dirty="0">
                <a:latin typeface="IrisUPC" pitchFamily="34" charset="-34"/>
                <a:cs typeface="IrisUPC" pitchFamily="34" charset="-34"/>
              </a:rPr>
              <a:t>มวลรวมต่อหน่วย</a:t>
            </a:r>
          </a:p>
        </p:txBody>
      </p:sp>
      <p:sp>
        <p:nvSpPr>
          <p:cNvPr id="304132" name="Text Box 4"/>
          <p:cNvSpPr txBox="1">
            <a:spLocks noChangeArrowheads="1"/>
          </p:cNvSpPr>
          <p:nvPr/>
        </p:nvSpPr>
        <p:spPr bwMode="auto">
          <a:xfrm>
            <a:off x="385236" y="1980273"/>
            <a:ext cx="8354122" cy="153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5113" indent="-265113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SzPct val="65000"/>
              <a:buFont typeface="Wingdings" pitchFamily="2" charset="2"/>
              <a:buChar char="v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เป็นหลักเกณฑ์และข้อกำหนดในการคิดเผื่อ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ปริมาณ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งานและ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หรือ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วัสดุสำหรับบางรายการงานก่อสร้างที่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ต้องคิด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เผื่อปริมาณงานและหรือ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วัสดุ  ทั้งนี้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เพื่อให้สอดคล้อง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กับข้อเท็จจริงในการก่อสร้าง</a:t>
            </a:r>
          </a:p>
          <a:p>
            <a:pPr marL="265113" indent="-265113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SzPct val="65000"/>
              <a:buFont typeface="Wingdings" pitchFamily="2" charset="2"/>
              <a:buChar char="v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การคิดเผื่อ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ปริมาณงานและหรือ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วัสดุของบาง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รายการงาน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ก่อสร้างที่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ต้องคิดเผื่อปริมาณงานและหรือ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วัสดุ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ซึ่งไม่ได้กำหนดไว้ในส่วนนี้  ได้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กำหนด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รายละเอียดรวมไว้ด้วยแล้ว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ในส่วนของหลักเกณฑ์การคำนวณปริมาณงานงานก่อสร้าง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อาคาร</a:t>
            </a:r>
            <a:endParaRPr lang="th-TH" sz="22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304134" name="Text Box 6"/>
          <p:cNvSpPr txBox="1">
            <a:spLocks noChangeArrowheads="1"/>
          </p:cNvSpPr>
          <p:nvPr/>
        </p:nvSpPr>
        <p:spPr bwMode="auto">
          <a:xfrm>
            <a:off x="674036" y="3791708"/>
            <a:ext cx="7942460" cy="2517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>
            <a:spAutoFit/>
          </a:bodyPr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2400" b="1" dirty="0">
                <a:latin typeface="IrisUPC" pitchFamily="34" charset="-34"/>
                <a:cs typeface="IrisUPC" pitchFamily="34" charset="-34"/>
              </a:rPr>
              <a:t>ประกอบด้วย</a:t>
            </a:r>
          </a:p>
          <a:p>
            <a:pPr marL="449263" indent="-269875">
              <a:buClr>
                <a:srgbClr val="320032"/>
              </a:buClr>
              <a:buSzPct val="65000"/>
              <a:buFont typeface="Wingdings" pitchFamily="2" charset="2"/>
              <a:buChar char="Ø"/>
            </a:pP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เกณฑ์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การ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เผื่อปริมาณงานและหรือวัสดุ  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สำหรับงาน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ขุดดินฐานรากและถม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คืน   งาน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วัสดุรองพื้นหรือปรับระดับและงานถมบริเวณ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งาน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แบบหล่อ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คอนกรีต   เหล็กเสริม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ลวดผูก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เหล็ก-เสริม  และปริมาณ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ตะปูสำหรับ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งานต่างๆ</a:t>
            </a:r>
          </a:p>
          <a:p>
            <a:pPr marL="449263" indent="-269875">
              <a:buClr>
                <a:srgbClr val="320032"/>
              </a:buClr>
              <a:buSzPct val="65000"/>
              <a:buFont typeface="Wingdings" pitchFamily="2" charset="2"/>
              <a:buChar char="Ø"/>
            </a:pPr>
            <a:r>
              <a:rPr lang="th-TH" sz="2400" b="1" dirty="0">
                <a:latin typeface="IrisUPC" pitchFamily="34" charset="-34"/>
                <a:cs typeface="IrisUPC" pitchFamily="34" charset="-34"/>
              </a:rPr>
              <a:t>หลักเกณฑ์การคำนวณและเกณฑ์การ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เผื่อใน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ปริมาณวัสดุมวลรวมต่อ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หน่วย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     สำหรับ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คอนกรีต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ส่วนผสม   งาน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ก่อผนังด้วยวัสดุชนิด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ต่างๆ   ปูน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ทราย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ส่วนผสม   งาน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ตกแต่ง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ผิว-ผนัง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พื้น และงานช่าง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ปูน   และงาน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ฝาผนังและฝ้าเพดานและพื้นไม้/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 ตาราง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เมตร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39688" y="44450"/>
            <a:ext cx="1116011" cy="30777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Wingdings" pitchFamily="2" charset="2"/>
              <a:buNone/>
            </a:pPr>
            <a:r>
              <a:rPr lang="th-TH" sz="1400" b="1" dirty="0" smtClean="0">
                <a:solidFill>
                  <a:srgbClr val="800080"/>
                </a:solidFill>
                <a:latin typeface="Angsana New" pitchFamily="18" charset="-34"/>
                <a:cs typeface="IrisUPC" pitchFamily="34" charset="-34"/>
              </a:rPr>
              <a:t>งานก่อสร้างอาคาร</a:t>
            </a:r>
            <a:endParaRPr lang="th-TH" sz="1400" b="1" dirty="0">
              <a:solidFill>
                <a:srgbClr val="800080"/>
              </a:solidFill>
              <a:latin typeface="Angsana New" pitchFamily="18" charset="-34"/>
              <a:cs typeface="IrisUPC" pitchFamily="34" charset="-34"/>
            </a:endParaRPr>
          </a:p>
        </p:txBody>
      </p:sp>
      <p:pic>
        <p:nvPicPr>
          <p:cNvPr id="11" name="รูปภาพ 10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09615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1" name="Text Box 3"/>
          <p:cNvSpPr txBox="1">
            <a:spLocks noChangeArrowheads="1"/>
          </p:cNvSpPr>
          <p:nvPr/>
        </p:nvSpPr>
        <p:spPr bwMode="auto">
          <a:xfrm>
            <a:off x="1331640" y="210706"/>
            <a:ext cx="626469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b" anchorCtr="0">
            <a:spAutoFit/>
            <a:sp3d>
              <a:contourClr>
                <a:schemeClr val="bg1"/>
              </a:contourClr>
            </a:sp3d>
          </a:bodyPr>
          <a:lstStyle/>
          <a:p>
            <a:pPr algn="ctr">
              <a:spcBef>
                <a:spcPts val="25"/>
              </a:spcBef>
              <a:buClr>
                <a:schemeClr val="accent2">
                  <a:lumMod val="75000"/>
                </a:schemeClr>
              </a:buClr>
              <a:buSzPct val="65000"/>
            </a:pPr>
            <a:r>
              <a:rPr lang="th-TH" sz="3000" b="1" dirty="0">
                <a:latin typeface="IrisUPC" pitchFamily="34" charset="-34"/>
                <a:cs typeface="IrisUPC" pitchFamily="34" charset="-34"/>
              </a:rPr>
              <a:t>หลักเกณฑ์และตารางคำนวณค่าวัสดุมวลรวมต่อหน่วย</a:t>
            </a:r>
          </a:p>
        </p:txBody>
      </p:sp>
      <p:sp>
        <p:nvSpPr>
          <p:cNvPr id="304132" name="Text Box 4"/>
          <p:cNvSpPr txBox="1">
            <a:spLocks noChangeArrowheads="1"/>
          </p:cNvSpPr>
          <p:nvPr/>
        </p:nvSpPr>
        <p:spPr bwMode="auto">
          <a:xfrm>
            <a:off x="187537" y="918838"/>
            <a:ext cx="8670743" cy="968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5113" indent="-265113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SzPct val="65000"/>
              <a:buFont typeface="Wingdings" pitchFamily="2" charset="2"/>
              <a:buChar char="v"/>
            </a:pPr>
            <a:r>
              <a:rPr lang="th-TH" sz="2200" b="1" dirty="0">
                <a:cs typeface="IrisUPC" pitchFamily="34" charset="-34"/>
              </a:rPr>
              <a:t>เป็น</a:t>
            </a:r>
            <a:r>
              <a:rPr lang="th-TH" sz="2200" b="1" dirty="0" smtClean="0">
                <a:cs typeface="IrisUPC" pitchFamily="34" charset="-34"/>
              </a:rPr>
              <a:t>หลักเกณฑ์และตารางสำหรับคำนวณหาค่าวัสดุมวลรวมต่อหน่วย   สำหรับบางรายการงานก่อสร้างที่ต้องคำนวณค่างานต้นทุนในลักษณะวัสดุมวลรวมผสมต่อหน่วย</a:t>
            </a:r>
            <a:r>
              <a:rPr lang="th-TH" sz="2200" b="1" dirty="0">
                <a:cs typeface="IrisUPC" pitchFamily="34" charset="-34"/>
              </a:rPr>
              <a:t> </a:t>
            </a:r>
            <a:r>
              <a:rPr lang="th-TH" sz="2200" b="1" dirty="0" smtClean="0">
                <a:cs typeface="IrisUPC" pitchFamily="34" charset="-34"/>
              </a:rPr>
              <a:t> ในการถอดแบบคำนวณราคากลางงานก่อสร้างอาคาร</a:t>
            </a:r>
            <a:endParaRPr lang="th-TH" sz="2200" b="1" dirty="0">
              <a:cs typeface="IrisUPC" pitchFamily="34" charset="-34"/>
            </a:endParaRPr>
          </a:p>
        </p:txBody>
      </p:sp>
      <p:sp>
        <p:nvSpPr>
          <p:cNvPr id="304134" name="Text Box 6"/>
          <p:cNvSpPr txBox="1">
            <a:spLocks noChangeArrowheads="1"/>
          </p:cNvSpPr>
          <p:nvPr/>
        </p:nvSpPr>
        <p:spPr bwMode="auto">
          <a:xfrm>
            <a:off x="415223" y="1887180"/>
            <a:ext cx="8215370" cy="4831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ctr" anchorCtr="0">
            <a:noAutofit/>
          </a:bodyPr>
          <a:lstStyle/>
          <a:p>
            <a:pPr marL="342900" indent="-342900">
              <a:buClr>
                <a:srgbClr val="FF0000"/>
              </a:buClr>
              <a:buSzPct val="65000"/>
              <a:buFont typeface="Wingdings" pitchFamily="2" charset="2"/>
              <a:buChar char="Ø"/>
            </a:pPr>
            <a:r>
              <a:rPr lang="th-TH" sz="2000" b="1" dirty="0">
                <a:latin typeface="IrisUPC" pitchFamily="34" charset="-34"/>
                <a:cs typeface="IrisUPC" pitchFamily="34" charset="-34"/>
              </a:rPr>
              <a:t>ประกอบด้วยหลักเกณฑ์หรือสูตรการคำนวณหาค่าวัสดุมวลรวมต่อหน่วยของรายการงานก่อสร้างต่างๆ   ซึ่งได้รวบรวมไว้เป็นกลุ่มงาน  จำนวน 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12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กลุ่มงาน  ดังนี้</a:t>
            </a:r>
            <a:endParaRPr lang="en-US" sz="2000" b="1" dirty="0">
              <a:latin typeface="IrisUPC" pitchFamily="34" charset="-34"/>
              <a:cs typeface="IrisUPC" pitchFamily="34" charset="-34"/>
            </a:endParaRPr>
          </a:p>
          <a:p>
            <a:pPr lvl="2"/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 1.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 วัสดุมวลรวมของงานคอนกรีตส่วนผสม</a:t>
            </a:r>
            <a:endParaRPr lang="en-US" sz="2000" b="1" dirty="0">
              <a:latin typeface="IrisUPC" pitchFamily="34" charset="-34"/>
              <a:cs typeface="IrisUPC" pitchFamily="34" charset="-34"/>
            </a:endParaRPr>
          </a:p>
          <a:p>
            <a:pPr lvl="2"/>
            <a:r>
              <a:rPr lang="th-TH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2.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วัสดุมวลรวมของงานคอนกรีตตามมาตรฐานกรม</a:t>
            </a:r>
            <a:r>
              <a:rPr lang="th-TH" sz="2000" b="1" dirty="0" err="1">
                <a:latin typeface="IrisUPC" pitchFamily="34" charset="-34"/>
                <a:cs typeface="IrisUPC" pitchFamily="34" charset="-34"/>
              </a:rPr>
              <a:t>โยธาธิ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การและผังเมือง</a:t>
            </a:r>
            <a:endParaRPr lang="en-US" sz="2000" b="1" dirty="0">
              <a:latin typeface="IrisUPC" pitchFamily="34" charset="-34"/>
              <a:cs typeface="IrisUPC" pitchFamily="34" charset="-34"/>
            </a:endParaRPr>
          </a:p>
          <a:p>
            <a:pPr lvl="2"/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 3.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วัสดุมวลรวมของงานคอนกรีตผสมเสร็จ</a:t>
            </a:r>
            <a:endParaRPr lang="en-US" sz="2000" b="1" dirty="0">
              <a:latin typeface="IrisUPC" pitchFamily="34" charset="-34"/>
              <a:cs typeface="IrisUPC" pitchFamily="34" charset="-34"/>
            </a:endParaRPr>
          </a:p>
          <a:p>
            <a:pPr lvl="2"/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 4.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 วัสดุมวลรวมของงานคอนกรีตเททับหน้าพื้นสำเร็จรูป</a:t>
            </a:r>
            <a:endParaRPr lang="en-US" sz="2000" b="1" dirty="0">
              <a:latin typeface="IrisUPC" pitchFamily="34" charset="-34"/>
              <a:cs typeface="IrisUPC" pitchFamily="34" charset="-34"/>
            </a:endParaRPr>
          </a:p>
          <a:p>
            <a:pPr lvl="2"/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 5.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 วัสดุมวลรวมของงานคอนกรีตเสาเอ็นและคานทับหลัง</a:t>
            </a:r>
            <a:endParaRPr lang="en-US" sz="2000" b="1" dirty="0">
              <a:latin typeface="IrisUPC" pitchFamily="34" charset="-34"/>
              <a:cs typeface="IrisUPC" pitchFamily="34" charset="-34"/>
            </a:endParaRPr>
          </a:p>
          <a:p>
            <a:pPr lvl="2"/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 6.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 วัสดุมวลรวมของน้ำยากันซึมผสมต่อคอนกรีต</a:t>
            </a:r>
            <a:endParaRPr lang="en-US" sz="2000" b="1" dirty="0">
              <a:latin typeface="IrisUPC" pitchFamily="34" charset="-34"/>
              <a:cs typeface="IrisUPC" pitchFamily="34" charset="-34"/>
            </a:endParaRPr>
          </a:p>
          <a:p>
            <a:pPr lvl="2"/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 7.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 วัสดุมวลรวมของงานก่อผนังด้วยวัสดุชนิดต่างๆ</a:t>
            </a:r>
            <a:endParaRPr lang="en-US" sz="2000" b="1" dirty="0">
              <a:latin typeface="IrisUPC" pitchFamily="34" charset="-34"/>
              <a:cs typeface="IrisUPC" pitchFamily="34" charset="-34"/>
            </a:endParaRPr>
          </a:p>
          <a:p>
            <a:pPr lvl="2"/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 8.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วัสดุมวลรวมของงานบุผนังด้วยวัสดุสำเร็จรูป</a:t>
            </a:r>
            <a:endParaRPr lang="en-US" sz="2000" b="1" dirty="0">
              <a:latin typeface="IrisUPC" pitchFamily="34" charset="-34"/>
              <a:cs typeface="IrisUPC" pitchFamily="34" charset="-34"/>
            </a:endParaRPr>
          </a:p>
          <a:p>
            <a:pPr lvl="2"/>
            <a:r>
              <a:rPr lang="th-TH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9.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 วัสดุมวลรวมของงานทำผนังเบาด้วยวัสดุสำเร็จรูป</a:t>
            </a:r>
            <a:endParaRPr lang="en-US" sz="2000" b="1" dirty="0">
              <a:latin typeface="IrisUPC" pitchFamily="34" charset="-34"/>
              <a:cs typeface="IrisUPC" pitchFamily="34" charset="-34"/>
            </a:endParaRPr>
          </a:p>
          <a:p>
            <a:pPr lvl="2"/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10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.  วัสดุมวลรวมของงานปูพื้นด้วยวัสดุสำเร็จรูป</a:t>
            </a:r>
            <a:endParaRPr lang="en-US" sz="2000" b="1" dirty="0">
              <a:latin typeface="IrisUPC" pitchFamily="34" charset="-34"/>
              <a:cs typeface="IrisUPC" pitchFamily="34" charset="-34"/>
            </a:endParaRPr>
          </a:p>
          <a:p>
            <a:pPr lvl="2"/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11.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 วัสดุมวลรวมของงานทำฝ้าเพดานด้วยวัสดุสำเร็จรูป</a:t>
            </a:r>
            <a:endParaRPr lang="en-US" sz="2000" b="1" dirty="0">
              <a:latin typeface="IrisUPC" pitchFamily="34" charset="-34"/>
              <a:cs typeface="IrisUPC" pitchFamily="34" charset="-34"/>
            </a:endParaRPr>
          </a:p>
          <a:p>
            <a:pPr lvl="2"/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12.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 วัสดุมวลรวมของงานทาสี</a:t>
            </a:r>
            <a:endParaRPr lang="en-US" sz="2000" b="1" dirty="0">
              <a:latin typeface="IrisUPC" pitchFamily="34" charset="-34"/>
              <a:cs typeface="IrisUPC" pitchFamily="34" charset="-34"/>
            </a:endParaRPr>
          </a:p>
          <a:p>
            <a:pPr marL="342900" indent="-342900" fontAlgn="base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CC3300"/>
              </a:buClr>
              <a:buSzPct val="65000"/>
              <a:buFont typeface="Wingdings" pitchFamily="2" charset="2"/>
              <a:buChar char="Ø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ดาวน์โหลดหลักเกณฑ์และตารางคำนวณหาค่าวัสดุมวลรวมดังกล่าว  ได้จาก </a:t>
            </a: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en-US" sz="2000" b="1" dirty="0" smtClean="0">
                <a:latin typeface="Angsana New" pitchFamily="18" charset="-34"/>
                <a:cs typeface="Angsana New" pitchFamily="18" charset="-34"/>
              </a:rPr>
              <a:t>www.gprocurement.go.th</a:t>
            </a:r>
            <a:endParaRPr lang="th-TH" sz="2000" b="1" dirty="0" smtClean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39688" y="44450"/>
            <a:ext cx="1116011" cy="30777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Wingdings" pitchFamily="2" charset="2"/>
              <a:buNone/>
            </a:pPr>
            <a:r>
              <a:rPr lang="th-TH" sz="1400" b="1" dirty="0" smtClean="0">
                <a:solidFill>
                  <a:srgbClr val="800080"/>
                </a:solidFill>
                <a:latin typeface="Angsana New" pitchFamily="18" charset="-34"/>
                <a:cs typeface="IrisUPC" pitchFamily="34" charset="-34"/>
              </a:rPr>
              <a:t>งานก่อสร้างอาคาร</a:t>
            </a:r>
            <a:endParaRPr lang="th-TH" sz="1400" b="1" dirty="0">
              <a:solidFill>
                <a:srgbClr val="800080"/>
              </a:solidFill>
              <a:latin typeface="Angsana New" pitchFamily="18" charset="-34"/>
              <a:cs typeface="IrisUPC" pitchFamily="34" charset="-34"/>
            </a:endParaRPr>
          </a:p>
        </p:txBody>
      </p:sp>
      <p:pic>
        <p:nvPicPr>
          <p:cNvPr id="11" name="รูปภาพ 10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62634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1" name="Text Box 3"/>
          <p:cNvSpPr txBox="1">
            <a:spLocks noChangeArrowheads="1"/>
          </p:cNvSpPr>
          <p:nvPr/>
        </p:nvSpPr>
        <p:spPr bwMode="auto">
          <a:xfrm>
            <a:off x="1547664" y="473295"/>
            <a:ext cx="6048672" cy="49244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sp3d contourW="6350"/>
        </p:spPr>
        <p:txBody>
          <a:bodyPr wrap="square" anchor="b" anchorCtr="0">
            <a:spAutoFit/>
          </a:bodyPr>
          <a:lstStyle/>
          <a:p>
            <a:pPr algn="ctr">
              <a:spcBef>
                <a:spcPts val="25"/>
              </a:spcBef>
              <a:buClr>
                <a:srgbClr val="333399">
                  <a:lumMod val="75000"/>
                </a:srgbClr>
              </a:buClr>
              <a:buSzPct val="65000"/>
            </a:pPr>
            <a:r>
              <a:rPr lang="th-TH" sz="2600" b="1" dirty="0">
                <a:latin typeface="IrisUPC" pitchFamily="34" charset="-34"/>
                <a:cs typeface="IrisUPC" pitchFamily="34" charset="-34"/>
              </a:rPr>
              <a:t>หลักเกณฑ์และตารางคำนวณค่าวัสดุมวลรวมต่อ</a:t>
            </a: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หน่วย (ต่อ)</a:t>
            </a:r>
            <a:endParaRPr lang="th-TH" sz="26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304134" name="Text Box 6"/>
          <p:cNvSpPr txBox="1">
            <a:spLocks noChangeArrowheads="1"/>
          </p:cNvSpPr>
          <p:nvPr/>
        </p:nvSpPr>
        <p:spPr bwMode="auto">
          <a:xfrm>
            <a:off x="250326" y="1268760"/>
            <a:ext cx="8642154" cy="5278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6350"/>
        </p:spPr>
        <p:txBody>
          <a:bodyPr wrap="square" anchor="ctr" anchorCtr="0">
            <a:noAutofit/>
          </a:bodyPr>
          <a:lstStyle/>
          <a:p>
            <a:pPr marL="342900" indent="-342900">
              <a:buClr>
                <a:srgbClr val="663300"/>
              </a:buClr>
              <a:buSzPct val="60000"/>
              <a:buFont typeface="Wingdings" pitchFamily="2" charset="2"/>
              <a:buChar char="Ø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ข้อกำหนดใน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การนำหลักเกณฑ์และตารางคำนวณค่าวัสดุมวลรวมต่อ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หน่วยไปใช้ปฏิบัติ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  <a:p>
            <a:pPr marL="719138" lvl="1" indent="-276225"/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1.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 กระทรวงพาณิชย์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หมายถึง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สำนัก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ดัชนีเศรษฐกิจการค้า กรณีการก่อสร้างในส่วนกลาง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(กรุงเทพฯ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นนทบุรี  ปทุมธานี  และ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สมุทรปราการ)    และ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หมายถึง สำนักงานพาณิชย์จังหวัดที่สิ่งก่อสร้างนั้นตั้งอยู่ หากเป็น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กรณี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การ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ก่อสร้างในส่วนภูมิภาค</a:t>
            </a:r>
            <a:endParaRPr lang="en-US" sz="2000" b="1" dirty="0">
              <a:latin typeface="IrisUPC" pitchFamily="34" charset="-34"/>
              <a:cs typeface="IrisUPC" pitchFamily="34" charset="-34"/>
            </a:endParaRPr>
          </a:p>
          <a:p>
            <a:pPr marL="719138" lvl="1" indent="-276225"/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2.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ข้อมูลในช่อง ราคา/หน่วย  เป็นข้อมูลที่กำหนดขึ้นเพื่อเป็นตัวอย่าง   เมื่อนำไปใช้งานจริงต้องใช้ข้อมูลราคาวัสดุ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ค่าแรงงาน  และ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หรืออื่นๆ  ที่เกี่ยวข้อง  ที่เป็นปัจจุบัน  ณ วันที่คำนวณราคากลาง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แทนค่าลงไปแทน</a:t>
            </a:r>
            <a:endParaRPr lang="en-US" sz="2000" b="1" dirty="0">
              <a:latin typeface="IrisUPC" pitchFamily="34" charset="-34"/>
              <a:cs typeface="IrisUPC" pitchFamily="34" charset="-34"/>
            </a:endParaRPr>
          </a:p>
          <a:p>
            <a:pPr marL="719138" lvl="1" indent="-276225"/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3.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 ราคาต่อหน่วย  หมายถึง ราคาวัสดุตามข้อกำหนดเกี่ยวกับราคาและแหล่งวัสดุก่อสร้าง  และหรืออัตราค่าแรงงานตามบัญชีค่าแรงงาน/ดำเนินการสำหรับการถอดแบบคำนวณราคากลางงานก่อสร้าง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     ตามที่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กำหนดในส่วนของแนวทางและวิธีปฏิบัติเกี่ยวกับหลักเกณฑ์การคำนวณราคากลางงานก่อสร้าง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โดยอาจต้องคำนวณและหรือแปลงหน่วยวัดให้สอดคล้องกับหน่วยของข้อมูลที่กำหนดสำหรับแต่ละสูตร (หลักเกณฑ์)</a:t>
            </a:r>
            <a:endParaRPr lang="en-US" sz="2000" b="1" dirty="0">
              <a:latin typeface="IrisUPC" pitchFamily="34" charset="-34"/>
              <a:cs typeface="IrisUPC" pitchFamily="34" charset="-34"/>
            </a:endParaRPr>
          </a:p>
          <a:p>
            <a:pPr marL="719138" lvl="1" indent="-276225"/>
            <a:r>
              <a:rPr lang="en-US" sz="2000" b="1" dirty="0">
                <a:latin typeface="EucrosiaUPC" pitchFamily="18" charset="-34"/>
                <a:cs typeface="EucrosiaUPC" pitchFamily="18" charset="-34"/>
              </a:rPr>
              <a:t>4. 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รายการงานก่อสร้างใดที่สามารถคำนวณได้ทั้งกรณีการให้หลักเกณฑ์หรือสูตรการคำนวณค่าวัสดุมวลรวมต่อหน่วย  และคำนวณโดยวิธีการถอดแบบคำนวณราคากลางปกติ   ให้ใช้กรณีที่ผลลัพธ์ที่ได้จากการคำนวณ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ที่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ต่ำ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กว่า</a:t>
            </a:r>
            <a:endParaRPr lang="en-US" sz="2000" b="1" dirty="0">
              <a:latin typeface="IrisUPC" pitchFamily="34" charset="-34"/>
              <a:cs typeface="IrisUPC" pitchFamily="34" charset="-34"/>
            </a:endParaRPr>
          </a:p>
          <a:p>
            <a:pPr marL="719138" lvl="1" indent="-276225"/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5.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รายการงานก่อสร้างใดที่จำเป็นต้องคำนวณค่างานในลักษณะค่าวัสดุมวลรวมผสมต่อหน่วย  แต่มิได้กำหนดสูตรหรือหลักเกณฑ์ไว้ในส่วนนี้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   ให้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ผู้มีหน้าที่คำนวณราคากลางกำหนดเองตามข้อมูลข้อเท็จจริงสำหรับรายการงานก่อสร้างนั้นหรือสืบราคาต่อหน่วย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พร้อม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ทั้งให้จัดทำบันทึกแสดงรายละเอียดของการดำเนินการต่อกรณีดังกล่าวประกอบไว้ด้วย</a:t>
            </a:r>
            <a:endParaRPr lang="en-US" sz="20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39688" y="44450"/>
            <a:ext cx="1116011" cy="30777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Wingdings" pitchFamily="2" charset="2"/>
              <a:buNone/>
            </a:pPr>
            <a:r>
              <a:rPr lang="th-TH" sz="1400" b="1" dirty="0" smtClean="0">
                <a:solidFill>
                  <a:srgbClr val="800080"/>
                </a:solidFill>
                <a:latin typeface="Angsana New" pitchFamily="18" charset="-34"/>
                <a:cs typeface="IrisUPC" pitchFamily="34" charset="-34"/>
              </a:rPr>
              <a:t>งานก่อสร้างอาคาร</a:t>
            </a:r>
            <a:endParaRPr lang="th-TH" sz="1400" b="1" dirty="0">
              <a:solidFill>
                <a:srgbClr val="800080"/>
              </a:solidFill>
              <a:latin typeface="Angsana New" pitchFamily="18" charset="-34"/>
              <a:cs typeface="IrisUPC" pitchFamily="34" charset="-34"/>
            </a:endParaRPr>
          </a:p>
        </p:txBody>
      </p:sp>
      <p:pic>
        <p:nvPicPr>
          <p:cNvPr id="10" name="รูปภาพ 9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8992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5" name="Text Box 3"/>
          <p:cNvSpPr txBox="1">
            <a:spLocks noChangeArrowheads="1"/>
          </p:cNvSpPr>
          <p:nvPr/>
        </p:nvSpPr>
        <p:spPr bwMode="auto">
          <a:xfrm>
            <a:off x="963432" y="920768"/>
            <a:ext cx="716694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p3d contourW="12700"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spcBef>
                <a:spcPts val="25"/>
              </a:spcBef>
              <a:buClr>
                <a:schemeClr val="accent2">
                  <a:lumMod val="75000"/>
                </a:schemeClr>
              </a:buClr>
              <a:buSzPct val="65000"/>
            </a:pPr>
            <a:r>
              <a:rPr lang="th-TH" sz="3000" b="1" dirty="0">
                <a:effectLst/>
                <a:latin typeface="IrisUPC" pitchFamily="34" charset="-34"/>
                <a:cs typeface="IrisUPC" pitchFamily="34" charset="-34"/>
              </a:rPr>
              <a:t>ข้อมูล</a:t>
            </a:r>
            <a:r>
              <a:rPr lang="th-TH" sz="3000" b="1" dirty="0" smtClean="0">
                <a:effectLst/>
                <a:latin typeface="IrisUPC" pitchFamily="34" charset="-34"/>
                <a:cs typeface="IrisUPC" pitchFamily="34" charset="-34"/>
              </a:rPr>
              <a:t>ประกอบอื่นๆ</a:t>
            </a:r>
          </a:p>
          <a:p>
            <a:pPr algn="ctr">
              <a:spcBef>
                <a:spcPts val="25"/>
              </a:spcBef>
              <a:buClr>
                <a:schemeClr val="accent2">
                  <a:lumMod val="75000"/>
                </a:schemeClr>
              </a:buClr>
              <a:buSzPct val="65000"/>
            </a:pPr>
            <a:r>
              <a:rPr lang="th-TH" sz="3000" b="1" dirty="0" smtClean="0">
                <a:effectLst/>
                <a:latin typeface="IrisUPC" pitchFamily="34" charset="-34"/>
                <a:cs typeface="IrisUPC" pitchFamily="34" charset="-34"/>
              </a:rPr>
              <a:t>ในการ</a:t>
            </a:r>
            <a:r>
              <a:rPr lang="th-TH" sz="3000" b="1" dirty="0">
                <a:effectLst/>
                <a:latin typeface="IrisUPC" pitchFamily="34" charset="-34"/>
                <a:cs typeface="IrisUPC" pitchFamily="34" charset="-34"/>
              </a:rPr>
              <a:t>ถอด</a:t>
            </a:r>
            <a:r>
              <a:rPr lang="th-TH" sz="3000" b="1" dirty="0" smtClean="0">
                <a:effectLst/>
                <a:latin typeface="IrisUPC" pitchFamily="34" charset="-34"/>
                <a:cs typeface="IrisUPC" pitchFamily="34" charset="-34"/>
              </a:rPr>
              <a:t>แบบคำนวณปริมาณงาน วัสดุ และหรือแรงงาน</a:t>
            </a:r>
            <a:endParaRPr lang="th-TH" sz="3000" b="1" dirty="0">
              <a:effectLst/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559031" y="2330845"/>
            <a:ext cx="81174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เป็นข้อมูลที่อาจจำเป็นต้องใช้ประกอบหรืออ้างอิงในการพิจารณาถอดแบบคำนวณราคากลาง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ก่อสร้างอาคาร   สำหรับบางรายการงานก่อสร้าง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971601" y="3317649"/>
            <a:ext cx="7200800" cy="189950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ctr" anchorCtr="0">
            <a:noAutofit/>
          </a:bodyPr>
          <a:lstStyle/>
          <a:p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ประกอบด้วย</a:t>
            </a:r>
          </a:p>
          <a:p>
            <a:endParaRPr lang="th-TH" sz="800" b="1" dirty="0" smtClean="0">
              <a:latin typeface="IrisUPC" pitchFamily="34" charset="-34"/>
              <a:cs typeface="IrisUPC" pitchFamily="34" charset="-34"/>
            </a:endParaRPr>
          </a:p>
          <a:p>
            <a:pPr marL="360363" indent="269875">
              <a:buSzPct val="60000"/>
              <a:buFont typeface="Wingdings" pitchFamily="2" charset="2"/>
              <a:buChar char="Ø"/>
            </a:pP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มาตรฐาน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ขนาดและน้ำหนักเหล็กเสริมคอนกรีตและเหล็ก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รูปพรรณ</a:t>
            </a:r>
          </a:p>
          <a:p>
            <a:pPr marL="360363" indent="269875">
              <a:buSzPct val="60000"/>
              <a:buFont typeface="Wingdings" pitchFamily="2" charset="2"/>
              <a:buChar char="Ø"/>
            </a:pP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ตาราง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สำเร็จในการคิดปริมาตรไม้</a:t>
            </a:r>
            <a:endParaRPr lang="en-US" sz="24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39688" y="44450"/>
            <a:ext cx="1116011" cy="30777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Wingdings" pitchFamily="2" charset="2"/>
              <a:buNone/>
            </a:pPr>
            <a:r>
              <a:rPr lang="th-TH" sz="1400" b="1" dirty="0" smtClean="0">
                <a:solidFill>
                  <a:srgbClr val="800080"/>
                </a:solidFill>
                <a:latin typeface="Angsana New" pitchFamily="18" charset="-34"/>
                <a:cs typeface="IrisUPC" pitchFamily="34" charset="-34"/>
              </a:rPr>
              <a:t>งานก่อสร้างอาคาร</a:t>
            </a:r>
            <a:endParaRPr lang="th-TH" sz="1400" b="1" dirty="0">
              <a:solidFill>
                <a:srgbClr val="800080"/>
              </a:solidFill>
              <a:latin typeface="Angsana New" pitchFamily="18" charset="-34"/>
              <a:cs typeface="IrisUPC" pitchFamily="34" charset="-34"/>
            </a:endParaRPr>
          </a:p>
        </p:txBody>
      </p:sp>
      <p:pic>
        <p:nvPicPr>
          <p:cNvPr id="10" name="รูปภาพ 9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30422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81" name="Text Box 5"/>
          <p:cNvSpPr txBox="1">
            <a:spLocks noChangeArrowheads="1"/>
          </p:cNvSpPr>
          <p:nvPr/>
        </p:nvSpPr>
        <p:spPr bwMode="auto">
          <a:xfrm>
            <a:off x="431724" y="476672"/>
            <a:ext cx="8281168" cy="610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ctr" anchorCtr="0">
            <a:noAutofit/>
            <a:sp3d/>
          </a:bodyPr>
          <a:lstStyle/>
          <a:p>
            <a:pPr marL="533400" indent="-533400"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3000" b="1" dirty="0">
                <a:latin typeface="IrisUPC" pitchFamily="34" charset="-34"/>
                <a:cs typeface="IrisUPC" pitchFamily="34" charset="-34"/>
              </a:rPr>
              <a:t>บัญชีแสดงรายการก่อสร้างสำหรับงานก่อสร้างทาง สะพาน และท่อ</a:t>
            </a:r>
            <a:r>
              <a:rPr lang="th-TH" sz="3000" b="1" dirty="0" smtClean="0">
                <a:latin typeface="IrisUPC" pitchFamily="34" charset="-34"/>
                <a:cs typeface="IrisUPC" pitchFamily="34" charset="-34"/>
              </a:rPr>
              <a:t>เหลี่ยม</a:t>
            </a:r>
            <a:endParaRPr lang="th-TH" sz="30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306184" name="Text Box 8"/>
          <p:cNvSpPr txBox="1">
            <a:spLocks noChangeArrowheads="1"/>
          </p:cNvSpPr>
          <p:nvPr/>
        </p:nvSpPr>
        <p:spPr bwMode="auto">
          <a:xfrm>
            <a:off x="629666" y="3645024"/>
            <a:ext cx="7902774" cy="286232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b" anchorCtr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ประกอบด้วยรายการ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งานก่อสร้างต่างๆ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รวมไว้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เป็นกลุ่มงาน รวม 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7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 กลุ่มงาน   ดังนี้</a:t>
            </a:r>
          </a:p>
          <a:p>
            <a:pPr lvl="1"/>
            <a:r>
              <a:rPr lang="th-TH" sz="2000" b="1" dirty="0">
                <a:latin typeface="Angsana New" pitchFamily="18" charset="-34"/>
                <a:cs typeface="Angsana New" pitchFamily="18" charset="-34"/>
              </a:rPr>
              <a:t>1.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งานรื้อโครงสร้างถนนเดิม </a:t>
            </a:r>
            <a:r>
              <a:rPr lang="th-TH" sz="2000" b="1" dirty="0">
                <a:latin typeface="Angsana New" pitchFamily="18" charset="-34"/>
                <a:cs typeface="Angsana New" pitchFamily="18" charset="-34"/>
              </a:rPr>
              <a:t>(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REMOVAL  OF  EXISTING  STRUCTURES)</a:t>
            </a:r>
          </a:p>
          <a:p>
            <a:pPr lvl="1"/>
            <a:r>
              <a:rPr lang="th-TH" sz="2000" b="1" dirty="0">
                <a:latin typeface="Angsana New" pitchFamily="18" charset="-34"/>
                <a:cs typeface="Angsana New" pitchFamily="18" charset="-34"/>
              </a:rPr>
              <a:t>2.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งานดิน </a:t>
            </a:r>
            <a:r>
              <a:rPr lang="th-TH" sz="2000" b="1" dirty="0">
                <a:latin typeface="Angsana New" pitchFamily="18" charset="-34"/>
                <a:cs typeface="Angsana New" pitchFamily="18" charset="-34"/>
              </a:rPr>
              <a:t>(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EARTHWORK)</a:t>
            </a:r>
          </a:p>
          <a:p>
            <a:pPr lvl="1"/>
            <a:r>
              <a:rPr lang="th-TH" sz="2000" b="1" dirty="0">
                <a:latin typeface="Angsana New" pitchFamily="18" charset="-34"/>
                <a:cs typeface="Angsana New" pitchFamily="18" charset="-34"/>
              </a:rPr>
              <a:t>3.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งานรองพื้นทางและพื้นทาง </a:t>
            </a:r>
            <a:r>
              <a:rPr lang="th-TH" sz="2000" b="1" dirty="0">
                <a:latin typeface="Angsana New" pitchFamily="18" charset="-34"/>
                <a:cs typeface="Angsana New" pitchFamily="18" charset="-34"/>
              </a:rPr>
              <a:t>(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SUBBASE  AND  BASE  COURSES)</a:t>
            </a:r>
          </a:p>
          <a:p>
            <a:pPr lvl="1"/>
            <a:r>
              <a:rPr lang="th-TH" sz="2000" b="1" dirty="0">
                <a:latin typeface="Angsana New" pitchFamily="18" charset="-34"/>
                <a:cs typeface="Angsana New" pitchFamily="18" charset="-34"/>
              </a:rPr>
              <a:t>4.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งานผิวทาง </a:t>
            </a:r>
            <a:r>
              <a:rPr lang="th-TH" sz="2000" b="1" dirty="0">
                <a:latin typeface="Angsana New" pitchFamily="18" charset="-34"/>
                <a:cs typeface="Angsana New" pitchFamily="18" charset="-34"/>
              </a:rPr>
              <a:t>(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SURFACE  COURSES)</a:t>
            </a:r>
          </a:p>
          <a:p>
            <a:pPr lvl="1"/>
            <a:r>
              <a:rPr lang="th-TH" sz="2000" b="1" dirty="0">
                <a:latin typeface="Angsana New" pitchFamily="18" charset="-34"/>
                <a:cs typeface="Angsana New" pitchFamily="18" charset="-34"/>
              </a:rPr>
              <a:t>5.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งานโครงสร้าง </a:t>
            </a:r>
            <a:r>
              <a:rPr lang="th-TH" sz="2000" b="1" dirty="0">
                <a:latin typeface="Angsana New" pitchFamily="18" charset="-34"/>
                <a:cs typeface="Angsana New" pitchFamily="18" charset="-34"/>
              </a:rPr>
              <a:t>(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STRUCTURES)</a:t>
            </a:r>
          </a:p>
          <a:p>
            <a:pPr lvl="1"/>
            <a:r>
              <a:rPr lang="th-TH" sz="2000" b="1" dirty="0">
                <a:latin typeface="Angsana New" pitchFamily="18" charset="-34"/>
                <a:cs typeface="Angsana New" pitchFamily="18" charset="-34"/>
              </a:rPr>
              <a:t>6.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งานเบ็ดเตล็ด </a:t>
            </a:r>
            <a:r>
              <a:rPr lang="th-TH" sz="2000" b="1" dirty="0">
                <a:latin typeface="Angsana New" pitchFamily="18" charset="-34"/>
                <a:cs typeface="Angsana New" pitchFamily="18" charset="-34"/>
              </a:rPr>
              <a:t>(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MISCELLANEOUS)</a:t>
            </a:r>
          </a:p>
          <a:p>
            <a:pPr lvl="1"/>
            <a:r>
              <a:rPr lang="th-TH" sz="2000" b="1" dirty="0">
                <a:latin typeface="Angsana New" pitchFamily="18" charset="-34"/>
                <a:cs typeface="Angsana New" pitchFamily="18" charset="-34"/>
              </a:rPr>
              <a:t>7.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งานจัดการเครื่องหมายจราจรระหว่างการก่อสร้าง  </a:t>
            </a:r>
            <a:r>
              <a:rPr lang="th-TH" sz="2000" b="1" dirty="0">
                <a:latin typeface="Angsana New" pitchFamily="18" charset="-34"/>
                <a:cs typeface="Angsana New" pitchFamily="18" charset="-34"/>
              </a:rPr>
              <a:t>(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TRAFFIC  MANAGEMENT  </a:t>
            </a:r>
            <a:r>
              <a:rPr lang="en-US" sz="2000" b="1" dirty="0" smtClean="0">
                <a:latin typeface="Angsana New" pitchFamily="18" charset="-34"/>
                <a:cs typeface="Angsana New" pitchFamily="18" charset="-34"/>
              </a:rPr>
              <a:t>DURING</a:t>
            </a:r>
            <a:br>
              <a:rPr lang="en-US" sz="2000" b="1" dirty="0" smtClean="0">
                <a:latin typeface="Angsana New" pitchFamily="18" charset="-34"/>
                <a:cs typeface="Angsana New" pitchFamily="18" charset="-34"/>
              </a:rPr>
            </a:br>
            <a:r>
              <a:rPr lang="en-US" sz="2000" b="1" dirty="0" smtClean="0">
                <a:latin typeface="Angsana New" pitchFamily="18" charset="-34"/>
                <a:cs typeface="Angsana New" pitchFamily="18" charset="-34"/>
              </a:rPr>
              <a:t>    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CONTRUCTION</a:t>
            </a:r>
            <a:r>
              <a:rPr lang="en-US" sz="2000" b="1" dirty="0" smtClean="0">
                <a:latin typeface="Angsana New" pitchFamily="18" charset="-34"/>
                <a:cs typeface="Angsana New" pitchFamily="18" charset="-34"/>
              </a:rPr>
              <a:t>)</a:t>
            </a:r>
            <a:endParaRPr lang="th-TH" sz="2000" b="1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06185" name="Text Box 9"/>
          <p:cNvSpPr txBox="1">
            <a:spLocks noChangeArrowheads="1"/>
          </p:cNvSpPr>
          <p:nvPr/>
        </p:nvSpPr>
        <p:spPr bwMode="auto">
          <a:xfrm>
            <a:off x="39688" y="44450"/>
            <a:ext cx="1042273" cy="30777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Wingdings" pitchFamily="2" charset="2"/>
              <a:buNone/>
            </a:pPr>
            <a:r>
              <a:rPr lang="th-TH" sz="1400" b="1" dirty="0">
                <a:solidFill>
                  <a:srgbClr val="339933"/>
                </a:solidFill>
                <a:latin typeface="Angsana New" pitchFamily="18" charset="-34"/>
                <a:cs typeface="IrisUPC" pitchFamily="34" charset="-34"/>
              </a:rPr>
              <a:t>งานก่อสร้างทางฯ</a:t>
            </a:r>
          </a:p>
        </p:txBody>
      </p:sp>
      <p:sp>
        <p:nvSpPr>
          <p:cNvPr id="306186" name="Text Box 10"/>
          <p:cNvSpPr txBox="1">
            <a:spLocks noChangeArrowheads="1"/>
          </p:cNvSpPr>
          <p:nvPr/>
        </p:nvSpPr>
        <p:spPr bwMode="auto">
          <a:xfrm>
            <a:off x="449830" y="1340768"/>
            <a:ext cx="8281168" cy="22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80975" indent="-180975" fontAlgn="base">
              <a:lnSpc>
                <a:spcPts val="2200"/>
              </a:lnSpc>
              <a:spcBef>
                <a:spcPts val="6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</a:pPr>
            <a:r>
              <a:rPr lang="th-TH" sz="2200" b="1" dirty="0">
                <a:latin typeface="IrisUPC" pitchFamily="34" charset="-34"/>
                <a:cs typeface="IrisUPC" pitchFamily="34" charset="-34"/>
              </a:rPr>
              <a:t>เป็นบัญชีแสดง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รายการรวมทั้งหน่วยวัดของแต่ละรายการงานก่อสร้าง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ที่งานก่อสร้างทาง สะพาน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และ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ท่อเหลี่ยม โดยทั่วไป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ควรจะ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มี</a:t>
            </a:r>
          </a:p>
          <a:p>
            <a:pPr marL="180975" indent="-180975" fontAlgn="base">
              <a:lnSpc>
                <a:spcPts val="2200"/>
              </a:lnSpc>
              <a:spcBef>
                <a:spcPts val="6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ใช้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เป็นแม่แบบและแนวทางประกอบการ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พิจารณาเพื่อ กำหนดรายการงานก่อสร้าง (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Item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)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ใน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การถอดแบบ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คำนวณราคากลาง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งานก่อสร้างทาง สะพาน และท่อ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เหลี่ยม</a:t>
            </a:r>
          </a:p>
          <a:p>
            <a:pPr marL="180975" indent="-180975" fontAlgn="base">
              <a:lnSpc>
                <a:spcPts val="2200"/>
              </a:lnSpc>
              <a:spcBef>
                <a:spcPts val="6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ผู้มีหน้าที่คำนวณราคากลางสามารถ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ปรับปรุง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เปลี่ยนแปลง แก้ไข เพิ่ม และหรือลดรายการ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ก่อสร้างต่างๆ  ได้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ตามความ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เหมาะสมและสอดคล้องตาม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ข้อมูลข้อเท็จจริงสำหรับโครงการ/งานก่อสร้างที่ถอดแบบคำนวณราคากลางงานก่อสร้างนั้น</a:t>
            </a:r>
          </a:p>
        </p:txBody>
      </p:sp>
      <p:pic>
        <p:nvPicPr>
          <p:cNvPr id="12" name="รูปภาพ 11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77642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7" name="Text Box 3"/>
          <p:cNvSpPr txBox="1">
            <a:spLocks noChangeArrowheads="1"/>
          </p:cNvSpPr>
          <p:nvPr/>
        </p:nvSpPr>
        <p:spPr bwMode="auto">
          <a:xfrm>
            <a:off x="1971693" y="548680"/>
            <a:ext cx="517207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>
            <a:spAutoFit/>
            <a:sp3d>
              <a:contourClr>
                <a:schemeClr val="bg1"/>
              </a:contourClr>
            </a:sp3d>
          </a:bodyPr>
          <a:lstStyle/>
          <a:p>
            <a:pPr algn="ctr">
              <a:spcBef>
                <a:spcPts val="25"/>
              </a:spcBef>
              <a:buClr>
                <a:srgbClr val="CC0066"/>
              </a:buClr>
              <a:buSzPct val="65000"/>
            </a:pPr>
            <a:r>
              <a:rPr lang="th-TH" sz="3000" b="1" dirty="0">
                <a:latin typeface="IrisUPC" pitchFamily="34" charset="-34"/>
                <a:cs typeface="IrisUPC" pitchFamily="34" charset="-34"/>
              </a:rPr>
              <a:t>หลักเกณฑ์การถอดแบบ</a:t>
            </a:r>
            <a:r>
              <a:rPr lang="th-TH" sz="3000" b="1" dirty="0" smtClean="0">
                <a:latin typeface="IrisUPC" pitchFamily="34" charset="-34"/>
                <a:cs typeface="IrisUPC" pitchFamily="34" charset="-34"/>
              </a:rPr>
              <a:t>คำนวณปริมาณ</a:t>
            </a:r>
            <a:r>
              <a:rPr lang="th-TH" sz="3000" b="1" dirty="0">
                <a:latin typeface="IrisUPC" pitchFamily="34" charset="-34"/>
                <a:cs typeface="IrisUPC" pitchFamily="34" charset="-34"/>
              </a:rPr>
              <a:t>วัสดุ</a:t>
            </a:r>
          </a:p>
        </p:txBody>
      </p:sp>
      <p:sp>
        <p:nvSpPr>
          <p:cNvPr id="308228" name="Text Box 4"/>
          <p:cNvSpPr txBox="1">
            <a:spLocks noChangeArrowheads="1"/>
          </p:cNvSpPr>
          <p:nvPr/>
        </p:nvSpPr>
        <p:spPr bwMode="auto">
          <a:xfrm>
            <a:off x="584817" y="1326247"/>
            <a:ext cx="7959754" cy="2503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80975" indent="-180975" fontAlgn="base">
              <a:lnSpc>
                <a:spcPts val="2200"/>
              </a:lnSpc>
              <a:spcBef>
                <a:spcPts val="600"/>
              </a:spcBef>
              <a:spcAft>
                <a:spcPct val="0"/>
              </a:spcAft>
              <a:buClr>
                <a:srgbClr val="800080"/>
              </a:buClr>
              <a:buSzPct val="75000"/>
              <a:buFont typeface="Wingdings" pitchFamily="2" charset="2"/>
              <a:buChar char="§"/>
            </a:pPr>
            <a:r>
              <a:rPr lang="th-TH" sz="2000" b="1" dirty="0">
                <a:latin typeface="IrisUPC" pitchFamily="34" charset="-34"/>
                <a:cs typeface="IrisUPC" pitchFamily="34" charset="-34"/>
              </a:rPr>
              <a:t>เป็นหลักเกณฑ์ แนวทาง และ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วิธีการที่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เกี่ยวข้องกับมาตรฐานการวัด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การ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คำนวณ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ปริมาณงานและวัสดุ รวมทั้งเกณฑ์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การ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เผื่อปริมาณงานและวัสดุ  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ในการวัดและคำนวณปริมาณ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งาน  ใน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การถอดแบบคำนวณราคา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กลาง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ก่อสร้าง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ทาง  สะพาน  และท่อเหลี่ยม</a:t>
            </a:r>
          </a:p>
          <a:p>
            <a:pPr marL="180975" indent="-180975" fontAlgn="base">
              <a:lnSpc>
                <a:spcPts val="2200"/>
              </a:lnSpc>
              <a:spcBef>
                <a:spcPts val="600"/>
              </a:spcBef>
              <a:spcAft>
                <a:spcPct val="0"/>
              </a:spcAft>
              <a:buClr>
                <a:srgbClr val="800080"/>
              </a:buClr>
              <a:buSzPct val="70000"/>
              <a:buFont typeface="Wingdings" pitchFamily="2" charset="2"/>
              <a:buChar char="§"/>
            </a:pP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ในการถอดแบบและคำนวณ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ปริมาณงานของแต่ละรายการงานก่อสร้าง (</a:t>
            </a:r>
            <a:r>
              <a:rPr lang="en-US" sz="2000" b="1" dirty="0">
                <a:latin typeface="Angsana New" pitchFamily="18" charset="-34"/>
                <a:cs typeface="IrisUPC" pitchFamily="34" charset="-34"/>
              </a:rPr>
              <a:t>Item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) รวมทั้ง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การคิดเผื่อปริมาณ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งาน</a:t>
            </a:r>
            <a:br>
              <a:rPr lang="th-TH" sz="20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และ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วัสดุ 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ให้ดำเนินการ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ตามที่กำหนด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ตาม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หลักเกณฑ์การถอดแบบคำนวณปริมาณวัสดุนี้</a:t>
            </a:r>
          </a:p>
          <a:p>
            <a:pPr marL="180975" indent="-180975" fontAlgn="base">
              <a:lnSpc>
                <a:spcPts val="2200"/>
              </a:lnSpc>
              <a:spcBef>
                <a:spcPts val="600"/>
              </a:spcBef>
              <a:spcAft>
                <a:spcPct val="0"/>
              </a:spcAft>
              <a:buClr>
                <a:srgbClr val="800080"/>
              </a:buClr>
              <a:buSzPct val="70000"/>
              <a:buFont typeface="Wingdings" pitchFamily="2" charset="2"/>
              <a:buChar char="§"/>
            </a:pP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การเผื่อปริมาณงานและหรือวัสดุในบางรายการงานก่อสร้างที่จำเป็นต้องคิดเผื่อปริมาณงานและหรือวัสดุ แต่มิได้กำหนดไว้ใน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หลักเกณฑ์การถอดแบบคำนวณปริมาณวัสดุ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นี้  ได้กำหนดไว้แล้ว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ใน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สูตรการคำนวณค่างานต้นทุนต่อหน่วย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ของรายการ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งาน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ก่อสร้างนั้น</a:t>
            </a:r>
            <a:endParaRPr lang="th-TH" sz="2000" b="1" dirty="0"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308232" name="Text Box 8"/>
          <p:cNvSpPr txBox="1">
            <a:spLocks noChangeArrowheads="1"/>
          </p:cNvSpPr>
          <p:nvPr/>
        </p:nvSpPr>
        <p:spPr bwMode="auto">
          <a:xfrm>
            <a:off x="929173" y="3917345"/>
            <a:ext cx="7243227" cy="2743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 extrusionH="76200" contourW="12700">
            <a:bevelT w="50800"/>
            <a:contourClr>
              <a:schemeClr val="tx1"/>
            </a:contourClr>
          </a:sp3d>
        </p:spPr>
        <p:txBody>
          <a:bodyPr wrap="square" anchor="ctr" anchorCtr="0">
            <a:noAutofit/>
          </a:bodyPr>
          <a:lstStyle/>
          <a:p>
            <a:pPr marL="354013" indent="-176213" defTabSz="89535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2000" b="1" dirty="0">
                <a:latin typeface="IrisUPC" pitchFamily="34" charset="-34"/>
                <a:cs typeface="IrisUPC" pitchFamily="34" charset="-34"/>
              </a:rPr>
              <a:t>ประกอบด้วย</a:t>
            </a:r>
          </a:p>
          <a:p>
            <a:pPr marL="719138" lvl="1" indent="-276225" defTabSz="89535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CC3300"/>
              </a:buClr>
              <a:buSzPct val="50000"/>
              <a:buFont typeface="Wingdings" pitchFamily="2" charset="2"/>
              <a:buChar char="v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มาตรฐาน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การวัด</a:t>
            </a:r>
            <a:endParaRPr lang="th-TH" sz="2000" b="1" dirty="0" smtClean="0">
              <a:latin typeface="IrisUPC" pitchFamily="34" charset="-34"/>
              <a:cs typeface="IrisUPC" pitchFamily="34" charset="-34"/>
            </a:endParaRPr>
          </a:p>
          <a:p>
            <a:pPr marL="719138" lvl="1" indent="-276225" defTabSz="89535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CC3300"/>
              </a:buClr>
              <a:buSzPct val="50000"/>
              <a:buFont typeface="Wingdings" pitchFamily="2" charset="2"/>
              <a:buChar char="v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หลักเกณฑ์การ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คำนวณ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ปริมาณงานและวัสดุ และเกณฑ์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การ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เผื่อ    สำหรับงาน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บ่อพัก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ท่อ-ระบายน้ำ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ดิน  งานคอนกรีต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งานแบบหล่อ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คอนกรีต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งานเหล็กเสริมใน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คอนกรีต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งานเหล็ก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รูปพรรณ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ไม้แบบหล่อ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คอนกรีต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วัสดุรอง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พื้น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ลวดผูกเหล็ก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เสริม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งานเหล็กเสริม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คอนกรีต  งาน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หินเรียง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และเข็ม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พืด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(SHEET  PILE</a:t>
            </a:r>
            <a:r>
              <a:rPr lang="en-US" sz="2000" b="1" dirty="0" smtClean="0">
                <a:latin typeface="Angsana New" pitchFamily="18" charset="-34"/>
                <a:cs typeface="Angsana New" pitchFamily="18" charset="-34"/>
              </a:rPr>
              <a:t>)</a:t>
            </a: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ป้องกันการพังทลายของ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ดิน    </a:t>
            </a:r>
          </a:p>
          <a:p>
            <a:pPr marL="719138" lvl="1" indent="-276225" defTabSz="89535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CC3300"/>
              </a:buClr>
              <a:buSzPct val="50000"/>
              <a:buFont typeface="Wingdings" pitchFamily="2" charset="2"/>
              <a:buChar char="v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อัตราส่วน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ของวัสดุในคอนกรีต 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Class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ต่างๆ</a:t>
            </a:r>
          </a:p>
          <a:p>
            <a:pPr marL="719138" lvl="1" indent="-276225" defTabSz="89535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CC3300"/>
              </a:buClr>
              <a:buSzPct val="50000"/>
              <a:buFont typeface="Wingdings" pitchFamily="2" charset="2"/>
              <a:buChar char="v"/>
            </a:pPr>
            <a:r>
              <a:rPr lang="th-TH" sz="2000" b="1" dirty="0">
                <a:latin typeface="IrisUPC" pitchFamily="34" charset="-34"/>
                <a:cs typeface="IrisUPC" pitchFamily="34" charset="-34"/>
              </a:rPr>
              <a:t>อัตราส่วนของ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วัสดุในปูน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ก่อและปูนฉาบ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</a:t>
            </a:r>
            <a:endParaRPr lang="th-TH" sz="2000" b="1" dirty="0">
              <a:latin typeface="IrisUPC" pitchFamily="34" charset="-34"/>
              <a:cs typeface="IrisUPC" pitchFamily="34" charset="-34"/>
            </a:endParaRPr>
          </a:p>
          <a:p>
            <a:pPr marL="719138" lvl="1" indent="-276225" defTabSz="89535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CC3300"/>
              </a:buClr>
              <a:buSzPct val="50000"/>
              <a:buFont typeface="Wingdings" pitchFamily="2" charset="2"/>
              <a:buChar char="v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เกณฑ์การเผื่อและปริมาณ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วัสดุมวลรวมของงานก่อและทำผิว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ผนัง</a:t>
            </a:r>
          </a:p>
        </p:txBody>
      </p:sp>
      <p:sp>
        <p:nvSpPr>
          <p:cNvPr id="308234" name="AutoShape 10">
            <a:hlinkClick r:id="rId2" action="ppaction://hlinkfile" highlightClick="1"/>
          </p:cNvPr>
          <p:cNvSpPr>
            <a:spLocks noChangeArrowheads="1"/>
          </p:cNvSpPr>
          <p:nvPr/>
        </p:nvSpPr>
        <p:spPr bwMode="auto">
          <a:xfrm>
            <a:off x="9053206" y="6664324"/>
            <a:ext cx="54000" cy="540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308235" name="Text Box 11"/>
          <p:cNvSpPr txBox="1">
            <a:spLocks noChangeArrowheads="1"/>
          </p:cNvSpPr>
          <p:nvPr/>
        </p:nvSpPr>
        <p:spPr bwMode="auto">
          <a:xfrm>
            <a:off x="39688" y="44450"/>
            <a:ext cx="1160462" cy="3365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Wingdings" pitchFamily="2" charset="2"/>
              <a:buNone/>
            </a:pPr>
            <a:r>
              <a:rPr lang="th-TH" sz="1600" b="1">
                <a:solidFill>
                  <a:srgbClr val="339933"/>
                </a:solidFill>
                <a:latin typeface="Angsana New" pitchFamily="18" charset="-34"/>
                <a:cs typeface="IrisUPC" pitchFamily="34" charset="-34"/>
              </a:rPr>
              <a:t>งานก่อสร้างทางฯ</a:t>
            </a:r>
          </a:p>
        </p:txBody>
      </p:sp>
      <p:pic>
        <p:nvPicPr>
          <p:cNvPr id="10" name="รูปภาพ 9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759904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3" name="Text Box 3"/>
          <p:cNvSpPr txBox="1">
            <a:spLocks noChangeArrowheads="1"/>
          </p:cNvSpPr>
          <p:nvPr/>
        </p:nvSpPr>
        <p:spPr bwMode="auto">
          <a:xfrm>
            <a:off x="1649354" y="930786"/>
            <a:ext cx="583294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>
            <a:spAutoFit/>
            <a:sp3d>
              <a:contourClr>
                <a:schemeClr val="bg1"/>
              </a:contourClr>
            </a:sp3d>
          </a:bodyPr>
          <a:lstStyle/>
          <a:p>
            <a:pPr algn="ctr">
              <a:spcBef>
                <a:spcPts val="25"/>
              </a:spcBef>
              <a:buClr>
                <a:srgbClr val="CC0066"/>
              </a:buClr>
              <a:buSzPct val="65000"/>
            </a:pPr>
            <a:r>
              <a:rPr lang="th-TH" sz="3000" b="1" dirty="0">
                <a:latin typeface="IrisUPC" pitchFamily="34" charset="-34"/>
                <a:cs typeface="IrisUPC" pitchFamily="34" charset="-34"/>
              </a:rPr>
              <a:t>หลักเกณฑ์การประเมินราคา</a:t>
            </a:r>
            <a:r>
              <a:rPr lang="th-TH" sz="3000" b="1" dirty="0" smtClean="0">
                <a:latin typeface="IrisUPC" pitchFamily="34" charset="-34"/>
                <a:cs typeface="IrisUPC" pitchFamily="34" charset="-34"/>
              </a:rPr>
              <a:t>ต้นทุนต่อ</a:t>
            </a:r>
            <a:r>
              <a:rPr lang="th-TH" sz="3000" b="1" dirty="0">
                <a:latin typeface="IrisUPC" pitchFamily="34" charset="-34"/>
                <a:cs typeface="IrisUPC" pitchFamily="34" charset="-34"/>
              </a:rPr>
              <a:t>หน่วย</a:t>
            </a:r>
          </a:p>
        </p:txBody>
      </p:sp>
      <p:sp>
        <p:nvSpPr>
          <p:cNvPr id="307204" name="Text Box 4"/>
          <p:cNvSpPr txBox="1">
            <a:spLocks noChangeArrowheads="1"/>
          </p:cNvSpPr>
          <p:nvPr/>
        </p:nvSpPr>
        <p:spPr bwMode="auto">
          <a:xfrm>
            <a:off x="598086" y="2204864"/>
            <a:ext cx="7934354" cy="1361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5113" indent="-265113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</a:pP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เป็นหลักเกณฑ์หรือ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สูตรการคำนวณค่างานต้นทุนต่อ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หน่วย </a:t>
            </a:r>
            <a:r>
              <a:rPr lang="en-US" sz="2400" b="1" dirty="0" smtClean="0">
                <a:latin typeface="IrisUPC" pitchFamily="34" charset="-34"/>
                <a:cs typeface="IrisUPC" pitchFamily="34" charset="-34"/>
              </a:rPr>
              <a:t>(</a:t>
            </a:r>
            <a:r>
              <a:rPr lang="en-US" sz="2400" b="1" dirty="0" smtClean="0">
                <a:latin typeface="Angsana New" pitchFamily="18" charset="-34"/>
                <a:cs typeface="Angsana New" pitchFamily="18" charset="-34"/>
              </a:rPr>
              <a:t>Unit Cost</a:t>
            </a:r>
            <a:r>
              <a:rPr lang="en-US" sz="2400" b="1" dirty="0" smtClean="0">
                <a:latin typeface="IrisUPC" pitchFamily="34" charset="-34"/>
                <a:cs typeface="IrisUPC" pitchFamily="34" charset="-34"/>
              </a:rPr>
              <a:t>)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สำหรับ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รายการงานก่อสร้างต่างๆ  ที่งานก่อสร้างทาง สะพาน และท่อ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เหลี่ยม โดยทั่วไป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ควรจะ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มี   ไว้เพื่อ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ให้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ผู้มีหน้าที่คำนวณราคากลางนำไปปรับใช้ตามความเหมาะสมและสอดคล้องตามข้อมูลข้อเท็จจริงสำหรับโครงการ/งานก่อสร้างที่ถอดแบบคำนวณราคากลางนั้น</a:t>
            </a:r>
          </a:p>
        </p:txBody>
      </p:sp>
      <p:sp>
        <p:nvSpPr>
          <p:cNvPr id="307208" name="Text Box 8"/>
          <p:cNvSpPr txBox="1">
            <a:spLocks noChangeArrowheads="1"/>
          </p:cNvSpPr>
          <p:nvPr/>
        </p:nvSpPr>
        <p:spPr bwMode="auto">
          <a:xfrm>
            <a:off x="1178276" y="4150763"/>
            <a:ext cx="6790147" cy="100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>
            <a:spAutoFit/>
          </a:bodyPr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ประกอบด้วย    หลักเกณฑ์หรือสูตรการคำนวณค่า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งานต้นทุนต่อ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หน่วย (</a:t>
            </a:r>
            <a:r>
              <a:rPr lang="en-US" sz="2200" b="1" dirty="0" smtClean="0">
                <a:latin typeface="Angsana New" pitchFamily="18" charset="-34"/>
                <a:cs typeface="Angsana New" pitchFamily="18" charset="-34"/>
              </a:rPr>
              <a:t>Unit Cost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)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ของรายการงานก่อสร้างต่างๆ  ที่งาน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ก่อสร้าง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ทาง สะพาน และท่อเหลี่ยม โดยทั่วไปควรจะมี</a:t>
            </a:r>
            <a:endParaRPr lang="th-TH" sz="22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307211" name="Text Box 11"/>
          <p:cNvSpPr txBox="1">
            <a:spLocks noChangeArrowheads="1"/>
          </p:cNvSpPr>
          <p:nvPr/>
        </p:nvSpPr>
        <p:spPr bwMode="auto">
          <a:xfrm>
            <a:off x="39688" y="44450"/>
            <a:ext cx="1160462" cy="3365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Wingdings" pitchFamily="2" charset="2"/>
              <a:buNone/>
            </a:pPr>
            <a:r>
              <a:rPr lang="th-TH" sz="1600" b="1">
                <a:solidFill>
                  <a:srgbClr val="339933"/>
                </a:solidFill>
                <a:latin typeface="Angsana New" pitchFamily="18" charset="-34"/>
                <a:cs typeface="IrisUPC" pitchFamily="34" charset="-34"/>
              </a:rPr>
              <a:t>งานก่อสร้างทางฯ</a:t>
            </a:r>
          </a:p>
        </p:txBody>
      </p:sp>
      <p:pic>
        <p:nvPicPr>
          <p:cNvPr id="10" name="รูปภาพ 9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91273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3" name="Text Box 3"/>
          <p:cNvSpPr txBox="1">
            <a:spLocks noChangeArrowheads="1"/>
          </p:cNvSpPr>
          <p:nvPr/>
        </p:nvSpPr>
        <p:spPr bwMode="auto">
          <a:xfrm>
            <a:off x="1649354" y="416277"/>
            <a:ext cx="583294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>
            <a:spAutoFit/>
            <a:sp3d extrusionH="57150" contourW="25400">
              <a:bevelT w="101600" h="152400"/>
              <a:contourClr>
                <a:schemeClr val="bg1"/>
              </a:contourClr>
            </a:sp3d>
          </a:bodyPr>
          <a:lstStyle/>
          <a:p>
            <a:pPr algn="ctr">
              <a:spcBef>
                <a:spcPts val="25"/>
              </a:spcBef>
              <a:buClr>
                <a:srgbClr val="CC0066"/>
              </a:buClr>
              <a:buSzPct val="65000"/>
            </a:pPr>
            <a:r>
              <a:rPr lang="th-TH" sz="2600" b="1" dirty="0">
                <a:latin typeface="IrisUPC" pitchFamily="34" charset="-34"/>
                <a:cs typeface="IrisUPC" pitchFamily="34" charset="-34"/>
              </a:rPr>
              <a:t>หลักเกณฑ์การประเมินราคา</a:t>
            </a: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ต้นทุนต่อหน่วย (ต่อ)</a:t>
            </a:r>
            <a:endParaRPr lang="th-TH" sz="26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307204" name="Text Box 4"/>
          <p:cNvSpPr txBox="1">
            <a:spLocks noChangeArrowheads="1"/>
          </p:cNvSpPr>
          <p:nvPr/>
        </p:nvSpPr>
        <p:spPr bwMode="auto">
          <a:xfrm>
            <a:off x="250326" y="1082716"/>
            <a:ext cx="8642154" cy="5611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ctr" anchorCtr="0">
            <a:noAutofit/>
          </a:bodyPr>
          <a:lstStyle/>
          <a:p>
            <a:pPr marL="269875" indent="-269875">
              <a:spcBef>
                <a:spcPts val="600"/>
              </a:spcBef>
              <a:buClr>
                <a:srgbClr val="800000"/>
              </a:buClr>
              <a:buSzPct val="60000"/>
              <a:buFont typeface="Wingdings" pitchFamily="2" charset="2"/>
              <a:buChar char="Ø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ข้อกำหนดและแนวทางปฏิบัติในการปรับใช้หลักเกณฑ์หรือสูตรการคำนวณค่างานต้นทุนต่อหน่วย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  <a:p>
            <a:pPr marL="719138" lvl="1" indent="-261938">
              <a:spcBef>
                <a:spcPts val="600"/>
              </a:spcBef>
            </a:pP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1.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 โครงการ/งานก่อสร้างที่สามารถประเมินค่าเฉลี่ยได้   ผู้มีหน้าที่คำนวณราคากลางสามารถประเมินราคาต้นทุนรายการ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ต่างๆ  ได้จากค่าเฉลี่ย</a:t>
            </a:r>
            <a:endParaRPr lang="en-US" sz="2000" b="1" dirty="0">
              <a:latin typeface="IrisUPC" pitchFamily="34" charset="-34"/>
              <a:cs typeface="IrisUPC" pitchFamily="34" charset="-34"/>
            </a:endParaRPr>
          </a:p>
          <a:p>
            <a:pPr marL="719138" lvl="1" indent="-261938">
              <a:spcBef>
                <a:spcPts val="600"/>
              </a:spcBef>
            </a:pP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2.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หลักเกณฑ์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หรือสูตรการคำนวณค่างานต้นทุนต่อ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หน่วย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ที่กำหนดไว้นี้   เป็นเพียงแนวทางในการประเมินค่างานต้นทุนต่อหน่วยสำหรับ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รายการงาน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ก่อสร้างต่างๆ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ที่งานก่อสร้างทาง สะพาน และท่อเหลี่ยม โดยทั่วไปควรจะมีดังนั้น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ผู้มีหน้าที่คำนวณราคากลางจึงต้องพิจารณาในรายละเอียดจากแบบก่อสร้างเฉพาะสาย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ทาง 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หรือจากแบบก่อสร้างของโครงการ/งานก่อสร้าง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ที่ถอดแบบคำนวณ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ราคากลาง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นั้น</a:t>
            </a:r>
            <a:endParaRPr lang="en-US" sz="2000" b="1" dirty="0">
              <a:latin typeface="IrisUPC" pitchFamily="34" charset="-34"/>
              <a:cs typeface="IrisUPC" pitchFamily="34" charset="-34"/>
            </a:endParaRPr>
          </a:p>
          <a:p>
            <a:pPr marL="719138" lvl="1" indent="-261938">
              <a:spcBef>
                <a:spcPts val="600"/>
              </a:spcBef>
            </a:pP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3.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โครงการ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/งานก่อสร้างที่ไม่มีรูปแบบคงที่แน่นอน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 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ให้ผู้มีหน้าที่คำนวณราคากลางถอดแบบก่อสร้างเฉพาะสาย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ทาง หรือ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เฉพาะโครงการ/งานก่อสร้าง ที่ไม่มีรูปแบบคงที่แน่นอน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นั้น</a:t>
            </a:r>
            <a:endParaRPr lang="th-TH" sz="2000" b="1" dirty="0">
              <a:latin typeface="IrisUPC" pitchFamily="34" charset="-34"/>
              <a:cs typeface="IrisUPC" pitchFamily="34" charset="-34"/>
            </a:endParaRPr>
          </a:p>
          <a:p>
            <a:pPr marL="719138" lvl="1" indent="-261938">
              <a:spcBef>
                <a:spcPts val="600"/>
              </a:spcBef>
            </a:pP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4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.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ใน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กรณีของหน่วยงาน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อื่นที่ไม่ใช่กรมทางหลวงหรือที่ไม่ใช้แบบมาตรฐานของกรมทางหลวง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ผู้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มีหน้าที่คำนวณราคากลางและหรือผู้ที่เกี่ยวข้อง สามารถพิจารณาและกำหนดหลักเกณฑ์  แนวทาง และวิธีการคำนวณค่างานต้นทุนต่อหน่วยสำหรับรายการงานก่อสร้างต่างๆ   ได้ตามข้อมูล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ข้อเท็จจริง   ที่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สอดคล้องตามแบบมาตรฐานหรือตามแบบก่อสร้างสำหรับโครงการ/งานก่อสร้างที่คำนวณราคากลางนั้น</a:t>
            </a:r>
            <a:endParaRPr lang="en-US" sz="2000" b="1" dirty="0">
              <a:latin typeface="IrisUPC" pitchFamily="34" charset="-34"/>
              <a:cs typeface="IrisUPC" pitchFamily="34" charset="-34"/>
            </a:endParaRPr>
          </a:p>
          <a:p>
            <a:pPr marL="719138" lvl="1" indent="-261938">
              <a:spcBef>
                <a:spcPts val="600"/>
              </a:spcBef>
            </a:pP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5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.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 รายการงานก่อสร้างใดที่ไม่มีหลักเกณฑ์หรือสูตรการคำนวณค่างานต้นทุนต่อหน่วยกำหนด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ไว้       ให้กำหนด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หรือนำ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หลักเกณฑ์หรือสูตรการคำนวณค่างานต้นทุนต่อหน่วยของรายการที่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เกี่ยวข้อง  มา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ปรับใช้ได้ตามความเหมาะสมสอดคล้องตามข้อเท็จจริงสำหรับรายการงานก่อสร้างนั้นๆ</a:t>
            </a:r>
            <a:endParaRPr lang="en-US" sz="20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307211" name="Text Box 11"/>
          <p:cNvSpPr txBox="1">
            <a:spLocks noChangeArrowheads="1"/>
          </p:cNvSpPr>
          <p:nvPr/>
        </p:nvSpPr>
        <p:spPr bwMode="auto">
          <a:xfrm>
            <a:off x="39688" y="44450"/>
            <a:ext cx="1160462" cy="3365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Wingdings" pitchFamily="2" charset="2"/>
              <a:buNone/>
            </a:pPr>
            <a:r>
              <a:rPr lang="th-TH" sz="1600" b="1">
                <a:solidFill>
                  <a:srgbClr val="339933"/>
                </a:solidFill>
                <a:latin typeface="Angsana New" pitchFamily="18" charset="-34"/>
                <a:cs typeface="IrisUPC" pitchFamily="34" charset="-34"/>
              </a:rPr>
              <a:t>งานก่อสร้างทางฯ</a:t>
            </a:r>
          </a:p>
        </p:txBody>
      </p:sp>
      <p:pic>
        <p:nvPicPr>
          <p:cNvPr id="8" name="รูปภาพ 7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723974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7" name="Text Box 5"/>
          <p:cNvSpPr txBox="1">
            <a:spLocks noChangeArrowheads="1"/>
          </p:cNvSpPr>
          <p:nvPr/>
        </p:nvSpPr>
        <p:spPr bwMode="auto">
          <a:xfrm>
            <a:off x="1130606" y="764704"/>
            <a:ext cx="6840760" cy="553998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>
            <a:spAutoFit/>
            <a:sp3d>
              <a:contourClr>
                <a:schemeClr val="bg1"/>
              </a:contourClr>
            </a:sp3d>
          </a:bodyPr>
          <a:lstStyle/>
          <a:p>
            <a:pPr algn="ctr">
              <a:spcBef>
                <a:spcPts val="25"/>
              </a:spcBef>
              <a:buClr>
                <a:srgbClr val="FF00FF"/>
              </a:buClr>
              <a:buSzPct val="65000"/>
            </a:pPr>
            <a:r>
              <a:rPr lang="th-TH" sz="3000" b="1" dirty="0">
                <a:latin typeface="IrisUPC" pitchFamily="34" charset="-34"/>
                <a:cs typeface="IrisUPC" pitchFamily="34" charset="-34"/>
              </a:rPr>
              <a:t>บัญชีแสดงรายการก่อสร้างสำหรับงานก่อสร้างชลประทาน</a:t>
            </a:r>
          </a:p>
        </p:txBody>
      </p:sp>
      <p:sp>
        <p:nvSpPr>
          <p:cNvPr id="310281" name="Text Box 9"/>
          <p:cNvSpPr txBox="1">
            <a:spLocks noChangeArrowheads="1"/>
          </p:cNvSpPr>
          <p:nvPr/>
        </p:nvSpPr>
        <p:spPr bwMode="auto">
          <a:xfrm>
            <a:off x="39688" y="44450"/>
            <a:ext cx="1519237" cy="3365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Wingdings" pitchFamily="2" charset="2"/>
              <a:buNone/>
            </a:pPr>
            <a:r>
              <a:rPr lang="th-TH" sz="1600" b="1">
                <a:solidFill>
                  <a:srgbClr val="CC3300"/>
                </a:solidFill>
                <a:latin typeface="Angsana New" pitchFamily="18" charset="-34"/>
                <a:cs typeface="IrisUPC" pitchFamily="34" charset="-34"/>
              </a:rPr>
              <a:t>งานก่อสร้างชลประทาน</a:t>
            </a:r>
          </a:p>
        </p:txBody>
      </p:sp>
      <p:sp>
        <p:nvSpPr>
          <p:cNvPr id="310283" name="Text Box 11"/>
          <p:cNvSpPr txBox="1">
            <a:spLocks noChangeArrowheads="1"/>
          </p:cNvSpPr>
          <p:nvPr/>
        </p:nvSpPr>
        <p:spPr bwMode="auto">
          <a:xfrm>
            <a:off x="971600" y="3967721"/>
            <a:ext cx="7206928" cy="2557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ctr" anchorCtr="0">
            <a:noAutofit/>
          </a:bodyPr>
          <a:lstStyle/>
          <a:p>
            <a:pPr lvl="1" defTabSz="630238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ประกอบด้วย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/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	- รายการ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งานก่อสร้างต่างๆ ที่งานก่อสร้างชลประทานโดยทั่วไปควรจะมี  ไว้เป็นกลุ่มงาน  รวม  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64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 กลุ่มงาน 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และ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ในแต่ละกลุ่มงานจะประกอบด้วยรายการงานก่อสร้างต่างๆ ในกลุ่มงานนั้นๆ  </a:t>
            </a:r>
            <a:endParaRPr lang="th-TH" sz="2200" b="1" dirty="0" smtClean="0">
              <a:latin typeface="IrisUPC" pitchFamily="34" charset="-34"/>
              <a:cs typeface="IrisUPC" pitchFamily="34" charset="-34"/>
            </a:endParaRPr>
          </a:p>
          <a:p>
            <a:pPr lvl="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</a:pPr>
            <a:r>
              <a:rPr lang="th-TH" sz="22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- ในทุกรายการ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ก่อสร้าง    ได้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อธิบายลักษณะและขอบเขตของงาน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ไว้เพื่อ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ผู้มีหน้าที่คำนวณราคากลางใช้เป็นแนวทาง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ประกอบ ใน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การพิจารณาถอดแบบก่อสร้าง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ด้วย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310284" name="AutoShape 1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036050" y="6759575"/>
            <a:ext cx="71438" cy="71438"/>
          </a:xfrm>
          <a:prstGeom prst="actionButtonBlank">
            <a:avLst/>
          </a:prstGeom>
          <a:solidFill>
            <a:srgbClr val="0066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310285" name="AutoShape 13">
            <a:hlinkClick r:id="rId3" action="ppaction://hlinkfile" highlightClick="1"/>
          </p:cNvPr>
          <p:cNvSpPr>
            <a:spLocks noChangeArrowheads="1"/>
          </p:cNvSpPr>
          <p:nvPr/>
        </p:nvSpPr>
        <p:spPr bwMode="auto">
          <a:xfrm>
            <a:off x="9053206" y="6664324"/>
            <a:ext cx="54000" cy="54000"/>
          </a:xfrm>
          <a:prstGeom prst="actionButtonBlank">
            <a:avLst/>
          </a:prstGeom>
          <a:solidFill>
            <a:srgbClr val="FF00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539770" y="1628800"/>
            <a:ext cx="8010602" cy="22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80975" indent="-180975" fontAlgn="base">
              <a:lnSpc>
                <a:spcPts val="2200"/>
              </a:lnSpc>
              <a:spcBef>
                <a:spcPts val="6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</a:pPr>
            <a:r>
              <a:rPr lang="th-TH" sz="2200" b="1" dirty="0">
                <a:latin typeface="IrisUPC" pitchFamily="34" charset="-34"/>
                <a:cs typeface="IrisUPC" pitchFamily="34" charset="-34"/>
              </a:rPr>
              <a:t>เป็นบัญชีแสดง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รายการรวมทั้งหน่วยวัดของแต่ละรายการงานก่อสร้าง    ที่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ก่อสร้างชลประทานโดยทั่วไป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ควรจะ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มี</a:t>
            </a:r>
          </a:p>
          <a:p>
            <a:pPr marL="180975" indent="-180975" fontAlgn="base">
              <a:lnSpc>
                <a:spcPts val="2200"/>
              </a:lnSpc>
              <a:spcBef>
                <a:spcPts val="6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ใช้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เป็นแม่แบบและแนวทางประกอบการ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พิจารณาเพื่อ กำหนดรายการงานก่อสร้าง (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Item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)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ใน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การถอดแบบ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คำนวณราคากลาง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ก่อสร้างชลประทาน</a:t>
            </a:r>
          </a:p>
          <a:p>
            <a:pPr marL="180975" indent="-180975" fontAlgn="base">
              <a:lnSpc>
                <a:spcPts val="2200"/>
              </a:lnSpc>
              <a:spcBef>
                <a:spcPts val="60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ผู้มีหน้าที่คำนวณราคากลางสามารถปรับปรุง  เปลี่ยนแปลง  แก้ไข  เพิ่ม และหรือลดรายการ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ก่อสร้างต่างๆ   ได้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ตามความ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เหมาะสมและสอดคล้องตาม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ข้อมูลข้อเท็จจริงสำหรับโครงการ/งานก่อสร้างที่ถอดแบบคำนวณราคากลางงานก่อสร้างนั้น</a:t>
            </a:r>
          </a:p>
        </p:txBody>
      </p:sp>
      <p:pic>
        <p:nvPicPr>
          <p:cNvPr id="11" name="รูปภาพ 10" descr="แบนฟุ้ง นูน copy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71643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3" name="Text Box 3"/>
          <p:cNvSpPr txBox="1">
            <a:spLocks noChangeArrowheads="1"/>
          </p:cNvSpPr>
          <p:nvPr/>
        </p:nvSpPr>
        <p:spPr bwMode="auto">
          <a:xfrm>
            <a:off x="1883608" y="498738"/>
            <a:ext cx="5328592" cy="553998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ctr" anchorCtr="0">
            <a:noAutofit/>
            <a:sp3d>
              <a:contourClr>
                <a:schemeClr val="bg1"/>
              </a:contourClr>
            </a:sp3d>
          </a:bodyPr>
          <a:lstStyle/>
          <a:p>
            <a:pPr algn="ctr">
              <a:spcBef>
                <a:spcPts val="25"/>
              </a:spcBef>
              <a:buClr>
                <a:srgbClr val="FF00FF"/>
              </a:buClr>
              <a:buSzPct val="65000"/>
            </a:pPr>
            <a:r>
              <a:rPr lang="th-TH" sz="3000" b="1" dirty="0">
                <a:latin typeface="IrisUPC" pitchFamily="34" charset="-34"/>
                <a:cs typeface="IrisUPC" pitchFamily="34" charset="-34"/>
              </a:rPr>
              <a:t>หลักเกณฑ์การถอดแบบคำนวณปริมาณงาน</a:t>
            </a:r>
          </a:p>
        </p:txBody>
      </p:sp>
      <p:sp>
        <p:nvSpPr>
          <p:cNvPr id="312328" name="Text Box 8"/>
          <p:cNvSpPr txBox="1">
            <a:spLocks noChangeArrowheads="1"/>
          </p:cNvSpPr>
          <p:nvPr/>
        </p:nvSpPr>
        <p:spPr bwMode="auto">
          <a:xfrm>
            <a:off x="1358380" y="3284984"/>
            <a:ext cx="6429375" cy="329579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anchor="ctr" anchorCtr="0">
            <a:noAutofit/>
          </a:bodyPr>
          <a:lstStyle/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Wingdings" pitchFamily="2" charset="2"/>
              <a:buNone/>
            </a:pP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ประกอบด้วย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/>
            </a:r>
            <a:br>
              <a:rPr lang="th-TH" sz="22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       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หลักเกณฑ์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และวิธีการถอดแบบและคำนวณปริมาณงาน  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สำหรับ</a:t>
            </a:r>
          </a:p>
          <a:p>
            <a:pPr marL="1619250" lvl="1" indent="-179388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Arial" pitchFamily="34" charset="0"/>
              <a:buChar char="•"/>
            </a:pP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งาน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เตรียม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พื้นที่</a:t>
            </a:r>
          </a:p>
          <a:p>
            <a:pPr marL="1619250" lvl="1" indent="-179388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Arial" pitchFamily="34" charset="0"/>
              <a:buChar char="•"/>
            </a:pP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งาน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ขุดเปิดหน้า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ดิน</a:t>
            </a:r>
          </a:p>
          <a:p>
            <a:pPr marL="1619250" lvl="1" indent="-179388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Arial" pitchFamily="34" charset="0"/>
              <a:buChar char="•"/>
            </a:pP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งาน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ดิน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ขุด</a:t>
            </a:r>
          </a:p>
          <a:p>
            <a:pPr marL="1619250" lvl="1" indent="-179388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Arial" pitchFamily="34" charset="0"/>
              <a:buChar char="•"/>
            </a:pP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งาน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ถมดินบดอัด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แน่น</a:t>
            </a:r>
          </a:p>
          <a:p>
            <a:pPr marL="1619250" lvl="1" indent="-179388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Arial" pitchFamily="34" charset="0"/>
              <a:buChar char="•"/>
            </a:pP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งาน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ขุดระเบิด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หิน</a:t>
            </a:r>
          </a:p>
          <a:p>
            <a:pPr marL="1619250" lvl="1" indent="-179388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Arial" pitchFamily="34" charset="0"/>
              <a:buChar char="•"/>
            </a:pP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งานคอนกรีต</a:t>
            </a:r>
          </a:p>
          <a:p>
            <a:pPr marL="1619250" lvl="1" indent="-179388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Arial" pitchFamily="34" charset="0"/>
              <a:buChar char="•"/>
            </a:pP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งาน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เหล็กเสริม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คอนกรีต</a:t>
            </a:r>
          </a:p>
          <a:p>
            <a:pPr marL="1619250" lvl="1" indent="-179388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Arial" pitchFamily="34" charset="0"/>
              <a:buChar char="•"/>
            </a:pP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งาน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แบบหล่อ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คอนกรีต</a:t>
            </a:r>
          </a:p>
          <a:p>
            <a:pPr marL="1619250" lvl="1" indent="-179388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Arial" pitchFamily="34" charset="0"/>
              <a:buChar char="•"/>
            </a:pP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งาน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หินเรียง  หินทิ้ง  และ </a:t>
            </a:r>
            <a:r>
              <a:rPr lang="en-US" sz="2000" b="1" dirty="0">
                <a:latin typeface="Angsana New" pitchFamily="18" charset="-34"/>
                <a:cs typeface="IrisUPC" pitchFamily="34" charset="-34"/>
              </a:rPr>
              <a:t>Filter 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Material</a:t>
            </a:r>
          </a:p>
          <a:p>
            <a:pPr marL="1619250" lvl="1" indent="-179388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Arial" pitchFamily="34" charset="0"/>
              <a:buChar char="•"/>
            </a:pP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Temporary Work</a:t>
            </a:r>
            <a:r>
              <a:rPr lang="en-US" sz="2000" b="1" dirty="0" smtClean="0">
                <a:latin typeface="Angsana New" pitchFamily="18" charset="-34"/>
                <a:cs typeface="Angsana New" pitchFamily="18" charset="-34"/>
              </a:rPr>
              <a:t> </a:t>
            </a:r>
            <a:endParaRPr lang="th-TH" sz="2000" b="1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12329" name="Text Box 9"/>
          <p:cNvSpPr txBox="1">
            <a:spLocks noChangeArrowheads="1"/>
          </p:cNvSpPr>
          <p:nvPr/>
        </p:nvSpPr>
        <p:spPr bwMode="auto">
          <a:xfrm>
            <a:off x="563648" y="1368494"/>
            <a:ext cx="8016984" cy="1700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5113" indent="-265113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SzPct val="65000"/>
              <a:buFont typeface="Wingdings" pitchFamily="2" charset="2"/>
              <a:buChar char="q"/>
            </a:pP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เป็น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หลักเกณฑ์ แนวทาง และวิธีการในการถอดแบบคำนวณปริมาณ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งานและวัสดุ 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สำหรับรายการ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งานก่อสร้างต่างๆ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 ใน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การถอดแบบคำนวณราคากลางงานก่อสร้าง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ชลประทาน</a:t>
            </a:r>
          </a:p>
          <a:p>
            <a:pPr marL="265113" indent="-265113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SzPct val="65000"/>
              <a:buFont typeface="Wingdings" pitchFamily="2" charset="2"/>
              <a:buChar char="q"/>
            </a:pPr>
            <a:r>
              <a:rPr lang="th-TH" sz="2200" b="1" dirty="0">
                <a:cs typeface="IrisUPC" pitchFamily="34" charset="-34"/>
              </a:rPr>
              <a:t>ในการถอดแบบคำนวณปริมาณงานและวัสดุทุก</a:t>
            </a:r>
            <a:r>
              <a:rPr lang="th-TH" sz="2200" b="1" dirty="0" smtClean="0">
                <a:cs typeface="IrisUPC" pitchFamily="34" charset="-34"/>
              </a:rPr>
              <a:t>รายการงานก่อสร้าง   ใน</a:t>
            </a:r>
            <a:r>
              <a:rPr lang="th-TH" sz="2200" b="1" dirty="0">
                <a:cs typeface="IrisUPC" pitchFamily="34" charset="-34"/>
              </a:rPr>
              <a:t>งานก่อสร้าง</a:t>
            </a:r>
            <a:r>
              <a:rPr lang="th-TH" sz="2200" b="1" dirty="0" smtClean="0">
                <a:cs typeface="IrisUPC" pitchFamily="34" charset="-34"/>
              </a:rPr>
              <a:t>ชลประทาน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ไม่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มีการคิดเผื่อปริมาณงานและวัสดุ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     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เนื่องจากได้กำหนดหลักเกณฑ์และวิธีการคำนวณเผื่อปริมาณงานและวัสดุ ไว้แล้วในหลักเกณฑ์หรือสูตรการคำนวณค่างานต้นทุนต่อหน่วย (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Unit Cost</a:t>
            </a:r>
            <a:r>
              <a:rPr lang="en-US" sz="2200" b="1" dirty="0" smtClean="0">
                <a:latin typeface="Angsana New" pitchFamily="18" charset="-34"/>
                <a:cs typeface="IrisUPC" pitchFamily="34" charset="-34"/>
              </a:rPr>
              <a:t>)</a:t>
            </a:r>
            <a:endParaRPr lang="th-TH" sz="2200" b="1" dirty="0"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312332" name="Text Box 12"/>
          <p:cNvSpPr txBox="1">
            <a:spLocks noChangeArrowheads="1"/>
          </p:cNvSpPr>
          <p:nvPr/>
        </p:nvSpPr>
        <p:spPr bwMode="auto">
          <a:xfrm>
            <a:off x="39688" y="44450"/>
            <a:ext cx="1519237" cy="3365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Wingdings" pitchFamily="2" charset="2"/>
              <a:buNone/>
            </a:pPr>
            <a:r>
              <a:rPr lang="th-TH" sz="1600" b="1">
                <a:solidFill>
                  <a:srgbClr val="CC3300"/>
                </a:solidFill>
                <a:latin typeface="Angsana New" pitchFamily="18" charset="-34"/>
                <a:cs typeface="IrisUPC" pitchFamily="34" charset="-34"/>
              </a:rPr>
              <a:t>งานก่อสร้างชลประทาน</a:t>
            </a:r>
          </a:p>
        </p:txBody>
      </p:sp>
      <p:pic>
        <p:nvPicPr>
          <p:cNvPr id="10" name="รูปภาพ 9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676834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9" name="Text Box 3"/>
          <p:cNvSpPr txBox="1">
            <a:spLocks noChangeArrowheads="1"/>
          </p:cNvSpPr>
          <p:nvPr/>
        </p:nvSpPr>
        <p:spPr bwMode="auto">
          <a:xfrm>
            <a:off x="1802774" y="314550"/>
            <a:ext cx="5514636" cy="569748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ctr" anchorCtr="0">
            <a:noAutofit/>
            <a:sp3d>
              <a:contourClr>
                <a:schemeClr val="bg1"/>
              </a:contourClr>
            </a:sp3d>
          </a:bodyPr>
          <a:lstStyle/>
          <a:p>
            <a:pPr marL="533400" indent="-533400"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3000" b="1" dirty="0" smtClean="0">
                <a:latin typeface="IrisUPC" pitchFamily="34" charset="-34"/>
                <a:cs typeface="IrisUPC" pitchFamily="34" charset="-34"/>
              </a:rPr>
              <a:t>หลักเกณฑ์</a:t>
            </a:r>
            <a:r>
              <a:rPr lang="th-TH" sz="3000" b="1" dirty="0">
                <a:latin typeface="IrisUPC" pitchFamily="34" charset="-34"/>
                <a:cs typeface="IrisUPC" pitchFamily="34" charset="-34"/>
              </a:rPr>
              <a:t>การประเมินราคางานต้นทุนต่อ</a:t>
            </a:r>
            <a:r>
              <a:rPr lang="th-TH" sz="3000" b="1" dirty="0" smtClean="0">
                <a:latin typeface="IrisUPC" pitchFamily="34" charset="-34"/>
                <a:cs typeface="IrisUPC" pitchFamily="34" charset="-34"/>
              </a:rPr>
              <a:t>หน่วย</a:t>
            </a:r>
            <a:endParaRPr lang="th-TH" sz="3000" b="1" dirty="0">
              <a:cs typeface="IrisUPC" pitchFamily="34" charset="-34"/>
            </a:endParaRPr>
          </a:p>
        </p:txBody>
      </p:sp>
      <p:sp>
        <p:nvSpPr>
          <p:cNvPr id="311305" name="AutoShape 9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036050" y="6759575"/>
            <a:ext cx="71438" cy="71438"/>
          </a:xfrm>
          <a:prstGeom prst="actionButtonBlank">
            <a:avLst/>
          </a:prstGeom>
          <a:solidFill>
            <a:srgbClr val="0066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311306" name="AutoShape 10">
            <a:hlinkClick r:id="rId3" action="ppaction://hlinkfile" highlightClick="1"/>
          </p:cNvPr>
          <p:cNvSpPr>
            <a:spLocks noChangeArrowheads="1"/>
          </p:cNvSpPr>
          <p:nvPr/>
        </p:nvSpPr>
        <p:spPr bwMode="auto">
          <a:xfrm>
            <a:off x="9053206" y="6664324"/>
            <a:ext cx="54000" cy="54000"/>
          </a:xfrm>
          <a:prstGeom prst="actionButtonBlank">
            <a:avLst/>
          </a:prstGeom>
          <a:solidFill>
            <a:srgbClr val="FF00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311307" name="Text Box 11"/>
          <p:cNvSpPr txBox="1">
            <a:spLocks noChangeArrowheads="1"/>
          </p:cNvSpPr>
          <p:nvPr/>
        </p:nvSpPr>
        <p:spPr bwMode="auto">
          <a:xfrm>
            <a:off x="39688" y="44450"/>
            <a:ext cx="1519237" cy="3365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Wingdings" pitchFamily="2" charset="2"/>
              <a:buNone/>
            </a:pPr>
            <a:r>
              <a:rPr lang="th-TH" sz="1600" b="1">
                <a:solidFill>
                  <a:srgbClr val="CC3300"/>
                </a:solidFill>
                <a:latin typeface="Angsana New" pitchFamily="18" charset="-34"/>
                <a:cs typeface="IrisUPC" pitchFamily="34" charset="-34"/>
              </a:rPr>
              <a:t>งานก่อสร้างชลประทาน</a:t>
            </a:r>
          </a:p>
        </p:txBody>
      </p:sp>
      <p:sp>
        <p:nvSpPr>
          <p:cNvPr id="10" name="TextBox 9"/>
          <p:cNvSpPr txBox="1"/>
          <p:nvPr/>
        </p:nvSpPr>
        <p:spPr bwMode="auto">
          <a:xfrm>
            <a:off x="619419" y="2482549"/>
            <a:ext cx="7894915" cy="4276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</a:bodyPr>
          <a:lstStyle/>
          <a:p>
            <a:pPr marL="269875" indent="-269875">
              <a:spcBef>
                <a:spcPts val="600"/>
              </a:spcBef>
              <a:buClr>
                <a:srgbClr val="0000CC"/>
              </a:buClr>
              <a:buSzPct val="60000"/>
              <a:buFont typeface="Wingdings" pitchFamily="2" charset="2"/>
              <a:buChar char="Ø"/>
            </a:pPr>
            <a:r>
              <a:rPr lang="th-TH" sz="2000" b="1" dirty="0">
                <a:latin typeface="IrisUPC" pitchFamily="34" charset="-34"/>
                <a:cs typeface="IrisUPC" pitchFamily="34" charset="-34"/>
              </a:rPr>
              <a:t>ข้อกำหนดและแนวทางปฏิบัติในการปรับใช้หลักเกณฑ์หรือสูตรการคำนวณค่างานต้นทุนต่อหน่วย</a:t>
            </a:r>
            <a:endParaRPr lang="en-US" sz="2000" b="1" dirty="0">
              <a:latin typeface="IrisUPC" pitchFamily="34" charset="-34"/>
              <a:cs typeface="IrisUPC" pitchFamily="34" charset="-34"/>
            </a:endParaRPr>
          </a:p>
          <a:p>
            <a:pPr marL="625475" lvl="1" indent="-263525"/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1. 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ให้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กำหนดหลักเกณฑ์หรือนำหลักเกณฑ์หรือสูตรการประเมินราคางานต้นทุนต่อหน่วยของ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รายการงานก่อสร้างที่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เกี่ยวข้อง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มาปรับใช้ได้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ตามความเหมาะสมและสอดคล้องตามข้อเท็จจริงตามแบบ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ก่อสร้าง    สำหรับ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รายการงาน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ก่อสร้างต่างๆ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pPr marL="625475" lvl="1" indent="-263525"/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2</a:t>
            </a:r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. 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ที่ต้องใช้เทคนิคพิเศษ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เฉพาะ เช่น งาน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เจาะ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อุโมงค์  เป็น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ต้น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สามารถ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ให้ผู้เชี่ยวชาญเฉพาะด้าน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นั้นๆ กำหนด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หลักเกณฑ์และหรือคำนวณราคาให้ก็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ได้    โดย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ให้ผู้มีหน้าที่คำนวณราคากลางจัดทำบันทึกแสดงรายละเอียดของการกำหนดหลักเกณฑ์และหรือคำนวณราคาดังกล่าวประกอบไว้ด้วย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pPr marL="625475" lvl="1" indent="-263525"/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3</a:t>
            </a:r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. 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รายการ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งานก่อสร้างทั่วไปอื่นๆ  ที่มิได้กำหนดหลักเกณฑ์หรือสูตรการประเมินราคางานต้นทุนต่อหน่วยไว้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ในกรณีที่เกี่ยวข้องกับการคำนวณราคาและแหล่งวัสดุ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ก่อสร้าง ค่าแรงงาน และ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หรือค่าขนส่งวัสดุ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ก่อสร้าง  ให้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ใช้ตามข้อกำหนดเกี่ยวกับราคาและแหล่งวัสดุ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ก่อสร้างใน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ส่วนของแนวทางและวิธีปฏิบัติเกี่ยวกับหลักเกณฑ์การคำนวณราคากลางงาน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ก่อสร้าง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บัญชีค่าแรงงาน/ดำเนินการสำหรับการถอดแบบ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คำนวณราคา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กลางงาน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ก่อสร้าง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และหรือตารางและหลักเกณฑ์การคำนวณค่า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ขนส่งวัสดุก่อสร้าง แล้วแต่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กรณี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pPr marL="625475" lvl="1" indent="-263525"/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4</a:t>
            </a:r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.  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ครุภัณฑ์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ต่างๆ ตามหลักเกณฑ์การคำนวณราคากลางงานก่อสร้าง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ชลประทานเป็น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ครุภัณฑ์ประเภทติดตั้งอยู่กับที่ (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Built-in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)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     ใน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กรณีที่ต้องคำนวณค่าครุภัณฑ์ที่ไม่ติดตั้งอยู่กับ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ที่  ให้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นำ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หลักเกณฑ์การ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คำนวณราคากลาง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งาน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ก่อสร้างอาคาร  ใน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ส่วนของการคำนวณค่าครุภัณฑ์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จัดซื้อ</a:t>
            </a:r>
            <a:r>
              <a:rPr lang="en-US" sz="18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มาปรับใช้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322334" y="1007471"/>
            <a:ext cx="8498138" cy="150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5113" indent="-265113" fontAlgn="base">
              <a:lnSpc>
                <a:spcPts val="2200"/>
              </a:lnSpc>
              <a:spcAft>
                <a:spcPct val="0"/>
              </a:spcAft>
              <a:buSzPct val="75000"/>
              <a:buFont typeface="Wingdings" pitchFamily="2" charset="2"/>
              <a:buChar char="§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เป็นหลักเกณฑ์หรือ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สูตรการคำนวณค่างานต้นทุนต่อ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หน่วย </a:t>
            </a: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>(</a:t>
            </a:r>
            <a:r>
              <a:rPr lang="en-US" sz="2000" b="1" dirty="0" smtClean="0">
                <a:latin typeface="Angsana New" pitchFamily="18" charset="-34"/>
                <a:cs typeface="Angsana New" pitchFamily="18" charset="-34"/>
              </a:rPr>
              <a:t>Unit Cost</a:t>
            </a: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>)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สำหรับ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รายการงานก่อสร้าง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ต่างๆ   ที่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ก่อสร้างชลประทานโดยทั่วไป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ควรจะ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มี   ไว้เพื่อให้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ผู้มีหน้าที่คำนวณราคากลางนำไปปรับใช้ตาม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ความเหมาะสม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และสอดคล้องตามข้อมูล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ข้อเท็จจริง สำหรับ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โครงการ/งานก่อสร้างที่ถอดแบบคำนวณราคากลาง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นั้น</a:t>
            </a:r>
          </a:p>
          <a:p>
            <a:pPr marL="265113" indent="-265113" fontAlgn="base">
              <a:lnSpc>
                <a:spcPts val="2200"/>
              </a:lnSpc>
              <a:spcAft>
                <a:spcPct val="0"/>
              </a:spcAft>
              <a:buSzPct val="75000"/>
              <a:buFont typeface="Wingdings" pitchFamily="2" charset="2"/>
              <a:buChar char="§"/>
            </a:pPr>
            <a:r>
              <a:rPr lang="th-TH" sz="2000" b="1" dirty="0">
                <a:latin typeface="IrisUPC" pitchFamily="34" charset="-34"/>
                <a:cs typeface="IrisUPC" pitchFamily="34" charset="-34"/>
              </a:rPr>
              <a:t>ประกอบด้วย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หลักเกณฑ์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หรือสูตรการคำนวณค่างานต้นทุนต่อหน่วย (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Unit Cost</a:t>
            </a: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>)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ของ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รายการงานก่อสร้างต่างๆ  ที่งาน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ก่อสร้างชลประทาน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โดยทั่วไปควรจะ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มี</a:t>
            </a:r>
            <a:endParaRPr lang="th-TH" sz="2000" b="1" dirty="0"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12" name="รูปภาพ 11" descr="แบนฟุ้ง นูน copy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85487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4" name="Text Box 6"/>
          <p:cNvSpPr txBox="1">
            <a:spLocks noChangeArrowheads="1"/>
          </p:cNvSpPr>
          <p:nvPr/>
        </p:nvSpPr>
        <p:spPr bwMode="auto">
          <a:xfrm>
            <a:off x="466350" y="188640"/>
            <a:ext cx="8210106" cy="61555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3400" b="1" dirty="0">
                <a:effectLst/>
                <a:cs typeface="IrisUPC" pitchFamily="34" charset="-34"/>
              </a:rPr>
              <a:t>รายละเอียด</a:t>
            </a:r>
            <a:r>
              <a:rPr lang="th-TH" sz="3400" b="1" dirty="0" smtClean="0">
                <a:effectLst/>
                <a:cs typeface="IrisUPC" pitchFamily="34" charset="-34"/>
              </a:rPr>
              <a:t>ประกอบการถอดแบบคำนวณ</a:t>
            </a:r>
            <a:r>
              <a:rPr lang="th-TH" sz="3400" b="1" dirty="0">
                <a:effectLst/>
                <a:cs typeface="IrisUPC" pitchFamily="34" charset="-34"/>
              </a:rPr>
              <a:t>ราคากลางงานก่อสร้าง</a:t>
            </a:r>
          </a:p>
        </p:txBody>
      </p:sp>
      <p:sp>
        <p:nvSpPr>
          <p:cNvPr id="314375" name="Text Box 7"/>
          <p:cNvSpPr txBox="1">
            <a:spLocks noChangeArrowheads="1"/>
          </p:cNvSpPr>
          <p:nvPr/>
        </p:nvSpPr>
        <p:spPr bwMode="auto">
          <a:xfrm>
            <a:off x="395536" y="944932"/>
            <a:ext cx="8353425" cy="578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b" anchorCtr="0">
            <a:spAutoFit/>
          </a:bodyPr>
          <a:lstStyle/>
          <a:p>
            <a:pPr marL="269875" indent="-269875" fontAlgn="base">
              <a:buClr>
                <a:srgbClr val="CC0099"/>
              </a:buClr>
              <a:buSzPct val="65000"/>
              <a:buFont typeface="Wingdings" pitchFamily="2" charset="2"/>
              <a:buChar char="v"/>
            </a:pPr>
            <a:r>
              <a:rPr lang="th-TH" sz="2000" b="1" dirty="0">
                <a:latin typeface="IrisUPC" pitchFamily="34" charset="-34"/>
                <a:cs typeface="IrisUPC" pitchFamily="34" charset="-34"/>
              </a:rPr>
              <a:t>เป็นส่วนของ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ข้อมูล รายละเอียด และค่างานต่างๆ ที่ต้องนำมา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คำนวณ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กับปริมาณงาน วัสดุ และหรือแรงงาน ของ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แต่ละรายการงานก่อสร้างที่ได้จาก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การถอดแบบ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ฯ</a:t>
            </a:r>
          </a:p>
          <a:p>
            <a:pPr fontAlgn="base">
              <a:buClr>
                <a:srgbClr val="CC0099"/>
              </a:buClr>
              <a:buSzPct val="65000"/>
            </a:pPr>
            <a:endParaRPr lang="th-TH" sz="1000" b="1" dirty="0" smtClean="0">
              <a:latin typeface="IrisUPC" pitchFamily="34" charset="-34"/>
              <a:cs typeface="IrisUPC" pitchFamily="34" charset="-34"/>
            </a:endParaRPr>
          </a:p>
          <a:p>
            <a:pPr marL="269875" indent="-269875" fontAlgn="base">
              <a:buClr>
                <a:srgbClr val="CC0099"/>
              </a:buClr>
              <a:buSzPct val="65000"/>
              <a:buFont typeface="Wingdings" pitchFamily="2" charset="2"/>
              <a:buChar char="v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รายละเอียด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ประกอบการคำนวณราคากลางงานก่อสร้างดังกล่าว   ประกอบด้วย</a:t>
            </a:r>
          </a:p>
          <a:p>
            <a:pPr marL="715963" lvl="1" indent="-258763">
              <a:buAutoNum type="arabicPeriod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ราคา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และแหล่งวัสดุ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ก่อสร้าง</a:t>
            </a:r>
          </a:p>
          <a:p>
            <a:pPr marL="715963" lvl="1" indent="-258763">
              <a:buAutoNum type="arabicPeriod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ค่าแรงงาน</a:t>
            </a:r>
          </a:p>
          <a:p>
            <a:pPr marL="715963" lvl="1" indent="-258763">
              <a:buAutoNum type="arabicPeriod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ตาราง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และหลักเกณฑ์การคำนวณค่าขนส่งวัสดุ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ก่อสร้าง</a:t>
            </a:r>
          </a:p>
          <a:p>
            <a:pPr marL="715963" lvl="1" indent="-258763">
              <a:buAutoNum type="arabicPeriod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ค่า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ดำเนินการและค่าเสื่อมราคาเครื่องจักร (ค่า 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Operating Cost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งานก่อสร้างทาง สะพาน และท่อเหลี่ยม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) และ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ข้อมูลปริมาณวัสดุสำหรับงานสะพานและท่อ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เหลี่ยม</a:t>
            </a:r>
          </a:p>
          <a:p>
            <a:pPr marL="715963" lvl="1" indent="-258763">
              <a:buClr>
                <a:srgbClr val="336600"/>
              </a:buClr>
              <a:buAutoNum type="arabicPeriod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ข้อมูล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หรือรายละเอียดประกอบการคำนวณสำหรับหลักเกณฑ์การคำนวณราคากลางงานก่อสร้างชลประทาน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ซึ่ง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ประกอบด้วย</a:t>
            </a:r>
          </a:p>
          <a:p>
            <a:pPr marL="1168400" lvl="1">
              <a:buSzPct val="60000"/>
              <a:buFont typeface="Wingdings" pitchFamily="2" charset="2"/>
              <a:buChar char="Ø"/>
              <a:tabLst>
                <a:tab pos="1349375" algn="l"/>
              </a:tabLst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ตาราง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อัตราราคางานดิน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(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ค่า 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Operating Cost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สำหรับงานก่อสร้างชลประทาน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)</a:t>
            </a:r>
          </a:p>
          <a:p>
            <a:pPr marL="1168400">
              <a:buSzPct val="60000"/>
              <a:buFont typeface="Wingdings" pitchFamily="2" charset="2"/>
              <a:buChar char="Ø"/>
              <a:tabLst>
                <a:tab pos="1349375" algn="l"/>
              </a:tabLst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ตาราง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อัตราราคางานปรับปรุงฐานรากและงานระเบิด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หิน</a:t>
            </a:r>
          </a:p>
          <a:p>
            <a:pPr marL="1168400">
              <a:buSzPct val="60000"/>
              <a:buFont typeface="Wingdings" pitchFamily="2" charset="2"/>
              <a:buChar char="Ø"/>
              <a:tabLst>
                <a:tab pos="1349375" algn="l"/>
              </a:tabLst>
            </a:pPr>
            <a:r>
              <a:rPr lang="th-TH" sz="18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ข้อมูล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ส่วนขยายตัว และส่วนยุบตัวและส่วนสูญเสียเมื่อบดทับ  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(Bank  Volume and Compacted Factor</a:t>
            </a:r>
            <a:r>
              <a:rPr lang="en-US" sz="1800" b="1" dirty="0" smtClean="0">
                <a:latin typeface="IrisUPC" pitchFamily="34" charset="-34"/>
                <a:cs typeface="IrisUPC" pitchFamily="34" charset="-34"/>
              </a:rPr>
              <a:t>)</a:t>
            </a:r>
          </a:p>
          <a:p>
            <a:pPr marL="1168400">
              <a:buSzPct val="60000"/>
              <a:buFont typeface="Wingdings" pitchFamily="2" charset="2"/>
              <a:buChar char="Ø"/>
              <a:tabLst>
                <a:tab pos="1349375" algn="l"/>
              </a:tabLst>
            </a:pPr>
            <a:r>
              <a:rPr lang="en-US" sz="18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ตาราง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คำนวณอัตราราคางานคอนกรีตและ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หิน</a:t>
            </a:r>
          </a:p>
          <a:p>
            <a:pPr marL="1168400">
              <a:buSzPct val="60000"/>
              <a:buFont typeface="Wingdings" pitchFamily="2" charset="2"/>
              <a:buChar char="Ø"/>
              <a:tabLst>
                <a:tab pos="1349375" algn="l"/>
              </a:tabLst>
            </a:pPr>
            <a:r>
              <a:rPr lang="th-TH" sz="18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ตาราง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ค่าดินถมบดอัดแน่นด้วยเครื่องจักรเบางานก่อสร้าง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ชลประทาน</a:t>
            </a:r>
          </a:p>
          <a:p>
            <a:pPr marL="1168400">
              <a:buSzPct val="60000"/>
              <a:buFont typeface="Wingdings" pitchFamily="2" charset="2"/>
              <a:buChar char="Ø"/>
              <a:tabLst>
                <a:tab pos="1349375" algn="l"/>
              </a:tabLst>
            </a:pPr>
            <a:r>
              <a:rPr lang="th-TH" sz="18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ตาราง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คำนวณอัตราราคางานบาน  ฝาท่อ  และเครื่อง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ยก</a:t>
            </a:r>
          </a:p>
          <a:p>
            <a:pPr marL="1168400">
              <a:buSzPct val="60000"/>
              <a:buFont typeface="Wingdings" pitchFamily="2" charset="2"/>
              <a:buChar char="Ø"/>
              <a:tabLst>
                <a:tab pos="1349375" algn="l"/>
              </a:tabLst>
            </a:pPr>
            <a:r>
              <a:rPr lang="th-TH" sz="18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อัตรา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ราคางานปลูก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หญ้า</a:t>
            </a:r>
          </a:p>
          <a:p>
            <a:pPr marL="1168400">
              <a:buSzPct val="60000"/>
              <a:buFont typeface="Wingdings" pitchFamily="2" charset="2"/>
              <a:buChar char="Ø"/>
              <a:tabLst>
                <a:tab pos="1349375" algn="l"/>
              </a:tabLst>
            </a:pPr>
            <a:r>
              <a:rPr lang="th-TH" sz="18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ข้อมูล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หรือรายละเอียดประกอบการคำนวณฯ อื่นๆ สำหรับงานก่อสร้างชลประทาน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pPr marL="801688" lvl="1" indent="-176213" fontAlgn="base">
              <a:buClr>
                <a:srgbClr val="800000"/>
              </a:buClr>
              <a:buSzPct val="60000"/>
              <a:buFont typeface="Wingdings" pitchFamily="2" charset="2"/>
              <a:buNone/>
            </a:pPr>
            <a:endParaRPr lang="th-TH" sz="1000" b="1" dirty="0" smtClean="0">
              <a:latin typeface="IrisUPC" pitchFamily="34" charset="-34"/>
              <a:cs typeface="IrisUPC" pitchFamily="34" charset="-34"/>
            </a:endParaRPr>
          </a:p>
          <a:p>
            <a:pPr marL="265113" indent="-265113" fontAlgn="base">
              <a:buClr>
                <a:srgbClr val="CC00FF"/>
              </a:buClr>
              <a:buSzPct val="60000"/>
              <a:buFont typeface="Wingdings" pitchFamily="2" charset="2"/>
              <a:buChar char="v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บางรายการจำเป็นต้องปรับปรุงให้สอดคล้องตามสภาวการณ์และ/หรือราคาน้ำมันที่เปลี่ยนแปลงไป</a:t>
            </a:r>
            <a:endParaRPr lang="th-TH" sz="2000" b="1" dirty="0"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6" name="รูปภาพ 5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50879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5" name="Text Box 3"/>
          <p:cNvSpPr txBox="1">
            <a:spLocks noChangeArrowheads="1"/>
          </p:cNvSpPr>
          <p:nvPr/>
        </p:nvSpPr>
        <p:spPr bwMode="auto">
          <a:xfrm>
            <a:off x="2595707" y="808308"/>
            <a:ext cx="3941663" cy="668167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ctr" anchorCtr="0">
            <a:noAutofit/>
            <a:sp3d>
              <a:contourClr>
                <a:schemeClr val="bg1"/>
              </a:contourClr>
            </a:sp3d>
          </a:bodyPr>
          <a:lstStyle/>
          <a:p>
            <a:pPr marL="361950" indent="-361950" algn="ctr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200" b="1" dirty="0">
                <a:latin typeface="IrisUPC" pitchFamily="34" charset="-34"/>
                <a:cs typeface="IrisUPC" pitchFamily="34" charset="-34"/>
              </a:rPr>
              <a:t>ราคาและแหล่งวัสดุ</a:t>
            </a:r>
            <a:r>
              <a:rPr lang="th-TH" sz="3200" b="1" dirty="0" smtClean="0">
                <a:latin typeface="IrisUPC" pitchFamily="34" charset="-34"/>
                <a:cs typeface="IrisUPC" pitchFamily="34" charset="-34"/>
              </a:rPr>
              <a:t>ก่อสร้าง</a:t>
            </a:r>
            <a:endParaRPr lang="th-TH" sz="3000" b="1" dirty="0">
              <a:cs typeface="IrisUPC" pitchFamily="34" charset="-34"/>
            </a:endParaRPr>
          </a:p>
        </p:txBody>
      </p:sp>
      <p:sp>
        <p:nvSpPr>
          <p:cNvPr id="315398" name="Text Box 6"/>
          <p:cNvSpPr txBox="1">
            <a:spLocks noChangeArrowheads="1"/>
          </p:cNvSpPr>
          <p:nvPr/>
        </p:nvSpPr>
        <p:spPr bwMode="auto">
          <a:xfrm>
            <a:off x="466725" y="1829566"/>
            <a:ext cx="8208963" cy="4479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anchor="ctr" anchorCtr="0">
            <a:noAutofit/>
          </a:bodyPr>
          <a:lstStyle/>
          <a:p>
            <a:pPr marL="265113" indent="-265113" fontAlgn="base">
              <a:spcBef>
                <a:spcPct val="35000"/>
              </a:spcBef>
              <a:spcAft>
                <a:spcPct val="0"/>
              </a:spcAft>
              <a:buSzPct val="65000"/>
              <a:buFont typeface="Wingdings" pitchFamily="2" charset="2"/>
              <a:buChar char="v"/>
            </a:pPr>
            <a:r>
              <a:rPr lang="th-TH" sz="2400" b="1" dirty="0">
                <a:latin typeface="IrisUPC" pitchFamily="34" charset="-34"/>
                <a:cs typeface="IrisUPC" pitchFamily="34" charset="-34"/>
              </a:rPr>
              <a:t>รา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คาและแล่งวัสดุก่อสร้าง     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เป็นรายละเอียดประกอบการคำนวณราคากลางงาน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ก่อสร้างรายการ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หนึ่ง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ซึ่งถือเป็นข้อมูลสำคัญ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ที่จะมี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ผลต่อราคากลางที่คำนวณตามหลักเกณฑ์การคำนวณราคากลางงาน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ก่อสร้าง   ในทั้ง </a:t>
            </a:r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3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หลักเกณฑ์</a:t>
            </a:r>
            <a:r>
              <a:rPr lang="en-US" sz="24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(หลักเกณฑ์การคำนวณราคากลางงานก่อสร้าง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อาคาร  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หลักเกณฑ์การคำนวณราคากลางงานก่อสร้างทาง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สะพาน  และท่อเหลี่ยม   และ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หลักเกณฑ์การคำนวณราคากลาง งานก่อสร้างชลประทาน)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  </a:t>
            </a:r>
            <a:endParaRPr lang="th-TH" sz="2200" b="1" dirty="0" smtClean="0">
              <a:latin typeface="IrisUPC" pitchFamily="34" charset="-34"/>
              <a:cs typeface="IrisUPC" pitchFamily="34" charset="-34"/>
            </a:endParaRPr>
          </a:p>
          <a:p>
            <a:pPr marL="265113" indent="-265113" fontAlgn="base">
              <a:spcBef>
                <a:spcPct val="35000"/>
              </a:spcBef>
              <a:spcAft>
                <a:spcPct val="0"/>
              </a:spcAft>
              <a:buSzPct val="65000"/>
              <a:buFont typeface="Wingdings" pitchFamily="2" charset="2"/>
              <a:buChar char="v"/>
            </a:pP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ใน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กรณีที่ในรายละเอียดของการคำนวณตามหลักเกณฑ์การคำนวณราคากลางงาน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ก่อสร้างในทั้ง</a:t>
            </a:r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 3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หลักเกณฑ์   มิได้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มีข้อกำหนดไว้เป็นอย่าง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อื่น    ให้ผู้มีหน้าที่คำนวณราคากลางใช้รา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คาและแหล่งวัสดุก่อสร้าง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ตามเงื่อนไขที่กำหนด ใน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ส่วนของแนวทางและวิธีปฏิบัติเกี่ยวกับหลักเกณฑ์การคำนวณราคากลางงาน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ก่อสร้าง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(ใน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เอกสารเล่ม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แนวทาง  วิธีปฏิบัติ  และรายละเอียด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ประกอบการคำนวณราคากลางงาน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ก่อสร้าง)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   ในส่วนของข้อกำหนดเกี่ยวกับราคาและแหล่งวัสดุก่อสร้าง (ข้อ </a:t>
            </a:r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9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 และข้อ </a:t>
            </a:r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10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)  ในการคำนวณค่าวัสดุก่อสร้าง </a:t>
            </a:r>
            <a:endParaRPr lang="th-TH" sz="24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315402" name="Text Box 10"/>
          <p:cNvSpPr txBox="1">
            <a:spLocks noChangeArrowheads="1"/>
          </p:cNvSpPr>
          <p:nvPr/>
        </p:nvSpPr>
        <p:spPr bwMode="auto">
          <a:xfrm>
            <a:off x="34925" y="44450"/>
            <a:ext cx="1417638" cy="3365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Wingdings" pitchFamily="2" charset="2"/>
              <a:buNone/>
            </a:pPr>
            <a:r>
              <a:rPr lang="th-TH" sz="1600" b="1" dirty="0">
                <a:solidFill>
                  <a:srgbClr val="800000"/>
                </a:solidFill>
                <a:latin typeface="Angsana New" pitchFamily="18" charset="-34"/>
                <a:cs typeface="IrisUPC" pitchFamily="34" charset="-34"/>
              </a:rPr>
              <a:t>รายละเอียดประกอบฯ</a:t>
            </a:r>
          </a:p>
        </p:txBody>
      </p:sp>
      <p:pic>
        <p:nvPicPr>
          <p:cNvPr id="7" name="รูปภาพ 6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47321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7" name="Text Box 3"/>
          <p:cNvSpPr txBox="1">
            <a:spLocks noChangeArrowheads="1"/>
          </p:cNvSpPr>
          <p:nvPr/>
        </p:nvSpPr>
        <p:spPr bwMode="auto">
          <a:xfrm>
            <a:off x="1393518" y="348176"/>
            <a:ext cx="6408738" cy="1006215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anchor="ctr" anchorCtr="0">
            <a:noAutofit/>
            <a:sp3d>
              <a:contourClr>
                <a:schemeClr val="bg1"/>
              </a:contourClr>
            </a:sp3d>
          </a:bodyPr>
          <a:lstStyle/>
          <a:p>
            <a:pPr marL="361950" indent="-361950" algn="ctr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200" b="1" dirty="0">
                <a:cs typeface="IrisUPC" pitchFamily="34" charset="-34"/>
              </a:rPr>
              <a:t>ค่าแรงงาน</a:t>
            </a:r>
            <a:r>
              <a:rPr lang="en-US" sz="3200" b="1" dirty="0">
                <a:latin typeface="Angsana New" pitchFamily="18" charset="-34"/>
              </a:rPr>
              <a:t>/</a:t>
            </a:r>
            <a:r>
              <a:rPr lang="th-TH" sz="3200" b="1" dirty="0">
                <a:cs typeface="IrisUPC" pitchFamily="34" charset="-34"/>
              </a:rPr>
              <a:t>ดำเนินการ</a:t>
            </a:r>
          </a:p>
          <a:p>
            <a:pPr marL="361950" indent="-361950" algn="ctr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200" b="1" dirty="0">
                <a:cs typeface="IrisUPC" pitchFamily="34" charset="-34"/>
              </a:rPr>
              <a:t>สำหรับการถอดแบบคำนวณราคากลางงานก่อสร้าง</a:t>
            </a:r>
          </a:p>
        </p:txBody>
      </p:sp>
      <p:sp>
        <p:nvSpPr>
          <p:cNvPr id="318472" name="AutoShape 8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036050" y="6759575"/>
            <a:ext cx="71438" cy="71438"/>
          </a:xfrm>
          <a:prstGeom prst="actionButtonBlank">
            <a:avLst/>
          </a:prstGeom>
          <a:solidFill>
            <a:srgbClr val="0066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318473" name="AutoShape 9">
            <a:hlinkClick r:id="rId3" action="ppaction://hlinkfile" highlightClick="1"/>
          </p:cNvPr>
          <p:cNvSpPr>
            <a:spLocks noChangeArrowheads="1"/>
          </p:cNvSpPr>
          <p:nvPr/>
        </p:nvSpPr>
        <p:spPr bwMode="auto">
          <a:xfrm>
            <a:off x="9053206" y="6664324"/>
            <a:ext cx="54000" cy="54000"/>
          </a:xfrm>
          <a:prstGeom prst="actionButtonBlank">
            <a:avLst/>
          </a:prstGeom>
          <a:solidFill>
            <a:srgbClr val="FF00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318475" name="Text Box 11"/>
          <p:cNvSpPr txBox="1">
            <a:spLocks noChangeArrowheads="1"/>
          </p:cNvSpPr>
          <p:nvPr/>
        </p:nvSpPr>
        <p:spPr bwMode="auto">
          <a:xfrm>
            <a:off x="34925" y="44450"/>
            <a:ext cx="1417638" cy="3365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Wingdings" pitchFamily="2" charset="2"/>
              <a:buNone/>
            </a:pPr>
            <a:r>
              <a:rPr lang="th-TH" sz="1600" b="1">
                <a:solidFill>
                  <a:srgbClr val="800000"/>
                </a:solidFill>
                <a:latin typeface="Angsana New" pitchFamily="18" charset="-34"/>
                <a:cs typeface="IrisUPC" pitchFamily="34" charset="-34"/>
              </a:rPr>
              <a:t>รายละเอียดประกอบฯ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297618" y="1570415"/>
            <a:ext cx="8548764" cy="5068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anchor="ctr" anchorCtr="0">
            <a:noAutofit/>
          </a:bodyPr>
          <a:lstStyle/>
          <a:p>
            <a:pPr marL="265113" indent="-265113" fontAlgn="base">
              <a:spcBef>
                <a:spcPct val="35000"/>
              </a:spcBef>
              <a:spcAft>
                <a:spcPct val="0"/>
              </a:spcAft>
              <a:buSzPct val="65000"/>
              <a:buFont typeface="Wingdings" pitchFamily="2" charset="2"/>
              <a:buChar char="v"/>
            </a:pP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ค่าแรงงาน  เป็น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รายละเอียดประกอบการคำนวณราคากลางงาน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ก่อสร้างอีกรายการหนึ่ง  ซึ่ง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ถือเป็นข้อมูล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สำคัญ    ที่จะมี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ผลต่อราคากลางที่คำนวณตามหลักเกณฑ์การคำนวณราคากลางงาน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ก่อสร้าง ในทั้ง </a:t>
            </a:r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3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หลักเกณฑ์ </a:t>
            </a:r>
            <a:r>
              <a:rPr lang="th-TH" sz="2200" b="1" i="1" dirty="0" smtClean="0">
                <a:latin typeface="IrisUPC" pitchFamily="34" charset="-34"/>
                <a:cs typeface="IrisUPC" pitchFamily="34" charset="-34"/>
              </a:rPr>
              <a:t>(</a:t>
            </a:r>
            <a:r>
              <a:rPr lang="th-TH" sz="2200" b="1" i="1" dirty="0">
                <a:latin typeface="IrisUPC" pitchFamily="34" charset="-34"/>
                <a:cs typeface="IrisUPC" pitchFamily="34" charset="-34"/>
              </a:rPr>
              <a:t>หลักเกณฑ์การคำนวณราคากลางงานก่อสร้าง</a:t>
            </a:r>
            <a:r>
              <a:rPr lang="th-TH" sz="2200" b="1" i="1" dirty="0" smtClean="0">
                <a:latin typeface="IrisUPC" pitchFamily="34" charset="-34"/>
                <a:cs typeface="IrisUPC" pitchFamily="34" charset="-34"/>
              </a:rPr>
              <a:t>อาคาร  หลักเกณฑ์</a:t>
            </a:r>
            <a:r>
              <a:rPr lang="th-TH" sz="2200" b="1" i="1" dirty="0">
                <a:latin typeface="IrisUPC" pitchFamily="34" charset="-34"/>
                <a:cs typeface="IrisUPC" pitchFamily="34" charset="-34"/>
              </a:rPr>
              <a:t>การคำนวณราคากลางงานก่อสร้างทาง </a:t>
            </a:r>
            <a:r>
              <a:rPr lang="th-TH" sz="2200" b="1" i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i="1" dirty="0">
                <a:latin typeface="IrisUPC" pitchFamily="34" charset="-34"/>
                <a:cs typeface="IrisUPC" pitchFamily="34" charset="-34"/>
              </a:rPr>
              <a:t>สะพาน  และท่อเหลี่ยม </a:t>
            </a:r>
            <a:r>
              <a:rPr lang="th-TH" sz="2200" b="1" i="1" dirty="0" smtClean="0">
                <a:latin typeface="IrisUPC" pitchFamily="34" charset="-34"/>
                <a:cs typeface="IrisUPC" pitchFamily="34" charset="-34"/>
              </a:rPr>
              <a:t>     </a:t>
            </a:r>
            <a:r>
              <a:rPr lang="th-TH" sz="2200" b="1" i="1" dirty="0">
                <a:latin typeface="IrisUPC" pitchFamily="34" charset="-34"/>
                <a:cs typeface="IrisUPC" pitchFamily="34" charset="-34"/>
              </a:rPr>
              <a:t>และหลักเกณฑ์การคำนวณราคากลาง งานก่อสร้างชลประทาน)</a:t>
            </a:r>
            <a:r>
              <a:rPr lang="en-US" sz="2200" b="1" i="1" dirty="0" smtClean="0">
                <a:latin typeface="IrisUPC" pitchFamily="34" charset="-34"/>
                <a:cs typeface="IrisUPC" pitchFamily="34" charset="-34"/>
              </a:rPr>
              <a:t>  </a:t>
            </a:r>
            <a:endParaRPr lang="th-TH" sz="2200" b="1" i="1" dirty="0" smtClean="0">
              <a:latin typeface="IrisUPC" pitchFamily="34" charset="-34"/>
              <a:cs typeface="IrisUPC" pitchFamily="34" charset="-34"/>
            </a:endParaRPr>
          </a:p>
          <a:p>
            <a:pPr marL="265113" indent="-265113" fontAlgn="base">
              <a:spcBef>
                <a:spcPct val="35000"/>
              </a:spcBef>
              <a:spcAft>
                <a:spcPct val="0"/>
              </a:spcAft>
              <a:buSzPct val="65000"/>
              <a:buFont typeface="Wingdings" pitchFamily="2" charset="2"/>
              <a:buChar char="v"/>
            </a:pP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ใน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กรณีที่ในรายละเอียดของการคำนวณตามหลักเกณฑ์การคำนวณราคากลางงาน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ก่อสร้าง ใน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ทั้ง</a:t>
            </a:r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 3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หลักเกณฑ์   มิได้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มีข้อกำหนดไว้เป็นอย่าง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อื่น     ให้ผู้มีหน้าที่คำนวณราคากลางใช้อัตราค่าแรงงานตามบัญชีค่าแรงงาน/ดำเนินการสำหรับการถอดแบบคำนวณราคากลางงานก่อสร้าง  (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ใน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เอกสารเล่ม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แนวทาง  วิธีปฏิบัติ และรายละเอียด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ประกอบการคำนวณราคากลางงาน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ก่อสร้าง)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ในการคำนวณค่าแรงงาน</a:t>
            </a:r>
          </a:p>
          <a:p>
            <a:pPr marL="265113" indent="-265113" fontAlgn="base">
              <a:spcBef>
                <a:spcPct val="35000"/>
              </a:spcBef>
              <a:spcAft>
                <a:spcPct val="0"/>
              </a:spcAft>
              <a:buSzPct val="65000"/>
              <a:buFont typeface="Wingdings" pitchFamily="2" charset="2"/>
              <a:buChar char="v"/>
            </a:pPr>
            <a:r>
              <a:rPr lang="th-TH" sz="2400" b="1" dirty="0">
                <a:latin typeface="IrisUPC" pitchFamily="34" charset="-34"/>
                <a:cs typeface="IrisUPC" pitchFamily="34" charset="-34"/>
              </a:rPr>
              <a:t>บัญชีค่าแรงงาน/ดำเนินการสำหรับการถอดแบบคำนวณราคากลางงานก่อสร้าง  ประกอบด้วยอัตราค่าแรงงานต่อหน่วยสำหรับรายการงานก่อสร้าง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ต่างๆ  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ที่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จำเป็น สำหรับ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การคำนวณราคากลางงานก่อสร้างตามหลักเกณฑ์การคำนวณราคากลางงาน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ก่อสร้าง  ในทั้ง </a:t>
            </a:r>
            <a:r>
              <a:rPr lang="th-TH" sz="2400" b="1" dirty="0">
                <a:latin typeface="EucrosiaUPC" pitchFamily="18" charset="-34"/>
                <a:cs typeface="EucrosiaUPC" pitchFamily="18" charset="-34"/>
              </a:rPr>
              <a:t>3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หลักเกณฑ์</a:t>
            </a:r>
            <a:endParaRPr lang="en-US" sz="2400" b="1" dirty="0"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8" name="รูปภาพ 7" descr="แบนฟุ้ง นูน copy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4454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7" name="Text Box 3"/>
          <p:cNvSpPr txBox="1">
            <a:spLocks noChangeArrowheads="1"/>
          </p:cNvSpPr>
          <p:nvPr/>
        </p:nvSpPr>
        <p:spPr bwMode="auto">
          <a:xfrm>
            <a:off x="1538558" y="340416"/>
            <a:ext cx="6057778" cy="424288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anchor="ctr" anchorCtr="0">
            <a:noAutofit/>
            <a:sp3d>
              <a:contourClr>
                <a:schemeClr val="bg1"/>
              </a:contourClr>
            </a:sp3d>
          </a:bodyPr>
          <a:lstStyle/>
          <a:p>
            <a:pPr marL="361950" indent="-361950" algn="ctr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2000" b="1" dirty="0">
                <a:cs typeface="IrisUPC" pitchFamily="34" charset="-34"/>
              </a:rPr>
              <a:t>ค่าแรงงาน</a:t>
            </a:r>
            <a:r>
              <a:rPr lang="en-US" sz="2000" b="1" dirty="0">
                <a:latin typeface="Angsana New" pitchFamily="18" charset="-34"/>
              </a:rPr>
              <a:t>/</a:t>
            </a:r>
            <a:r>
              <a:rPr lang="th-TH" sz="2000" b="1" dirty="0" smtClean="0">
                <a:cs typeface="IrisUPC" pitchFamily="34" charset="-34"/>
              </a:rPr>
              <a:t>ดำเนินการสำหรับ</a:t>
            </a:r>
            <a:r>
              <a:rPr lang="th-TH" sz="2000" b="1" dirty="0">
                <a:cs typeface="IrisUPC" pitchFamily="34" charset="-34"/>
              </a:rPr>
              <a:t>การถอดแบบคำนวณราคากลางงาน</a:t>
            </a:r>
            <a:r>
              <a:rPr lang="th-TH" sz="2000" b="1" dirty="0" smtClean="0">
                <a:cs typeface="IrisUPC" pitchFamily="34" charset="-34"/>
              </a:rPr>
              <a:t>ก่อสร้าง (ต่อ)</a:t>
            </a:r>
            <a:endParaRPr lang="th-TH" sz="2000" b="1" dirty="0">
              <a:cs typeface="IrisUPC" pitchFamily="34" charset="-34"/>
            </a:endParaRPr>
          </a:p>
        </p:txBody>
      </p:sp>
      <p:sp>
        <p:nvSpPr>
          <p:cNvPr id="318472" name="AutoShape 8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036050" y="6759575"/>
            <a:ext cx="71438" cy="71438"/>
          </a:xfrm>
          <a:prstGeom prst="actionButtonBlank">
            <a:avLst/>
          </a:prstGeom>
          <a:solidFill>
            <a:srgbClr val="0066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318473" name="AutoShape 9">
            <a:hlinkClick r:id="rId3" action="ppaction://hlinkfile" highlightClick="1"/>
          </p:cNvPr>
          <p:cNvSpPr>
            <a:spLocks noChangeArrowheads="1"/>
          </p:cNvSpPr>
          <p:nvPr/>
        </p:nvSpPr>
        <p:spPr bwMode="auto">
          <a:xfrm>
            <a:off x="9053206" y="6664324"/>
            <a:ext cx="54000" cy="54000"/>
          </a:xfrm>
          <a:prstGeom prst="actionButtonBlank">
            <a:avLst/>
          </a:prstGeom>
          <a:solidFill>
            <a:srgbClr val="FF00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318475" name="Text Box 11"/>
          <p:cNvSpPr txBox="1">
            <a:spLocks noChangeArrowheads="1"/>
          </p:cNvSpPr>
          <p:nvPr/>
        </p:nvSpPr>
        <p:spPr bwMode="auto">
          <a:xfrm>
            <a:off x="34925" y="44450"/>
            <a:ext cx="1417638" cy="3365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Wingdings" pitchFamily="2" charset="2"/>
              <a:buNone/>
            </a:pPr>
            <a:r>
              <a:rPr lang="th-TH" sz="1600" b="1">
                <a:solidFill>
                  <a:srgbClr val="800000"/>
                </a:solidFill>
                <a:latin typeface="Angsana New" pitchFamily="18" charset="-34"/>
                <a:cs typeface="IrisUPC" pitchFamily="34" charset="-34"/>
              </a:rPr>
              <a:t>รายละเอียดประกอบฯ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297618" y="1052737"/>
            <a:ext cx="8548764" cy="5586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anchor="ctr" anchorCtr="0">
            <a:noAutofit/>
          </a:bodyPr>
          <a:lstStyle/>
          <a:p>
            <a:pPr marL="285750" indent="-285750">
              <a:buSzPct val="60000"/>
              <a:buFont typeface="Wingdings" pitchFamily="2" charset="2"/>
              <a:buChar char="v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ข้อกำหนดเพิ่มเติมเกี่ยวกับการใช้บัญชี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ค่าแรงงาน/ดำเนินการสำหรับการถอดแบบคำนวณราคากลางงาน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</a:t>
            </a:r>
            <a:endParaRPr lang="en-US" sz="2000" b="1" dirty="0">
              <a:latin typeface="IrisUPC" pitchFamily="34" charset="-34"/>
              <a:cs typeface="IrisUPC" pitchFamily="34" charset="-34"/>
            </a:endParaRPr>
          </a:p>
          <a:p>
            <a:pPr marL="625475" lvl="1" indent="-182563"/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1.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กรณีที่รายการ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งานก่อสร้างนั้นมีทั้งค่าวัสดุและ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ค่าแรงงาน แต่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ตามบัญชีค่าแรงงาน/ดำเนินการสำหรับการถอดแบบ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คำนวณ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ราคา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กลางงาน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ก่อสร้าง  มิได้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กำหนดอัตราค่าแรงงานสำหรับรายการงานก่อสร้างนั้น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ไว้      ให้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ผู้มีหน้าที่คำนวณราคา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กลาง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คำนวณ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จากยอดค่าวัสดุร้อยละ </a:t>
            </a:r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30 -37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มาเป็นค่าแรงงาน   ส่วนจะคำนวณจากยอดค่าวัสดุร้อยละเท่าใด ระหว่างร้อย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ละ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30 </a:t>
            </a:r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-37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นั้น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ให้ขึ้นอยู่กับการพิจารณาของผู้มีหน้าที่คำนวณราคากลางที่จะพิจารณากำหนดได้ตามความเหมาะสม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และ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หรือ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สอดคล้องตามระดับฝีมือและหรือความขาดแคลนของแรงงานสำหรับรายการงานก่อสร้างนั้นๆ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pPr marL="625475" lvl="1" indent="-182563"/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2.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สำหรับ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่าแรงงานของบางรายการงานก่อสร้างที่ไม่มีกำหนดไว้ในบัญชีค่าแรงงาน/ดำเนินการสำหรับการถอดแบบคำนวณราคากลางงา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ก่อสร้าง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และมิใช่เป็นกรณีตามข้อ 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1.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ให้ผู้มีหน้าที่คำนวณราคากลางกำหนดเองตามความเหมาะสมและสอดคล้องกับลักษณะงานและราคาค่าแรงงานในท้องถิ่นนั้น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pPr marL="625475" lvl="1" indent="-176213"/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3.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ค่าแรงงาน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นอกเหนือจากที่กำหนดไว้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นี้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ให้เป็นไปตามข้อกำหนดเกี่ยว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ค่าแรงงานซึ่ง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ได้กำหนดไว้ในรายละเอียดการ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คำนวณของ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แต่ละหลักเกณฑ์การคำนวณราคากลางงานก่อสร้าง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และตามที่คณะกรรมการกำกับหลักเกณฑ์และตรวจสอบราคากลางงานก่อสร้าง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หรือคณะอนุกรรมการ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 หรือ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หน่วยงานที่คณะกรรมการกำกับหลักเกณฑ์และตรวจสอบราคากลางงานก่อสร้างมอบหมาย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กำหนด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pPr marL="285750" indent="-285750">
              <a:buSzPct val="60000"/>
              <a:buFont typeface="Wingdings" pitchFamily="2" charset="2"/>
              <a:buChar char="v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บัญชี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ค่าแรงงาน/ดำเนินการสำหรับการถอดแบบคำนวณราคากลางงานก่อสร้าง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ดังกล่าว จำเป็นต้อง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ได้รับการ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ปรับ-ปรุง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ตามความเหมาะสมและสอดคล้องตามสภาวการณ์ทางเศรษฐกิจที่เป็น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ปัจจุบัน  โดยได้มี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ข้อ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กำหนดให้กระทรวง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การ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คลัง (กรมบัญชีกลาง)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มีอำนาจหน้าที่ปรับปรุงบัญชีค่าแรงงาน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/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ดำเนินการสำหรับการถอดแบบคำนวณ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ราคา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กลาง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      และ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แจ้งเวียนให้ส่วนราชการ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รัฐวิสาหกิจ  และ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หน่วยงานอื่นของรัฐทราบและถือปฏิบัติ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ตามความเหมาะสม  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และสอดคล้องตามประกาศค่าแรงขั้นต่ำของกระทรวงแรงงาน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ฯ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และ/หรือตามสภาวการณ์ทางเศรษฐกิจที่เปลี่ยนแปลงไป</a:t>
            </a:r>
            <a:endParaRPr lang="en-US" sz="2000" b="1" dirty="0"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8" name="รูปภาพ 7" descr="แบนฟุ้ง นูน copy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76678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3" name="Text Box 3"/>
          <p:cNvSpPr txBox="1">
            <a:spLocks noChangeArrowheads="1"/>
          </p:cNvSpPr>
          <p:nvPr/>
        </p:nvSpPr>
        <p:spPr bwMode="auto">
          <a:xfrm>
            <a:off x="1046127" y="705307"/>
            <a:ext cx="7071955" cy="626408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ctr" anchorCtr="0">
            <a:noAutofit/>
            <a:sp3d>
              <a:contourClr>
                <a:schemeClr val="bg1"/>
              </a:contourClr>
            </a:sp3d>
          </a:bodyPr>
          <a:lstStyle/>
          <a:p>
            <a:pPr marL="361950" indent="-361950" algn="ctr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200" b="1" dirty="0" smtClean="0">
                <a:latin typeface="IrisUPC" pitchFamily="34" charset="-34"/>
                <a:cs typeface="IrisUPC" pitchFamily="34" charset="-34"/>
              </a:rPr>
              <a:t>ตารางและหลักเกณฑ์การคำนวณค่า</a:t>
            </a:r>
            <a:r>
              <a:rPr lang="th-TH" sz="3200" b="1" dirty="0">
                <a:latin typeface="IrisUPC" pitchFamily="34" charset="-34"/>
                <a:cs typeface="IrisUPC" pitchFamily="34" charset="-34"/>
              </a:rPr>
              <a:t>ขนส่ง</a:t>
            </a:r>
            <a:r>
              <a:rPr lang="th-TH" sz="3200" b="1" dirty="0" smtClean="0">
                <a:cs typeface="IrisUPC" pitchFamily="34" charset="-34"/>
              </a:rPr>
              <a:t>วัสดุ</a:t>
            </a:r>
            <a:r>
              <a:rPr lang="th-TH" sz="3200" b="1" dirty="0">
                <a:cs typeface="IrisUPC" pitchFamily="34" charset="-34"/>
              </a:rPr>
              <a:t>ก่อสร้าง</a:t>
            </a:r>
          </a:p>
        </p:txBody>
      </p:sp>
      <p:sp>
        <p:nvSpPr>
          <p:cNvPr id="317445" name="Text Box 5"/>
          <p:cNvSpPr txBox="1">
            <a:spLocks noChangeArrowheads="1"/>
          </p:cNvSpPr>
          <p:nvPr/>
        </p:nvSpPr>
        <p:spPr bwMode="auto">
          <a:xfrm>
            <a:off x="971600" y="4614201"/>
            <a:ext cx="7344816" cy="155110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ctr" anchorCtr="0">
            <a:noAutofit/>
          </a:bodyPr>
          <a:lstStyle/>
          <a:p>
            <a:pPr algn="ctr" fontAlgn="base">
              <a:spcBef>
                <a:spcPts val="600"/>
              </a:spcBef>
              <a:spcAft>
                <a:spcPct val="0"/>
              </a:spcAft>
            </a:pPr>
            <a:r>
              <a:rPr lang="th-TH" sz="2400" b="1" dirty="0">
                <a:latin typeface="IrisUPC" pitchFamily="34" charset="-34"/>
                <a:cs typeface="IrisUPC" pitchFamily="34" charset="-34"/>
              </a:rPr>
              <a:t>ตารางและหลักเกณฑ์การคำนวณค่าขนส่งวัสดุ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ก่อสร้างมีสาระสำคัญ 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ประกอบด้วย</a:t>
            </a:r>
          </a:p>
          <a:p>
            <a:pPr lvl="1" fontAlgn="base">
              <a:spcBef>
                <a:spcPts val="600"/>
              </a:spcBef>
              <a:spcAft>
                <a:spcPct val="0"/>
              </a:spcAft>
            </a:pPr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	1. 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 ตาราง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ค่าขนส่งวัสดุ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ก่อสร้าง</a:t>
            </a:r>
            <a:endParaRPr lang="th-TH" sz="2400" b="1" dirty="0">
              <a:latin typeface="Angsana New" pitchFamily="18" charset="-34"/>
              <a:cs typeface="IrisUPC" pitchFamily="34" charset="-34"/>
            </a:endParaRPr>
          </a:p>
          <a:p>
            <a:pPr lvl="1" fontAlgn="base">
              <a:spcBef>
                <a:spcPts val="600"/>
              </a:spcBef>
              <a:spcAft>
                <a:spcPct val="0"/>
              </a:spcAft>
            </a:pPr>
            <a:r>
              <a:rPr lang="th-TH" sz="2400" b="1" dirty="0" smtClean="0">
                <a:latin typeface="Angsana New" pitchFamily="18" charset="-34"/>
                <a:cs typeface="EucrosiaUPC" pitchFamily="18" charset="-34"/>
              </a:rPr>
              <a:t>	2.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  หลักเกณฑ์การคำนวณค่าขนส่ง</a:t>
            </a:r>
            <a:endParaRPr lang="th-TH" sz="2400" b="1" dirty="0"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317446" name="Text Box 6"/>
          <p:cNvSpPr txBox="1">
            <a:spLocks noChangeArrowheads="1"/>
          </p:cNvSpPr>
          <p:nvPr/>
        </p:nvSpPr>
        <p:spPr bwMode="auto">
          <a:xfrm>
            <a:off x="449438" y="1492910"/>
            <a:ext cx="8248679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5113" indent="-265113" fontAlgn="base">
              <a:spcBef>
                <a:spcPct val="50000"/>
              </a:spcBef>
              <a:spcAft>
                <a:spcPct val="0"/>
              </a:spcAft>
              <a:buSzPct val="65000"/>
              <a:buFont typeface="Wingdings" pitchFamily="2" charset="2"/>
              <a:buChar char="v"/>
            </a:pPr>
            <a:r>
              <a:rPr lang="th-TH" sz="2000" b="1" dirty="0">
                <a:latin typeface="IrisUPC" pitchFamily="34" charset="-34"/>
                <a:cs typeface="IrisUPC" pitchFamily="34" charset="-34"/>
              </a:rPr>
              <a:t>ตารางและหลักเกณฑ์การคำนวณค่าขนส่งวัสดุ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    เป็น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ข้อมูลหรือรายละเอียดประกอบการคำนวณราคากลางงานก่อสร้างที่เกี่ยวข้องกับค่าขนส่งวัสดุก่อสร้าง  โดยกำหนดให้ใช้กับการคำนวณในส่วนที่เกี่ยวข้องกับค่าขนส่งวัสดุก่อสร้างในหลักเกณฑ์การคำนวณราคากลางงานก่อสร้า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ทาง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สะพาน และท่อเหลี่ยม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หลักเกณฑ์การคำนวณราคากลางงานก่อสร้าง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ชลประทาน (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ไม่มีข้อกำหนดให้นำตารางและ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หลักเกณฑ์การ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คำนวณค่าขนส่งนี้ไปใช้กับหลักเกณฑ์การคำนวณราคากลางงานก่อสร้างอาคาร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)</a:t>
            </a:r>
          </a:p>
          <a:p>
            <a:pPr marL="265113" indent="-265113" fontAlgn="base">
              <a:spcBef>
                <a:spcPct val="50000"/>
              </a:spcBef>
              <a:spcAft>
                <a:spcPct val="0"/>
              </a:spcAft>
              <a:buSzPct val="65000"/>
              <a:buFont typeface="Wingdings" pitchFamily="2" charset="2"/>
              <a:buChar char="v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ส่วน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จะใช้กับวัสดุก่อสร้างใดนั้น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ขึ้นอยู่กับข้อกำหนดในหลักเกณฑ์หรือสูตรการคำนวณค่างานต้นทุน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ต่อหน่วย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ตาม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หลักเกณฑ์การคำนวณราคากลางงานก่อสร้างทาง สะพาน และท่อเหลี่ยม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   และ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หลักเกณฑ์การคำนวณราคากลางงานก่อสร้าง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ชลประทาน   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และหรืออยู่ในดุลยพินิจของผู้มีหน้าที่คำนวณราคากลางที่จะพิจารณา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ให้สอดคล้อง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ตามข้อมูลและข้อเท็จจริงสำหรับแต่ละวัสดุก่อสร้างที่ใช้ในการก่อสร้างนั้น</a:t>
            </a:r>
          </a:p>
        </p:txBody>
      </p:sp>
      <p:sp>
        <p:nvSpPr>
          <p:cNvPr id="317448" name="AutoShape 8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029700" y="42863"/>
            <a:ext cx="71438" cy="71437"/>
          </a:xfrm>
          <a:prstGeom prst="actionButtonBlank">
            <a:avLst/>
          </a:prstGeom>
          <a:solidFill>
            <a:srgbClr val="FF00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317453" name="Text Box 13"/>
          <p:cNvSpPr txBox="1">
            <a:spLocks noChangeArrowheads="1"/>
          </p:cNvSpPr>
          <p:nvPr/>
        </p:nvSpPr>
        <p:spPr bwMode="auto">
          <a:xfrm>
            <a:off x="34925" y="44450"/>
            <a:ext cx="1417638" cy="3365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Wingdings" pitchFamily="2" charset="2"/>
              <a:buNone/>
            </a:pPr>
            <a:r>
              <a:rPr lang="th-TH" sz="1600" b="1" dirty="0">
                <a:solidFill>
                  <a:srgbClr val="800000"/>
                </a:solidFill>
                <a:latin typeface="Angsana New" pitchFamily="18" charset="-34"/>
                <a:cs typeface="IrisUPC" pitchFamily="34" charset="-34"/>
              </a:rPr>
              <a:t>รายละเอียดประกอบฯ</a:t>
            </a:r>
          </a:p>
        </p:txBody>
      </p:sp>
      <p:pic>
        <p:nvPicPr>
          <p:cNvPr id="9" name="รูปภาพ 8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17920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206671" y="980728"/>
            <a:ext cx="8712968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 contourW="12700">
            <a:bevelT w="38100" h="38100" prst="angle"/>
            <a:bevelB w="38100" h="38100"/>
            <a:contourClr>
              <a:schemeClr val="tx1"/>
            </a:contourClr>
          </a:sp3d>
        </p:spPr>
        <p:txBody>
          <a:bodyPr wrap="square" rtlCol="0" anchor="ctr" anchorCtr="0">
            <a:noAutofit/>
          </a:bodyPr>
          <a:lstStyle/>
          <a:p>
            <a:pPr marL="342900" indent="-252413">
              <a:lnSpc>
                <a:spcPts val="2400"/>
              </a:lnSpc>
              <a:buClr>
                <a:srgbClr val="FF0000"/>
              </a:buClr>
              <a:buSzPct val="60000"/>
              <a:buFont typeface="Wingdings" pitchFamily="2" charset="2"/>
              <a:buChar char="v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ได้จัดทำ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ไว้เป็นตารางสำเร็จรูปตามระดับราคาน้ำมันดีเชลล์ (โซล่า)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ตั้งแต่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ระดับ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ราคา  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25.00-69.99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  บาท/ลิตร   รวม  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3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 ชุด  </a:t>
            </a:r>
            <a:endParaRPr lang="th-TH" sz="2200" b="1" dirty="0" smtClean="0">
              <a:latin typeface="IrisUPC" pitchFamily="34" charset="-34"/>
              <a:cs typeface="IrisUPC" pitchFamily="34" charset="-34"/>
            </a:endParaRPr>
          </a:p>
          <a:p>
            <a:pPr marL="1257300" lvl="3" indent="-342900" fontAlgn="base">
              <a:lnSpc>
                <a:spcPts val="2400"/>
              </a:lnSpc>
              <a:buSzPct val="60000"/>
              <a:buFont typeface="Wingdings" pitchFamily="2" charset="2"/>
              <a:buChar char="Ø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กรณี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รถบรรทุก 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6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 ล้อ (น้ำหนักรวมไม่เกิน 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15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 ตัน)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  </a:t>
            </a:r>
            <a:endParaRPr lang="th-TH" sz="2200" b="1" dirty="0">
              <a:latin typeface="IrisUPC" pitchFamily="34" charset="-34"/>
              <a:cs typeface="IrisUPC" pitchFamily="34" charset="-34"/>
            </a:endParaRPr>
          </a:p>
          <a:p>
            <a:pPr marL="1257300" lvl="3" indent="-342900" fontAlgn="base">
              <a:lnSpc>
                <a:spcPts val="2400"/>
              </a:lnSpc>
              <a:buSzPct val="60000"/>
              <a:buFont typeface="Wingdings" pitchFamily="2" charset="2"/>
              <a:buChar char="Ø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กรณี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รถบรรทุก 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10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 ล้อ (น้ำหนักรวมไม่เกิน 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25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 ตัน) และ</a:t>
            </a:r>
          </a:p>
          <a:p>
            <a:pPr marL="1257300" lvl="3" indent="-342900" fontAlgn="base">
              <a:lnSpc>
                <a:spcPts val="2400"/>
              </a:lnSpc>
              <a:buSzPct val="60000"/>
              <a:buFont typeface="Wingdings" pitchFamily="2" charset="2"/>
              <a:buChar char="Ø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กรณี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รถบรรทุก 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10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ล้อ และมีรถลากพ่วง (น้ำหนักรวมไม่เกิน 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47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 ตัน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)</a:t>
            </a:r>
          </a:p>
          <a:p>
            <a:pPr marL="0" lvl="1" fontAlgn="base">
              <a:lnSpc>
                <a:spcPts val="2400"/>
              </a:lnSpc>
              <a:buSzPct val="60000"/>
            </a:pPr>
            <a:r>
              <a:rPr lang="th-TH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  ทั้ง 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3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ชุด   จะ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ประกอบด้วยตารางค่าขนส่งวัสดุ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ก่อสร้าง   ตั้งแต่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ตารางที่ระดับราคาน้ำมันดีเชลล์  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25.00-</a:t>
            </a:r>
            <a:br>
              <a:rPr lang="th-TH" sz="2200" b="1" dirty="0" smtClean="0">
                <a:latin typeface="EucrosiaUPC" pitchFamily="18" charset="-34"/>
                <a:cs typeface="EucrosiaUPC" pitchFamily="18" charset="-34"/>
              </a:rPr>
            </a:b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     69.99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บาท/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ลิตร</a:t>
            </a:r>
          </a:p>
          <a:p>
            <a:pPr marL="0" lvl="1" fontAlgn="base">
              <a:lnSpc>
                <a:spcPts val="2400"/>
              </a:lnSpc>
              <a:buSzPct val="60000"/>
            </a:pPr>
            <a:endParaRPr lang="en-US" sz="1000" b="1" dirty="0">
              <a:latin typeface="IrisUPC" pitchFamily="34" charset="-34"/>
              <a:cs typeface="IrisUPC" pitchFamily="34" charset="-34"/>
            </a:endParaRPr>
          </a:p>
          <a:p>
            <a:pPr marL="342900" indent="-252413">
              <a:lnSpc>
                <a:spcPts val="2400"/>
              </a:lnSpc>
              <a:buClr>
                <a:srgbClr val="C00000"/>
              </a:buClr>
              <a:buSzPct val="60000"/>
              <a:buFont typeface="Wingdings" pitchFamily="2" charset="2"/>
              <a:buChar char="v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ข้อกำหนด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ใน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การใช้ตารางค่า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ขนส่งวัสดุ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ก่อสร้าง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  <a:p>
            <a:pPr lvl="2">
              <a:lnSpc>
                <a:spcPts val="2400"/>
              </a:lnSpc>
            </a:pP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.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 รถบรรทุกที่ใช้ในการขนส่งวัสดุก่อสร้างต้องสอดคล้องตามข้อเท็จจริงตามสภาพพื้นที่และ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วัสดุ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   ก่อสร้าง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ที่จะขนส่ง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  <a:p>
            <a:pPr lvl="2">
              <a:lnSpc>
                <a:spcPts val="2400"/>
              </a:lnSpc>
            </a:pP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2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.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 ให้ใช้เกณฑ์ราคาน้ำมันดีเชลล์ (โซล่า)  ที่อำเภอเมืองของจังหวัดที่สถานที่ก่อสร้างตั้งอยู่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เป็น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   เกณฑ์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พิจารณาเลือกใช้ตารางค่าขนส่ง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  <a:p>
            <a:pPr lvl="2">
              <a:lnSpc>
                <a:spcPts val="2400"/>
              </a:lnSpc>
            </a:pP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3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.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 ต้องเป็นกรณีขนส่งวัสดุก่อสร้างบนพื้นผิวทางราบปกติ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 โดย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เป็นทางราบผิวลาดยางหรือ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ทาง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   ราบ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ผิวคอนกรีต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  <a:p>
            <a:pPr lvl="2"/>
            <a:r>
              <a:rPr lang="en-US" sz="2200" b="1" dirty="0" smtClean="0">
                <a:latin typeface="EucrosiaUPC" pitchFamily="18" charset="-34"/>
                <a:cs typeface="EucrosiaUPC" pitchFamily="18" charset="-34"/>
              </a:rPr>
              <a:t>4</a:t>
            </a:r>
            <a:r>
              <a:rPr lang="en-US" sz="2200" b="1" dirty="0">
                <a:latin typeface="EucrosiaUPC" pitchFamily="18" charset="-34"/>
                <a:cs typeface="EucrosiaUPC" pitchFamily="18" charset="-34"/>
              </a:rPr>
              <a:t>.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กรณีระยะทางขนส่งน้อยกว่า 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 กิโลเมตร ให้ใช้อัตราค่าขนส่งของระยะทาง 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กิโลเมตร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5.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หากระยะทางขนส่งเกินกว่า 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200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กิโลเมตร  ให้บวกเพิ่มตามอัตราที่กำหนดท้ายตารางฯ </a:t>
            </a:r>
            <a:endParaRPr lang="th-TH" sz="22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2987824" y="332656"/>
            <a:ext cx="311976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rtlCol="0">
            <a:spAutoFit/>
            <a:scene3d>
              <a:camera prst="orthographicFront"/>
              <a:lightRig rig="soft" dir="t"/>
            </a:scene3d>
            <a:sp3d>
              <a:contourClr>
                <a:srgbClr val="FFC000"/>
              </a:contourClr>
            </a:sp3d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h-TH" sz="3000" b="1" dirty="0">
                <a:latin typeface="IrisUPC" pitchFamily="34" charset="-34"/>
                <a:cs typeface="IrisUPC" pitchFamily="34" charset="-34"/>
              </a:rPr>
              <a:t>ตารางค่าขนส่งวัสดุก่อสร้าง</a:t>
            </a:r>
            <a:endParaRPr lang="th-TH" sz="3000" dirty="0" smtClean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34925" y="44450"/>
            <a:ext cx="1417638" cy="3365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Wingdings" pitchFamily="2" charset="2"/>
              <a:buNone/>
            </a:pPr>
            <a:r>
              <a:rPr lang="th-TH" sz="1600" b="1" dirty="0">
                <a:solidFill>
                  <a:srgbClr val="800000"/>
                </a:solidFill>
                <a:latin typeface="Angsana New" pitchFamily="18" charset="-34"/>
                <a:cs typeface="IrisUPC" pitchFamily="34" charset="-34"/>
              </a:rPr>
              <a:t>รายละเอียดประกอบฯ</a:t>
            </a:r>
          </a:p>
        </p:txBody>
      </p:sp>
      <p:pic>
        <p:nvPicPr>
          <p:cNvPr id="7" name="รูปภาพ 6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9448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611560" y="2060848"/>
            <a:ext cx="7920880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 contourW="12700">
            <a:bevelT w="38100" h="38100" prst="angle"/>
            <a:contourClr>
              <a:schemeClr val="tx1"/>
            </a:contourClr>
          </a:sp3d>
        </p:spPr>
        <p:txBody>
          <a:bodyPr wrap="square" rtlCol="0" anchor="ctr" anchorCtr="0">
            <a:noAutofit/>
          </a:bodyPr>
          <a:lstStyle/>
          <a:p>
            <a:pPr marL="457200" indent="-457200">
              <a:buClr>
                <a:srgbClr val="990000"/>
              </a:buClr>
              <a:buSzPct val="60000"/>
              <a:buFont typeface="Wingdings" pitchFamily="2" charset="2"/>
              <a:buChar char="Ø"/>
            </a:pPr>
            <a:endParaRPr lang="th-TH" sz="2600" b="1" dirty="0">
              <a:solidFill>
                <a:srgbClr val="0000CC"/>
              </a:solidFill>
              <a:latin typeface="IrisUPC" pitchFamily="34" charset="-34"/>
              <a:cs typeface="IrisUPC" pitchFamily="34" charset="-34"/>
            </a:endParaRPr>
          </a:p>
          <a:p>
            <a:pPr marL="457200" indent="-366713">
              <a:buClr>
                <a:srgbClr val="990000"/>
              </a:buClr>
              <a:buSzPct val="60000"/>
              <a:buFont typeface="Wingdings" pitchFamily="2" charset="2"/>
              <a:buChar char="Ø"/>
            </a:pP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เป็นหลักเกณฑ์และวิธีการในการคำนวณระยะทางและค่าขนส่งวัสดุก่อสร้างในกรณีที่เป็นการขนส่งวัสดุก่อสร้างไปบนพื้นผิวทางที่ไม่ใช่ทางราบปกติ  แต่เป็นทางผิวลูกรัง  ทางลูกเนิน  หรือทางภูเขา  เป็นต้น</a:t>
            </a:r>
            <a:br>
              <a:rPr lang="th-TH" sz="2600" b="1" dirty="0" smtClean="0">
                <a:latin typeface="IrisUPC" pitchFamily="34" charset="-34"/>
                <a:cs typeface="IrisUPC" pitchFamily="34" charset="-34"/>
              </a:rPr>
            </a:br>
            <a:endParaRPr lang="en-US" sz="2600" b="1" dirty="0" smtClean="0">
              <a:latin typeface="IrisUPC" pitchFamily="34" charset="-34"/>
              <a:cs typeface="IrisUPC" pitchFamily="34" charset="-34"/>
            </a:endParaRPr>
          </a:p>
          <a:p>
            <a:pPr marL="457200" indent="-366713">
              <a:buClr>
                <a:srgbClr val="990000"/>
              </a:buClr>
              <a:buSzPct val="60000"/>
              <a:buFont typeface="Wingdings" pitchFamily="2" charset="2"/>
              <a:buChar char="Ø"/>
            </a:pP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ในกรณีที่มีการขนส่งวัสดุก่อสร้างไปบนผิวทางที่เป็นทางผิวลูกรัง   ทางลูกเนิน  หรือทางภูเขา        ให้คำนวณค่าขนส่งโดยใช้หลักเกณฑ์หรือสูตรการคำนวณระยะทางและค่าขนส่งวัสดุก่อสร้าง </a:t>
            </a:r>
            <a:endParaRPr lang="en-US" sz="2600" b="1" dirty="0" smtClean="0">
              <a:latin typeface="IrisUPC" pitchFamily="34" charset="-34"/>
              <a:cs typeface="IrisUPC" pitchFamily="34" charset="-34"/>
            </a:endParaRPr>
          </a:p>
          <a:p>
            <a:pPr marL="457200" indent="-457200">
              <a:spcBef>
                <a:spcPct val="0"/>
              </a:spcBef>
              <a:buClr>
                <a:srgbClr val="990000"/>
              </a:buClr>
              <a:buSzPct val="60000"/>
              <a:buFont typeface="Wingdings" pitchFamily="2" charset="2"/>
              <a:buChar char="Ø"/>
            </a:pPr>
            <a:endParaRPr lang="th-TH" sz="2600" b="1" dirty="0" smtClean="0">
              <a:solidFill>
                <a:srgbClr val="0000CC"/>
              </a:solidFill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3" name="TextBox 2"/>
          <p:cNvSpPr txBox="1"/>
          <p:nvPr/>
        </p:nvSpPr>
        <p:spPr bwMode="auto">
          <a:xfrm>
            <a:off x="1853386" y="1002794"/>
            <a:ext cx="542289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>
            <a:spAutoFit/>
            <a:scene3d>
              <a:camera prst="orthographicFront"/>
              <a:lightRig rig="soft" dir="t"/>
            </a:scene3d>
            <a:sp3d>
              <a:contourClr>
                <a:srgbClr val="FFC000"/>
              </a:contourClr>
            </a:sp3d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th-TH" sz="3200" b="1" dirty="0" smtClean="0">
                <a:latin typeface="IrisUPC" pitchFamily="34" charset="-34"/>
                <a:cs typeface="IrisUPC" pitchFamily="34" charset="-34"/>
              </a:rPr>
              <a:t>หลักเกณฑ์การคำนวณค่า</a:t>
            </a:r>
            <a:r>
              <a:rPr lang="th-TH" sz="3200" b="1" dirty="0">
                <a:latin typeface="IrisUPC" pitchFamily="34" charset="-34"/>
                <a:cs typeface="IrisUPC" pitchFamily="34" charset="-34"/>
              </a:rPr>
              <a:t>ขนส่งวัสดุก่อสร้าง</a:t>
            </a:r>
            <a:endParaRPr lang="th-TH" sz="3200" dirty="0" smtClean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5" name="Text Box 13"/>
          <p:cNvSpPr txBox="1">
            <a:spLocks noChangeArrowheads="1"/>
          </p:cNvSpPr>
          <p:nvPr/>
        </p:nvSpPr>
        <p:spPr bwMode="auto">
          <a:xfrm>
            <a:off x="34925" y="44450"/>
            <a:ext cx="1417638" cy="3365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Wingdings" pitchFamily="2" charset="2"/>
              <a:buNone/>
            </a:pPr>
            <a:r>
              <a:rPr lang="th-TH" sz="1600" b="1" dirty="0">
                <a:solidFill>
                  <a:srgbClr val="800000"/>
                </a:solidFill>
                <a:latin typeface="Angsana New" pitchFamily="18" charset="-34"/>
                <a:cs typeface="IrisUPC" pitchFamily="34" charset="-34"/>
              </a:rPr>
              <a:t>รายละเอียดประกอบฯ</a:t>
            </a:r>
          </a:p>
        </p:txBody>
      </p:sp>
      <p:pic>
        <p:nvPicPr>
          <p:cNvPr id="6" name="รูปภาพ 5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65471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5" name="Text Box 3"/>
          <p:cNvSpPr txBox="1">
            <a:spLocks noChangeArrowheads="1"/>
          </p:cNvSpPr>
          <p:nvPr/>
        </p:nvSpPr>
        <p:spPr bwMode="auto">
          <a:xfrm>
            <a:off x="1475656" y="714356"/>
            <a:ext cx="6172168" cy="5715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ctr" anchorCtr="0">
            <a:noAutofit/>
          </a:bodyPr>
          <a:lstStyle/>
          <a:p>
            <a:pPr marL="361950" indent="-361950" algn="ctr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000" b="1" dirty="0" smtClean="0">
                <a:solidFill>
                  <a:srgbClr val="460046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cs typeface="IrisUPC" pitchFamily="34" charset="-34"/>
              </a:rPr>
              <a:t>หลักเกณฑ์หรือสูตรการ</a:t>
            </a:r>
            <a:r>
              <a:rPr lang="th-TH" sz="3000" b="1" dirty="0">
                <a:solidFill>
                  <a:srgbClr val="460046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cs typeface="IrisUPC" pitchFamily="34" charset="-34"/>
              </a:rPr>
              <a:t>คำนวณค่าขนส่งวัสดุก่อสร้าง</a:t>
            </a:r>
          </a:p>
        </p:txBody>
      </p:sp>
      <p:sp>
        <p:nvSpPr>
          <p:cNvPr id="325637" name="Text Box 5"/>
          <p:cNvSpPr txBox="1">
            <a:spLocks noChangeArrowheads="1"/>
          </p:cNvSpPr>
          <p:nvPr/>
        </p:nvSpPr>
        <p:spPr bwMode="auto">
          <a:xfrm>
            <a:off x="250825" y="1637544"/>
            <a:ext cx="8640763" cy="470898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ctr" anchorCtr="0">
            <a:spAutoFit/>
          </a:bodyPr>
          <a:lstStyle/>
          <a:p>
            <a:pPr defTabSz="863600"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ระยะทางขนส่งจากแหล่งวัสดุถึงกึ่งกลางหน้างาน       </a:t>
            </a:r>
            <a:r>
              <a:rPr lang="en-US" sz="2400" b="1" dirty="0">
                <a:latin typeface="Angsana New" pitchFamily="18" charset="-34"/>
                <a:cs typeface="IrisUPC" pitchFamily="34" charset="-34"/>
              </a:rPr>
              <a:t>=      </a:t>
            </a:r>
            <a:r>
              <a:rPr lang="en-US" sz="2400" b="1" dirty="0" smtClean="0">
                <a:latin typeface="Angsana New" pitchFamily="18" charset="-34"/>
                <a:cs typeface="IrisUPC" pitchFamily="34" charset="-34"/>
              </a:rPr>
              <a:t>   </a:t>
            </a:r>
            <a:r>
              <a:rPr lang="en-US" sz="2400" b="1" dirty="0">
                <a:latin typeface="Angsana New" pitchFamily="18" charset="-34"/>
                <a:cs typeface="IrisUPC" pitchFamily="34" charset="-34"/>
              </a:rPr>
              <a:t>L      	=   </a:t>
            </a:r>
            <a:r>
              <a:rPr lang="en-US" sz="2400" b="1" dirty="0" smtClean="0">
                <a:latin typeface="Angsana New" pitchFamily="18" charset="-34"/>
                <a:cs typeface="IrisUPC" pitchFamily="34" charset="-34"/>
              </a:rPr>
              <a:t>________________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 กม.</a:t>
            </a:r>
          </a:p>
          <a:p>
            <a:pPr defTabSz="863600" fontAlgn="base">
              <a:spcBef>
                <a:spcPct val="0"/>
              </a:spcBef>
              <a:spcAft>
                <a:spcPct val="0"/>
              </a:spcAft>
            </a:pP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ทาง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ผิวลาดยาง/ทางผิวคอนกรีต</a:t>
            </a:r>
          </a:p>
          <a:p>
            <a:pPr defTabSz="863600" fontAlgn="base">
              <a:spcBef>
                <a:spcPct val="0"/>
              </a:spcBef>
              <a:spcAft>
                <a:spcPct val="0"/>
              </a:spcAft>
            </a:pPr>
            <a:r>
              <a:rPr lang="th-TH" sz="2200" b="1" dirty="0">
                <a:latin typeface="Angsana New" pitchFamily="18" charset="-34"/>
                <a:cs typeface="IrisUPC" pitchFamily="34" charset="-34"/>
              </a:rPr>
              <a:t>	ระยะทางราบ         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_______________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 กม. 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  </a:t>
            </a:r>
            <a:r>
              <a:rPr lang="en-US" sz="2200" b="1" dirty="0" smtClean="0">
                <a:latin typeface="Angsana New" pitchFamily="18" charset="-34"/>
                <a:cs typeface="IrisUPC" pitchFamily="34" charset="-34"/>
              </a:rPr>
              <a:t>x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ตัวแปรสภาพผิว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	=   _________________  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กม.</a:t>
            </a:r>
            <a:br>
              <a:rPr lang="th-TH" sz="22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200" b="1" dirty="0">
                <a:latin typeface="Angsana New" pitchFamily="18" charset="-34"/>
                <a:cs typeface="IrisUPC" pitchFamily="34" charset="-34"/>
              </a:rPr>
              <a:t>	ระยะทางลูกเนิน 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  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_______________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กม. </a:t>
            </a:r>
            <a:r>
              <a:rPr lang="en-US" sz="2200" b="1" dirty="0" smtClean="0">
                <a:latin typeface="Angsana New" pitchFamily="18" charset="-34"/>
                <a:cs typeface="IrisUPC" pitchFamily="34" charset="-34"/>
              </a:rPr>
              <a:t>  x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ตัวแปรสภาพผิว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	=   _________________  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กม.</a:t>
            </a:r>
            <a:br>
              <a:rPr lang="th-TH" sz="22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200" b="1" dirty="0">
                <a:latin typeface="Angsana New" pitchFamily="18" charset="-34"/>
                <a:cs typeface="IrisUPC" pitchFamily="34" charset="-34"/>
              </a:rPr>
              <a:t>	ระยะทางภูเขา        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_______________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 กม. 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  x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 ตัวแปรสภาพผิว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   </a:t>
            </a:r>
            <a:r>
              <a:rPr lang="en-US" sz="2200" b="1" dirty="0" smtClean="0">
                <a:latin typeface="Angsana New" pitchFamily="18" charset="-34"/>
                <a:cs typeface="IrisUPC" pitchFamily="34" charset="-34"/>
              </a:rPr>
              <a:t>   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=    _________________ 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กม.</a:t>
            </a:r>
            <a:br>
              <a:rPr lang="th-TH" sz="22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ทาง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ผิวลูกรัง</a:t>
            </a:r>
          </a:p>
          <a:p>
            <a:pPr defTabSz="863600" fontAlgn="base">
              <a:spcBef>
                <a:spcPct val="0"/>
              </a:spcBef>
              <a:spcAft>
                <a:spcPct val="0"/>
              </a:spcAft>
            </a:pPr>
            <a:r>
              <a:rPr lang="th-TH" sz="2200" b="1" dirty="0">
                <a:latin typeface="Angsana New" pitchFamily="18" charset="-34"/>
                <a:cs typeface="IrisUPC" pitchFamily="34" charset="-34"/>
              </a:rPr>
              <a:t>	ระยะทางราบ         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_______________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 กม.  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x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ตัวแปรสภาพผิว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 	 =   _________________  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กม.</a:t>
            </a:r>
            <a:br>
              <a:rPr lang="th-TH" sz="22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200" b="1" dirty="0">
                <a:latin typeface="Angsana New" pitchFamily="18" charset="-34"/>
                <a:cs typeface="IrisUPC" pitchFamily="34" charset="-34"/>
              </a:rPr>
              <a:t>	ระยะทางลูกเนิน  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 </a:t>
            </a:r>
            <a:r>
              <a:rPr lang="en-US" sz="2200" b="1" dirty="0" smtClean="0">
                <a:latin typeface="Angsana New" pitchFamily="18" charset="-34"/>
                <a:cs typeface="IrisUPC" pitchFamily="34" charset="-34"/>
              </a:rPr>
              <a:t>_______________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กม.  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x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 ตัวแปรสภาพผิว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 	 =   _________________  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กม.</a:t>
            </a:r>
            <a:br>
              <a:rPr lang="th-TH" sz="22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200" b="1" dirty="0">
                <a:latin typeface="Angsana New" pitchFamily="18" charset="-34"/>
                <a:cs typeface="IrisUPC" pitchFamily="34" charset="-34"/>
              </a:rPr>
              <a:t>	ระยะทางภูเขา        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_______________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 กม. 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 x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 ตัวแปรสภาพผิว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 	 =   _________________  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กม.</a:t>
            </a:r>
            <a:br>
              <a:rPr lang="th-TH" sz="2200" b="1" dirty="0" smtClean="0">
                <a:latin typeface="Angsana New" pitchFamily="18" charset="-34"/>
                <a:cs typeface="IrisUPC" pitchFamily="34" charset="-34"/>
              </a:rPr>
            </a:br>
            <a:r>
              <a:rPr lang="en-US" sz="2200" b="1" dirty="0" smtClean="0">
                <a:latin typeface="Angsana New" pitchFamily="18" charset="-34"/>
                <a:cs typeface="IrisUPC" pitchFamily="34" charset="-34"/>
              </a:rPr>
              <a:t>                                             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		รวมระยะทาง        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=    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 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D    	 =   _________________  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กม.</a:t>
            </a:r>
            <a:br>
              <a:rPr lang="th-TH" sz="22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ตัว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แปรค่าขนส่ง  	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   </a:t>
            </a:r>
            <a:r>
              <a:rPr lang="en-US" sz="2200" b="1" dirty="0" smtClean="0">
                <a:latin typeface="Angsana New" pitchFamily="18" charset="-34"/>
                <a:cs typeface="IrisUPC" pitchFamily="34" charset="-34"/>
              </a:rPr>
              <a:t>     =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	F       =       D </a:t>
            </a:r>
            <a:r>
              <a:rPr lang="en-US" sz="2200" b="1" dirty="0" smtClean="0">
                <a:latin typeface="Angsana New" pitchFamily="18" charset="-34"/>
                <a:cs typeface="IrisUPC" pitchFamily="34" charset="-34"/>
              </a:rPr>
              <a:t>/ L	=   </a:t>
            </a:r>
            <a:br>
              <a:rPr lang="en-US" sz="22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ค่า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ขนส่ง        </a:t>
            </a:r>
            <a:r>
              <a:rPr lang="en-US" sz="2400" b="1" dirty="0" smtClean="0">
                <a:latin typeface="Angsana New" pitchFamily="18" charset="-34"/>
                <a:cs typeface="IrisUPC" pitchFamily="34" charset="-34"/>
              </a:rPr>
              <a:t>	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       </a:t>
            </a:r>
            <a:r>
              <a:rPr lang="en-US" sz="2400" b="1" dirty="0">
                <a:latin typeface="Angsana New" pitchFamily="18" charset="-34"/>
                <a:cs typeface="IrisUPC" pitchFamily="34" charset="-34"/>
              </a:rPr>
              <a:t>=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  </a:t>
            </a:r>
            <a:r>
              <a:rPr lang="en-US" sz="2400" b="1" dirty="0">
                <a:latin typeface="Angsana New" pitchFamily="18" charset="-34"/>
                <a:cs typeface="IrisUPC" pitchFamily="34" charset="-34"/>
              </a:rPr>
              <a:t>F 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 </a:t>
            </a:r>
            <a:r>
              <a:rPr lang="en-US" dirty="0" smtClean="0">
                <a:latin typeface="Angsana New" pitchFamily="18" charset="-34"/>
                <a:cs typeface="IrisUPC" pitchFamily="34" charset="-34"/>
              </a:rPr>
              <a:t>×</a:t>
            </a:r>
            <a:r>
              <a:rPr lang="th-TH" sz="2400" dirty="0" smtClean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ค่าขนส่งจากตารางค่าขนส่งของระยะทางขนส่งกิโลเมตรที่  </a:t>
            </a:r>
            <a:r>
              <a:rPr lang="en-US" sz="2400" b="1" dirty="0">
                <a:latin typeface="Angsana New" pitchFamily="18" charset="-34"/>
                <a:cs typeface="IrisUPC" pitchFamily="34" charset="-34"/>
              </a:rPr>
              <a:t> </a:t>
            </a:r>
            <a:r>
              <a:rPr lang="en-US" sz="2400" b="1" dirty="0" smtClean="0">
                <a:latin typeface="Angsana New" pitchFamily="18" charset="-34"/>
                <a:cs typeface="IrisUPC" pitchFamily="34" charset="-34"/>
              </a:rPr>
              <a:t>L</a:t>
            </a:r>
            <a:br>
              <a:rPr lang="en-US" sz="2400" b="1" dirty="0" smtClean="0">
                <a:latin typeface="Angsana New" pitchFamily="18" charset="-34"/>
                <a:cs typeface="IrisUPC" pitchFamily="34" charset="-34"/>
              </a:rPr>
            </a:br>
            <a:r>
              <a:rPr lang="en-US" sz="2400" b="1" dirty="0" smtClean="0">
                <a:latin typeface="Angsana New" pitchFamily="18" charset="-34"/>
                <a:cs typeface="IrisUPC" pitchFamily="34" charset="-34"/>
              </a:rPr>
              <a:t>		         =     XXX.XX  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บาท/ลบ.ม. (หรือ บาท/ตัน)</a:t>
            </a:r>
            <a:endParaRPr lang="th-TH" sz="2400" b="1" dirty="0"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325640" name="Text Box 8"/>
          <p:cNvSpPr txBox="1">
            <a:spLocks noChangeArrowheads="1"/>
          </p:cNvSpPr>
          <p:nvPr/>
        </p:nvSpPr>
        <p:spPr bwMode="auto">
          <a:xfrm>
            <a:off x="34925" y="44450"/>
            <a:ext cx="1417638" cy="3365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Wingdings" pitchFamily="2" charset="2"/>
              <a:buNone/>
            </a:pPr>
            <a:r>
              <a:rPr lang="th-TH" sz="1600" b="1">
                <a:solidFill>
                  <a:srgbClr val="800000"/>
                </a:solidFill>
                <a:latin typeface="Angsana New" pitchFamily="18" charset="-34"/>
                <a:cs typeface="IrisUPC" pitchFamily="34" charset="-34"/>
              </a:rPr>
              <a:t>รายละเอียดประกอบฯ</a:t>
            </a:r>
          </a:p>
        </p:txBody>
      </p:sp>
      <p:cxnSp>
        <p:nvCxnSpPr>
          <p:cNvPr id="3" name="ตัวเชื่อมต่อตรง 2"/>
          <p:cNvCxnSpPr/>
          <p:nvPr/>
        </p:nvCxnSpPr>
        <p:spPr bwMode="auto">
          <a:xfrm>
            <a:off x="4989058" y="5388206"/>
            <a:ext cx="1872208" cy="0"/>
          </a:xfrm>
          <a:prstGeom prst="line">
            <a:avLst/>
          </a:prstGeom>
          <a:solidFill>
            <a:srgbClr val="FF00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0" name="รูปภาพ 9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08808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501" name="Rectangle 5"/>
          <p:cNvSpPr>
            <a:spLocks noChangeArrowheads="1"/>
          </p:cNvSpPr>
          <p:nvPr/>
        </p:nvSpPr>
        <p:spPr bwMode="auto">
          <a:xfrm>
            <a:off x="2428860" y="357166"/>
            <a:ext cx="4267524" cy="8590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extrusionH="38100" contourW="38100">
            <a:bevelT w="38100" h="38100" prst="angle"/>
            <a:contourClr>
              <a:schemeClr val="bg1"/>
            </a:contourClr>
          </a:sp3d>
        </p:spPr>
        <p:txBody>
          <a:bodyPr wrap="square" anchor="ctr"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200" b="1" dirty="0">
                <a:latin typeface="Cordia New" pitchFamily="34" charset="-34"/>
                <a:ea typeface="Times New Roman" pitchFamily="18" charset="0"/>
                <a:cs typeface="IrisUPC" pitchFamily="34" charset="-34"/>
              </a:rPr>
              <a:t>ค่าตัวแปรสภาพผิวทาง</a:t>
            </a:r>
          </a:p>
          <a:p>
            <a:pPr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2400" b="1" dirty="0">
                <a:latin typeface="Angsana New" pitchFamily="18" charset="-34"/>
                <a:ea typeface="Times New Roman" pitchFamily="18" charset="0"/>
                <a:cs typeface="IrisUPC" pitchFamily="34" charset="-34"/>
              </a:rPr>
              <a:t>สำหรับการคำนวณค่าขนส่งวัสดุก่อสร้าง</a:t>
            </a:r>
            <a:endParaRPr lang="en-US" sz="2400" b="1" dirty="0">
              <a:latin typeface="Angsana New" pitchFamily="18" charset="-34"/>
              <a:ea typeface="Times New Roman" pitchFamily="18" charset="0"/>
              <a:cs typeface="IrisUPC" pitchFamily="34" charset="-34"/>
            </a:endParaRPr>
          </a:p>
        </p:txBody>
      </p:sp>
      <p:graphicFrame>
        <p:nvGraphicFramePr>
          <p:cNvPr id="362789" name="Group 2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5029284"/>
              </p:ext>
            </p:extLst>
          </p:nvPr>
        </p:nvGraphicFramePr>
        <p:xfrm>
          <a:off x="619125" y="1628775"/>
          <a:ext cx="7905750" cy="3870960"/>
        </p:xfrm>
        <a:graphic>
          <a:graphicData uri="http://schemas.openxmlformats.org/drawingml/2006/table">
            <a:tbl>
              <a:tblPr/>
              <a:tblGrid>
                <a:gridCol w="3143250"/>
                <a:gridCol w="1524000"/>
                <a:gridCol w="1619250"/>
                <a:gridCol w="1619250"/>
              </a:tblGrid>
              <a:tr h="762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h-TH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dia New" pitchFamily="34" charset="-34"/>
                        <a:ea typeface="Times New Roman" pitchFamily="18" charset="0"/>
                        <a:cs typeface="IrisUPC" pitchFamily="34" charset="-34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ea typeface="Times New Roman" pitchFamily="18" charset="0"/>
                          <a:cs typeface="IrisUPC" pitchFamily="34" charset="-34"/>
                        </a:rPr>
                        <a:t>ผิวทาง/รายการ</a:t>
                      </a:r>
                      <a:endParaRPr kumimoji="0" lang="th-TH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IrisUPC" pitchFamily="34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h-TH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dia New" pitchFamily="34" charset="-34"/>
                        <a:ea typeface="Times New Roman" pitchFamily="18" charset="0"/>
                        <a:cs typeface="IrisUPC" pitchFamily="34" charset="-34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ea typeface="Times New Roman" pitchFamily="18" charset="0"/>
                          <a:cs typeface="IrisUPC" pitchFamily="34" charset="-34"/>
                        </a:rPr>
                        <a:t>รถบรรทุก </a:t>
                      </a:r>
                      <a:r>
                        <a:rPr kumimoji="0" lang="th-TH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ea typeface="Times New Roman" pitchFamily="18" charset="0"/>
                          <a:cs typeface="EucrosiaUPC" pitchFamily="18" charset="-34"/>
                        </a:rPr>
                        <a:t>6</a:t>
                      </a:r>
                      <a:r>
                        <a:rPr kumimoji="0" lang="th-TH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ea typeface="Times New Roman" pitchFamily="18" charset="0"/>
                          <a:cs typeface="IrisUPC" pitchFamily="34" charset="-34"/>
                        </a:rPr>
                        <a:t> ล้อ</a:t>
                      </a:r>
                      <a:endParaRPr kumimoji="0" lang="th-TH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h-TH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dia New" pitchFamily="34" charset="-34"/>
                        <a:ea typeface="Times New Roman" pitchFamily="18" charset="0"/>
                        <a:cs typeface="IrisUPC" pitchFamily="34" charset="-34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ea typeface="Times New Roman" pitchFamily="18" charset="0"/>
                          <a:cs typeface="IrisUPC" pitchFamily="34" charset="-34"/>
                        </a:rPr>
                        <a:t>รถบรรทุก </a:t>
                      </a:r>
                      <a:r>
                        <a:rPr kumimoji="0" lang="th-TH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ea typeface="Times New Roman" pitchFamily="18" charset="0"/>
                          <a:cs typeface="EucrosiaUPC" pitchFamily="18" charset="-34"/>
                        </a:rPr>
                        <a:t>10</a:t>
                      </a:r>
                      <a:r>
                        <a:rPr kumimoji="0" lang="th-TH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ea typeface="Times New Roman" pitchFamily="18" charset="0"/>
                          <a:cs typeface="IrisUPC" pitchFamily="34" charset="-34"/>
                        </a:rPr>
                        <a:t> ล้อ</a:t>
                      </a:r>
                      <a:endParaRPr kumimoji="0" lang="th-TH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ea typeface="Times New Roman" pitchFamily="18" charset="0"/>
                          <a:cs typeface="IrisUPC" pitchFamily="34" charset="-34"/>
                        </a:rPr>
                        <a:t>รถบรรทุก </a:t>
                      </a:r>
                      <a:r>
                        <a:rPr kumimoji="0" lang="th-TH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ea typeface="Times New Roman" pitchFamily="18" charset="0"/>
                          <a:cs typeface="EucrosiaUPC" pitchFamily="18" charset="-34"/>
                        </a:rPr>
                        <a:t>10</a:t>
                      </a:r>
                      <a:r>
                        <a:rPr kumimoji="0" lang="th-TH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ea typeface="Times New Roman" pitchFamily="18" charset="0"/>
                          <a:cs typeface="IrisUPC" pitchFamily="34" charset="-34"/>
                        </a:rPr>
                        <a:t> ล้อ</a:t>
                      </a: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cs typeface="IrisUPC" pitchFamily="34" charset="-34"/>
                        </a:rPr>
                        <a:t>มีลากพ่วง</a:t>
                      </a:r>
                      <a:endParaRPr kumimoji="0" lang="th-TH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ea typeface="Times New Roman" pitchFamily="18" charset="0"/>
                          <a:cs typeface="IrisUPC" pitchFamily="34" charset="-34"/>
                        </a:rPr>
                        <a:t>ทางผิวลาดยาง/ทางผิวคอนกรีต</a:t>
                      </a: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IrisUPC" pitchFamily="34" charset="-34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ea typeface="Times New Roman" pitchFamily="18" charset="0"/>
                          <a:cs typeface="IrisUPC" pitchFamily="34" charset="-34"/>
                        </a:rPr>
                        <a:t>	ทางราบ</a:t>
                      </a: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IrisUPC" pitchFamily="34" charset="-34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ea typeface="Times New Roman" pitchFamily="18" charset="0"/>
                          <a:cs typeface="IrisUPC" pitchFamily="34" charset="-34"/>
                        </a:rPr>
                        <a:t>	ทางลูกเนิน</a:t>
                      </a: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IrisUPC" pitchFamily="34" charset="-34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ea typeface="Times New Roman" pitchFamily="18" charset="0"/>
                          <a:cs typeface="IrisUPC" pitchFamily="34" charset="-34"/>
                        </a:rPr>
                        <a:t>	ทางภูเขา</a:t>
                      </a:r>
                      <a:endParaRPr kumimoji="0" lang="th-TH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IrisUPC" pitchFamily="34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dia New" pitchFamily="34" charset="-34"/>
                        <a:ea typeface="Times New Roman" pitchFamily="18" charset="0"/>
                        <a:cs typeface="EucrosiaUPC" pitchFamily="18" charset="-34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EucrosiaUPC" pitchFamily="18" charset="-34"/>
                        </a:rPr>
                        <a:t>1.00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EucrosiaUPC" pitchFamily="18" charset="-34"/>
                        </a:rPr>
                        <a:t>2.12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EucrosiaUPC" pitchFamily="18" charset="-34"/>
                        </a:rPr>
                        <a:t>2.56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h-TH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dia New" pitchFamily="34" charset="-34"/>
                        <a:ea typeface="Times New Roman" pitchFamily="18" charset="0"/>
                        <a:cs typeface="EucrosiaUPC" pitchFamily="18" charset="-34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ea typeface="Times New Roman" pitchFamily="18" charset="0"/>
                          <a:cs typeface="EucrosiaUPC" pitchFamily="18" charset="-34"/>
                        </a:rPr>
                        <a:t>1.00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ea typeface="Times New Roman" pitchFamily="18" charset="0"/>
                          <a:cs typeface="EucrosiaUPC" pitchFamily="18" charset="-34"/>
                        </a:rPr>
                        <a:t>1.95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ea typeface="Times New Roman" pitchFamily="18" charset="0"/>
                          <a:cs typeface="EucrosiaUPC" pitchFamily="18" charset="-34"/>
                        </a:rPr>
                        <a:t>2.52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h-TH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dia New" pitchFamily="34" charset="-34"/>
                        <a:ea typeface="Times New Roman" pitchFamily="18" charset="0"/>
                        <a:cs typeface="EucrosiaUPC" pitchFamily="18" charset="-34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ea typeface="Times New Roman" pitchFamily="18" charset="0"/>
                          <a:cs typeface="EucrosiaUPC" pitchFamily="18" charset="-34"/>
                        </a:rPr>
                        <a:t>1.00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ea typeface="Times New Roman" pitchFamily="18" charset="0"/>
                          <a:cs typeface="EucrosiaUPC" pitchFamily="18" charset="-34"/>
                        </a:rPr>
                        <a:t>2.13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ea typeface="Times New Roman" pitchFamily="18" charset="0"/>
                          <a:cs typeface="EucrosiaUPC" pitchFamily="18" charset="-34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ea typeface="Times New Roman" pitchFamily="18" charset="0"/>
                          <a:cs typeface="IrisUPC" pitchFamily="34" charset="-34"/>
                        </a:rPr>
                        <a:t>ทางผิวลูกรัง</a:t>
                      </a: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IrisUPC" pitchFamily="34" charset="-34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ea typeface="Times New Roman" pitchFamily="18" charset="0"/>
                          <a:cs typeface="IrisUPC" pitchFamily="34" charset="-34"/>
                        </a:rPr>
                        <a:t>	ทางราบ</a:t>
                      </a: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IrisUPC" pitchFamily="34" charset="-34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ea typeface="Times New Roman" pitchFamily="18" charset="0"/>
                          <a:cs typeface="IrisUPC" pitchFamily="34" charset="-34"/>
                        </a:rPr>
                        <a:t>	ทางลูกเนิน</a:t>
                      </a: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IrisUPC" pitchFamily="34" charset="-34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ea typeface="Times New Roman" pitchFamily="18" charset="0"/>
                          <a:cs typeface="IrisUPC" pitchFamily="34" charset="-34"/>
                        </a:rPr>
                        <a:t>	ทางภูเขา</a:t>
                      </a: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IrisUPC" pitchFamily="34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h-TH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dia New" pitchFamily="34" charset="-34"/>
                        <a:ea typeface="Times New Roman" pitchFamily="18" charset="0"/>
                        <a:cs typeface="EucrosiaUPC" pitchFamily="18" charset="-34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EucrosiaUPC" pitchFamily="18" charset="-34"/>
                        </a:rPr>
                        <a:t>1.24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EucrosiaUPC" pitchFamily="18" charset="-34"/>
                        </a:rPr>
                        <a:t>2.36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EucrosiaUPC" pitchFamily="18" charset="-34"/>
                        </a:rPr>
                        <a:t>2.80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h-TH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dia New" pitchFamily="34" charset="-34"/>
                        <a:ea typeface="Times New Roman" pitchFamily="18" charset="0"/>
                        <a:cs typeface="EucrosiaUPC" pitchFamily="18" charset="-34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EucrosiaUPC" pitchFamily="18" charset="-34"/>
                        </a:rPr>
                        <a:t>1.23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EucrosiaUPC" pitchFamily="18" charset="-34"/>
                        </a:rPr>
                        <a:t>2.18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 pitchFamily="18" charset="0"/>
                          <a:cs typeface="EucrosiaUPC" pitchFamily="18" charset="-34"/>
                        </a:rPr>
                        <a:t>2.75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h-TH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rdia New" pitchFamily="34" charset="-34"/>
                        <a:ea typeface="Times New Roman" pitchFamily="18" charset="0"/>
                        <a:cs typeface="EucrosiaUPC" pitchFamily="18" charset="-34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ea typeface="Times New Roman" pitchFamily="18" charset="0"/>
                          <a:cs typeface="EucrosiaUPC" pitchFamily="18" charset="-34"/>
                        </a:rPr>
                        <a:t>1.20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ea typeface="Times New Roman" pitchFamily="18" charset="0"/>
                          <a:cs typeface="EucrosiaUPC" pitchFamily="18" charset="-34"/>
                        </a:rPr>
                        <a:t>2.33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rdia New" pitchFamily="34" charset="-34"/>
                          <a:ea typeface="Times New Roman" pitchFamily="18" charset="0"/>
                          <a:cs typeface="EucrosiaUPC" pitchFamily="18" charset="-34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62786" name="Text Box 290"/>
          <p:cNvSpPr txBox="1">
            <a:spLocks noChangeArrowheads="1"/>
          </p:cNvSpPr>
          <p:nvPr/>
        </p:nvSpPr>
        <p:spPr bwMode="auto">
          <a:xfrm>
            <a:off x="2268538" y="5661025"/>
            <a:ext cx="5903912" cy="10178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fontAlgn="b">
              <a:spcBef>
                <a:spcPct val="0"/>
              </a:spcBef>
              <a:spcAft>
                <a:spcPct val="0"/>
              </a:spcAft>
            </a:pP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หมาย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เหตุ	ทาง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ลูกเนิน    มีความลาดชัน </a:t>
            </a:r>
            <a:r>
              <a:rPr lang="en-US" sz="2000" b="1" dirty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2000" b="1" dirty="0">
                <a:latin typeface="Angsana New" pitchFamily="18" charset="-34"/>
                <a:cs typeface="EucrosiaUPC" pitchFamily="18" charset="-34"/>
              </a:rPr>
              <a:t>4-8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%</a:t>
            </a:r>
            <a:br>
              <a:rPr lang="th-TH" sz="20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            	ทาง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ภูเขา 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    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มีความลาดชันมากกว่า </a:t>
            </a:r>
            <a:r>
              <a:rPr lang="en-US" sz="2000" b="1" dirty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2000" b="1" dirty="0">
                <a:latin typeface="Angsana New" pitchFamily="18" charset="-34"/>
                <a:cs typeface="EucrosiaUPC" pitchFamily="18" charset="-34"/>
              </a:rPr>
              <a:t>8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%</a:t>
            </a:r>
            <a:br>
              <a:rPr lang="th-TH" sz="20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000" b="1" dirty="0">
                <a:latin typeface="Angsana New" pitchFamily="18" charset="-34"/>
                <a:cs typeface="IrisUPC" pitchFamily="34" charset="-34"/>
              </a:rPr>
              <a:t>	การหาค่าขนส่ง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วัสดุ   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ให้เอาตัวแปรคูณกับระยะทาง</a:t>
            </a:r>
          </a:p>
        </p:txBody>
      </p:sp>
      <p:sp>
        <p:nvSpPr>
          <p:cNvPr id="362787" name="Text Box 291"/>
          <p:cNvSpPr txBox="1">
            <a:spLocks noChangeArrowheads="1"/>
          </p:cNvSpPr>
          <p:nvPr/>
        </p:nvSpPr>
        <p:spPr bwMode="auto">
          <a:xfrm>
            <a:off x="34925" y="44450"/>
            <a:ext cx="1417638" cy="3365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Wingdings" pitchFamily="2" charset="2"/>
              <a:buNone/>
            </a:pPr>
            <a:r>
              <a:rPr lang="th-TH" sz="1600" b="1">
                <a:solidFill>
                  <a:srgbClr val="800000"/>
                </a:solidFill>
                <a:latin typeface="Angsana New" pitchFamily="18" charset="-34"/>
                <a:cs typeface="IrisUPC" pitchFamily="34" charset="-34"/>
              </a:rPr>
              <a:t>รายละเอียดประกอบฯ</a:t>
            </a:r>
          </a:p>
        </p:txBody>
      </p:sp>
      <p:pic>
        <p:nvPicPr>
          <p:cNvPr id="9" name="รูปภาพ 8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83002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141" name="Rectangle 5"/>
          <p:cNvSpPr>
            <a:spLocks noChangeAspect="1" noChangeArrowheads="1"/>
          </p:cNvSpPr>
          <p:nvPr/>
        </p:nvSpPr>
        <p:spPr bwMode="auto">
          <a:xfrm>
            <a:off x="1500166" y="471488"/>
            <a:ext cx="6215106" cy="49462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lIns="90000" tIns="46800" rIns="90000" bIns="46800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600" b="1" dirty="0">
                <a:latin typeface="Cordia New" pitchFamily="34" charset="-34"/>
                <a:ea typeface="Times New Roman" pitchFamily="18" charset="0"/>
                <a:cs typeface="IrisUPC" pitchFamily="34" charset="-34"/>
              </a:rPr>
              <a:t>ตัวอย่างการคำนวณค่าขนส่งวัสดุ</a:t>
            </a:r>
            <a:r>
              <a:rPr lang="th-TH" sz="2600" b="1" dirty="0" smtClean="0">
                <a:latin typeface="Cordia New" pitchFamily="34" charset="-34"/>
                <a:ea typeface="Times New Roman" pitchFamily="18" charset="0"/>
                <a:cs typeface="IrisUPC" pitchFamily="34" charset="-34"/>
              </a:rPr>
              <a:t>ก่อสร้างในงานก่อสร้างทางฯ </a:t>
            </a:r>
            <a:endParaRPr lang="th-TH" sz="2600" b="1" dirty="0">
              <a:latin typeface="Cordia New" pitchFamily="34" charset="-34"/>
              <a:ea typeface="Times New Roman" pitchFamily="18" charset="0"/>
              <a:cs typeface="IrisUPC" pitchFamily="34" charset="-34"/>
            </a:endParaRPr>
          </a:p>
        </p:txBody>
      </p:sp>
      <p:sp>
        <p:nvSpPr>
          <p:cNvPr id="475166" name="Text Box 30"/>
          <p:cNvSpPr txBox="1">
            <a:spLocks noChangeArrowheads="1"/>
          </p:cNvSpPr>
          <p:nvPr/>
        </p:nvSpPr>
        <p:spPr bwMode="auto">
          <a:xfrm>
            <a:off x="908050" y="2511002"/>
            <a:ext cx="7418388" cy="41624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ctr" anchorCtr="0">
            <a:spAutoFit/>
          </a:bodyPr>
          <a:lstStyle/>
          <a:p>
            <a:pPr defTabSz="863600" fontAlgn="base">
              <a:spcBef>
                <a:spcPct val="0"/>
              </a:spcBef>
              <a:spcAft>
                <a:spcPct val="0"/>
              </a:spcAft>
            </a:pPr>
            <a:r>
              <a:rPr lang="th-TH" sz="2000" b="1" dirty="0">
                <a:latin typeface="Cordia New" pitchFamily="34" charset="-34"/>
                <a:cs typeface="IrisUPC" pitchFamily="34" charset="-34"/>
              </a:rPr>
              <a:t>ระยะทางขนส่งจากแหล่งวัสดุถึงกึ่งกลางหน้างาน	      </a:t>
            </a:r>
            <a:r>
              <a:rPr lang="en-US" sz="2000" b="1" dirty="0">
                <a:latin typeface="Cordia New" pitchFamily="34" charset="-34"/>
                <a:cs typeface="IrisUPC" pitchFamily="34" charset="-34"/>
              </a:rPr>
              <a:t>=	  L	=	100   </a:t>
            </a:r>
            <a:r>
              <a:rPr lang="th-TH" sz="2000" b="1" dirty="0">
                <a:latin typeface="Cordia New" pitchFamily="34" charset="-34"/>
                <a:cs typeface="IrisUPC" pitchFamily="34" charset="-34"/>
              </a:rPr>
              <a:t>    กม.</a:t>
            </a:r>
          </a:p>
          <a:p>
            <a:pPr defTabSz="863600" fontAlgn="base">
              <a:spcBef>
                <a:spcPct val="0"/>
              </a:spcBef>
              <a:spcAft>
                <a:spcPct val="0"/>
              </a:spcAft>
            </a:pPr>
            <a:r>
              <a:rPr lang="th-TH" sz="2000" b="1" dirty="0">
                <a:latin typeface="Cordia New" pitchFamily="34" charset="-34"/>
                <a:cs typeface="IrisUPC" pitchFamily="34" charset="-34"/>
              </a:rPr>
              <a:t>ทางผิวลาดยาง/ทางผิวคอนกรีต</a:t>
            </a:r>
          </a:p>
          <a:p>
            <a:pPr defTabSz="863600" fontAlgn="base">
              <a:spcBef>
                <a:spcPct val="0"/>
              </a:spcBef>
              <a:spcAft>
                <a:spcPct val="0"/>
              </a:spcAft>
            </a:pPr>
            <a:r>
              <a:rPr lang="th-TH" sz="2000" b="1" dirty="0">
                <a:latin typeface="Cordia New" pitchFamily="34" charset="-34"/>
                <a:cs typeface="IrisUPC" pitchFamily="34" charset="-34"/>
              </a:rPr>
              <a:t>	ระยะทางราบ       		</a:t>
            </a:r>
            <a:r>
              <a:rPr lang="th-TH" sz="2000" b="1" dirty="0">
                <a:latin typeface="Cordia New" pitchFamily="34" charset="-34"/>
                <a:cs typeface="Cordia New" pitchFamily="34" charset="-34"/>
              </a:rPr>
              <a:t>50</a:t>
            </a:r>
            <a:r>
              <a:rPr lang="en-US" sz="2000" b="1" dirty="0">
                <a:latin typeface="Cordia New" pitchFamily="34" charset="-34"/>
                <a:cs typeface="IrisUPC" pitchFamily="34" charset="-34"/>
              </a:rPr>
              <a:t>  x </a:t>
            </a:r>
            <a:r>
              <a:rPr lang="th-TH" sz="2000" b="1" dirty="0">
                <a:latin typeface="Cordia New" pitchFamily="34" charset="-34"/>
                <a:cs typeface="Cordia New" pitchFamily="34" charset="-34"/>
              </a:rPr>
              <a:t> 1.00</a:t>
            </a:r>
            <a:r>
              <a:rPr lang="en-US" sz="2000" b="1" dirty="0">
                <a:latin typeface="Cordia New" pitchFamily="34" charset="-34"/>
                <a:cs typeface="IrisUPC" pitchFamily="34" charset="-34"/>
              </a:rPr>
              <a:t>		=	 50.00 </a:t>
            </a:r>
            <a:r>
              <a:rPr lang="th-TH" sz="2000" b="1" dirty="0">
                <a:latin typeface="Cordia New" pitchFamily="34" charset="-34"/>
                <a:cs typeface="IrisUPC" pitchFamily="34" charset="-34"/>
              </a:rPr>
              <a:t>   กม.</a:t>
            </a:r>
          </a:p>
          <a:p>
            <a:pPr defTabSz="863600" fontAlgn="base">
              <a:spcBef>
                <a:spcPct val="0"/>
              </a:spcBef>
              <a:spcAft>
                <a:spcPct val="0"/>
              </a:spcAft>
            </a:pPr>
            <a:r>
              <a:rPr lang="th-TH" sz="2000" b="1" dirty="0">
                <a:latin typeface="Cordia New" pitchFamily="34" charset="-34"/>
                <a:cs typeface="IrisUPC" pitchFamily="34" charset="-34"/>
              </a:rPr>
              <a:t>	ระยะทางลูกเนิน  		</a:t>
            </a:r>
            <a:r>
              <a:rPr lang="en-US" sz="2000" b="1" dirty="0">
                <a:latin typeface="Cordia New" pitchFamily="34" charset="-34"/>
                <a:cs typeface="IrisUPC" pitchFamily="34" charset="-34"/>
              </a:rPr>
              <a:t>15</a:t>
            </a:r>
            <a:r>
              <a:rPr lang="th-TH" sz="2000" b="1" dirty="0">
                <a:latin typeface="Cordia New" pitchFamily="34" charset="-34"/>
                <a:cs typeface="IrisUPC" pitchFamily="34" charset="-34"/>
              </a:rPr>
              <a:t> </a:t>
            </a:r>
            <a:r>
              <a:rPr lang="en-US" sz="2000" b="1" dirty="0">
                <a:latin typeface="Cordia New" pitchFamily="34" charset="-34"/>
                <a:cs typeface="IrisUPC" pitchFamily="34" charset="-34"/>
              </a:rPr>
              <a:t> x </a:t>
            </a:r>
            <a:r>
              <a:rPr lang="th-TH" sz="2000" b="1" dirty="0">
                <a:latin typeface="Cordia New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Cordia New" pitchFamily="34" charset="-34"/>
                <a:cs typeface="Cordia New" pitchFamily="34" charset="-34"/>
              </a:rPr>
              <a:t>1.95</a:t>
            </a:r>
            <a:r>
              <a:rPr lang="en-US" sz="2000" b="1" dirty="0">
                <a:latin typeface="Cordia New" pitchFamily="34" charset="-34"/>
                <a:cs typeface="IrisUPC" pitchFamily="34" charset="-34"/>
              </a:rPr>
              <a:t>		=	 29.25    </a:t>
            </a:r>
            <a:r>
              <a:rPr lang="th-TH" sz="2000" b="1" dirty="0">
                <a:latin typeface="Cordia New" pitchFamily="34" charset="-34"/>
                <a:cs typeface="IrisUPC" pitchFamily="34" charset="-34"/>
              </a:rPr>
              <a:t>กม.</a:t>
            </a:r>
          </a:p>
          <a:p>
            <a:pPr defTabSz="863600" fontAlgn="base">
              <a:spcBef>
                <a:spcPct val="0"/>
              </a:spcBef>
              <a:spcAft>
                <a:spcPct val="0"/>
              </a:spcAft>
            </a:pPr>
            <a:r>
              <a:rPr lang="th-TH" sz="2000" b="1" dirty="0">
                <a:latin typeface="Cordia New" pitchFamily="34" charset="-34"/>
                <a:cs typeface="IrisUPC" pitchFamily="34" charset="-34"/>
              </a:rPr>
              <a:t>	ระยะทางภูเขา      		</a:t>
            </a:r>
            <a:r>
              <a:rPr lang="en-US" sz="2000" b="1" dirty="0">
                <a:latin typeface="Cordia New" pitchFamily="34" charset="-34"/>
                <a:cs typeface="IrisUPC" pitchFamily="34" charset="-34"/>
              </a:rPr>
              <a:t>10</a:t>
            </a:r>
            <a:r>
              <a:rPr lang="th-TH" sz="2000" b="1" dirty="0">
                <a:latin typeface="Cordia New" pitchFamily="34" charset="-34"/>
                <a:cs typeface="IrisUPC" pitchFamily="34" charset="-34"/>
              </a:rPr>
              <a:t> </a:t>
            </a:r>
            <a:r>
              <a:rPr lang="en-US" sz="2000" b="1" dirty="0">
                <a:latin typeface="Cordia New" pitchFamily="34" charset="-34"/>
                <a:cs typeface="IrisUPC" pitchFamily="34" charset="-34"/>
              </a:rPr>
              <a:t> x </a:t>
            </a:r>
            <a:r>
              <a:rPr lang="th-TH" sz="2000" b="1" dirty="0">
                <a:latin typeface="Cordia New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Cordia New" pitchFamily="34" charset="-34"/>
                <a:cs typeface="Cordia New" pitchFamily="34" charset="-34"/>
              </a:rPr>
              <a:t>2.52</a:t>
            </a:r>
            <a:r>
              <a:rPr lang="en-US" sz="2000" b="1" dirty="0">
                <a:latin typeface="Cordia New" pitchFamily="34" charset="-34"/>
                <a:cs typeface="IrisUPC" pitchFamily="34" charset="-34"/>
              </a:rPr>
              <a:t>        	=   	 25.20    </a:t>
            </a:r>
            <a:r>
              <a:rPr lang="th-TH" sz="2000" b="1" dirty="0">
                <a:latin typeface="Cordia New" pitchFamily="34" charset="-34"/>
                <a:cs typeface="IrisUPC" pitchFamily="34" charset="-34"/>
              </a:rPr>
              <a:t>กม.</a:t>
            </a:r>
          </a:p>
          <a:p>
            <a:pPr defTabSz="863600" fontAlgn="base">
              <a:spcBef>
                <a:spcPct val="0"/>
              </a:spcBef>
              <a:spcAft>
                <a:spcPct val="0"/>
              </a:spcAft>
            </a:pPr>
            <a:r>
              <a:rPr lang="th-TH" sz="2000" b="1" dirty="0">
                <a:latin typeface="Cordia New" pitchFamily="34" charset="-34"/>
                <a:cs typeface="IrisUPC" pitchFamily="34" charset="-34"/>
              </a:rPr>
              <a:t>ทางผิวลูกรัง</a:t>
            </a:r>
          </a:p>
          <a:p>
            <a:pPr defTabSz="863600" fontAlgn="base">
              <a:spcBef>
                <a:spcPct val="0"/>
              </a:spcBef>
              <a:spcAft>
                <a:spcPct val="0"/>
              </a:spcAft>
            </a:pPr>
            <a:r>
              <a:rPr lang="th-TH" sz="2000" b="1" dirty="0">
                <a:latin typeface="Cordia New" pitchFamily="34" charset="-34"/>
                <a:cs typeface="IrisUPC" pitchFamily="34" charset="-34"/>
              </a:rPr>
              <a:t>	ระยะทางราบ      		  </a:t>
            </a:r>
            <a:r>
              <a:rPr lang="th-TH" sz="2000" b="1" dirty="0">
                <a:latin typeface="Cordia New" pitchFamily="34" charset="-34"/>
                <a:cs typeface="Cordia New" pitchFamily="34" charset="-34"/>
              </a:rPr>
              <a:t>5  </a:t>
            </a:r>
            <a:r>
              <a:rPr lang="en-US" sz="2000" b="1" dirty="0">
                <a:latin typeface="Cordia New" pitchFamily="34" charset="-34"/>
                <a:cs typeface="Cordia New" pitchFamily="34" charset="-34"/>
              </a:rPr>
              <a:t>x  </a:t>
            </a:r>
            <a:r>
              <a:rPr lang="th-TH" sz="2000" b="1" dirty="0">
                <a:latin typeface="Cordia New" pitchFamily="34" charset="-34"/>
                <a:cs typeface="Cordia New" pitchFamily="34" charset="-34"/>
              </a:rPr>
              <a:t>1.23</a:t>
            </a:r>
            <a:r>
              <a:rPr lang="en-US" sz="2000" b="1" dirty="0">
                <a:latin typeface="Cordia New" pitchFamily="34" charset="-34"/>
                <a:cs typeface="IrisUPC" pitchFamily="34" charset="-34"/>
              </a:rPr>
              <a:t> 	 =  	   6.15 </a:t>
            </a:r>
            <a:r>
              <a:rPr lang="th-TH" sz="2000" b="1" dirty="0">
                <a:latin typeface="Cordia New" pitchFamily="34" charset="-34"/>
                <a:cs typeface="IrisUPC" pitchFamily="34" charset="-34"/>
              </a:rPr>
              <a:t>   กม.</a:t>
            </a:r>
          </a:p>
          <a:p>
            <a:pPr defTabSz="863600" fontAlgn="base">
              <a:spcBef>
                <a:spcPct val="0"/>
              </a:spcBef>
              <a:spcAft>
                <a:spcPct val="0"/>
              </a:spcAft>
            </a:pPr>
            <a:r>
              <a:rPr lang="th-TH" sz="2000" b="1" dirty="0">
                <a:latin typeface="Cordia New" pitchFamily="34" charset="-34"/>
                <a:cs typeface="IrisUPC" pitchFamily="34" charset="-34"/>
              </a:rPr>
              <a:t>	ระยะทางลูกเนิน  		</a:t>
            </a:r>
            <a:r>
              <a:rPr lang="en-US" sz="2000" b="1" dirty="0">
                <a:latin typeface="Cordia New" pitchFamily="34" charset="-34"/>
                <a:cs typeface="IrisUPC" pitchFamily="34" charset="-34"/>
              </a:rPr>
              <a:t>10</a:t>
            </a:r>
            <a:r>
              <a:rPr lang="th-TH" sz="2000" b="1" dirty="0">
                <a:latin typeface="Cordia New" pitchFamily="34" charset="-34"/>
                <a:cs typeface="IrisUPC" pitchFamily="34" charset="-34"/>
              </a:rPr>
              <a:t>  </a:t>
            </a:r>
            <a:r>
              <a:rPr lang="en-US" sz="2000" b="1" dirty="0">
                <a:latin typeface="Cordia New" pitchFamily="34" charset="-34"/>
                <a:cs typeface="IrisUPC" pitchFamily="34" charset="-34"/>
              </a:rPr>
              <a:t>x </a:t>
            </a:r>
            <a:r>
              <a:rPr lang="th-TH" sz="2000" b="1" dirty="0">
                <a:latin typeface="Cordia New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Cordia New" pitchFamily="34" charset="-34"/>
                <a:cs typeface="Cordia New" pitchFamily="34" charset="-34"/>
              </a:rPr>
              <a:t>2.18</a:t>
            </a:r>
            <a:r>
              <a:rPr lang="en-US" sz="2000" b="1" dirty="0">
                <a:latin typeface="Cordia New" pitchFamily="34" charset="-34"/>
                <a:cs typeface="Cordia New" pitchFamily="34" charset="-34"/>
              </a:rPr>
              <a:t> </a:t>
            </a:r>
            <a:r>
              <a:rPr lang="en-US" sz="2000" b="1" dirty="0">
                <a:latin typeface="Cordia New" pitchFamily="34" charset="-34"/>
                <a:cs typeface="IrisUPC" pitchFamily="34" charset="-34"/>
              </a:rPr>
              <a:t>	 =  	</a:t>
            </a:r>
            <a:r>
              <a:rPr lang="th-TH" sz="2000" b="1" dirty="0">
                <a:latin typeface="Cordia New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Cordia New" pitchFamily="34" charset="-34"/>
                <a:cs typeface="Cordia New" pitchFamily="34" charset="-34"/>
              </a:rPr>
              <a:t>21.80</a:t>
            </a:r>
            <a:r>
              <a:rPr lang="th-TH" sz="2000" b="1" dirty="0">
                <a:latin typeface="Cordia New" pitchFamily="34" charset="-34"/>
                <a:cs typeface="IrisUPC" pitchFamily="34" charset="-34"/>
              </a:rPr>
              <a:t>     กม.</a:t>
            </a:r>
          </a:p>
          <a:p>
            <a:pPr defTabSz="863600" fontAlgn="base">
              <a:spcBef>
                <a:spcPct val="0"/>
              </a:spcBef>
              <a:spcAft>
                <a:spcPct val="0"/>
              </a:spcAft>
            </a:pPr>
            <a:r>
              <a:rPr lang="th-TH" sz="2000" b="1" dirty="0">
                <a:latin typeface="Cordia New" pitchFamily="34" charset="-34"/>
                <a:cs typeface="IrisUPC" pitchFamily="34" charset="-34"/>
              </a:rPr>
              <a:t>	ระยะทางภูเขา    		</a:t>
            </a:r>
            <a:r>
              <a:rPr lang="en-US" sz="2000" b="1" dirty="0">
                <a:latin typeface="Cordia New" pitchFamily="34" charset="-34"/>
                <a:cs typeface="IrisUPC" pitchFamily="34" charset="-34"/>
              </a:rPr>
              <a:t>10</a:t>
            </a:r>
            <a:r>
              <a:rPr lang="th-TH" sz="2000" b="1" dirty="0">
                <a:latin typeface="Cordia New" pitchFamily="34" charset="-34"/>
                <a:cs typeface="IrisUPC" pitchFamily="34" charset="-34"/>
              </a:rPr>
              <a:t> </a:t>
            </a:r>
            <a:r>
              <a:rPr lang="en-US" sz="2000" b="1" dirty="0">
                <a:latin typeface="Cordia New" pitchFamily="34" charset="-34"/>
                <a:cs typeface="IrisUPC" pitchFamily="34" charset="-34"/>
              </a:rPr>
              <a:t> x </a:t>
            </a:r>
            <a:r>
              <a:rPr lang="th-TH" sz="2000" b="1" dirty="0">
                <a:latin typeface="Cordia New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Cordia New" pitchFamily="34" charset="-34"/>
                <a:cs typeface="Cordia New" pitchFamily="34" charset="-34"/>
              </a:rPr>
              <a:t>2.75</a:t>
            </a:r>
            <a:r>
              <a:rPr lang="en-US" sz="2000" b="1" dirty="0">
                <a:latin typeface="Cordia New" pitchFamily="34" charset="-34"/>
                <a:cs typeface="Cordia New" pitchFamily="34" charset="-34"/>
              </a:rPr>
              <a:t> </a:t>
            </a:r>
            <a:r>
              <a:rPr lang="en-US" sz="2000" b="1" dirty="0">
                <a:latin typeface="Cordia New" pitchFamily="34" charset="-34"/>
                <a:cs typeface="IrisUPC" pitchFamily="34" charset="-34"/>
              </a:rPr>
              <a:t>	 =  	 27.50     </a:t>
            </a:r>
            <a:r>
              <a:rPr lang="th-TH" sz="2000" b="1" dirty="0">
                <a:latin typeface="Cordia New" pitchFamily="34" charset="-34"/>
                <a:cs typeface="IrisUPC" pitchFamily="34" charset="-34"/>
              </a:rPr>
              <a:t>กม.</a:t>
            </a:r>
            <a:endParaRPr lang="en-US" sz="2000" b="1" dirty="0">
              <a:latin typeface="Cordia New" pitchFamily="34" charset="-34"/>
              <a:cs typeface="IrisUPC" pitchFamily="34" charset="-34"/>
            </a:endParaRPr>
          </a:p>
          <a:p>
            <a:pPr defTabSz="863600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latin typeface="Cordia New" pitchFamily="34" charset="-34"/>
                <a:cs typeface="IrisUPC" pitchFamily="34" charset="-34"/>
              </a:rPr>
              <a:t>                                              	</a:t>
            </a:r>
            <a:r>
              <a:rPr lang="th-TH" sz="2000" b="1" dirty="0">
                <a:latin typeface="Cordia New" pitchFamily="34" charset="-34"/>
                <a:cs typeface="IrisUPC" pitchFamily="34" charset="-34"/>
              </a:rPr>
              <a:t>รวมระยะทาง  </a:t>
            </a:r>
            <a:r>
              <a:rPr lang="en-US" sz="2000" b="1" dirty="0">
                <a:latin typeface="Cordia New" pitchFamily="34" charset="-34"/>
                <a:cs typeface="IrisUPC" pitchFamily="34" charset="-34"/>
              </a:rPr>
              <a:t>=   </a:t>
            </a:r>
            <a:r>
              <a:rPr lang="th-TH" sz="2000" b="1" dirty="0">
                <a:latin typeface="Cordia New" pitchFamily="34" charset="-34"/>
                <a:cs typeface="IrisUPC" pitchFamily="34" charset="-34"/>
              </a:rPr>
              <a:t> </a:t>
            </a:r>
            <a:r>
              <a:rPr lang="en-US" sz="2000" b="1" dirty="0">
                <a:latin typeface="Cordia New" pitchFamily="34" charset="-34"/>
                <a:cs typeface="IrisUPC" pitchFamily="34" charset="-34"/>
              </a:rPr>
              <a:t>D      =  	159.90 </a:t>
            </a:r>
            <a:r>
              <a:rPr lang="th-TH" sz="2000" b="1" dirty="0">
                <a:latin typeface="Cordia New" pitchFamily="34" charset="-34"/>
                <a:cs typeface="IrisUPC" pitchFamily="34" charset="-34"/>
              </a:rPr>
              <a:t>   กม.</a:t>
            </a:r>
          </a:p>
          <a:p>
            <a:pPr defTabSz="863600" fontAlgn="base">
              <a:spcBef>
                <a:spcPct val="0"/>
              </a:spcBef>
              <a:spcAft>
                <a:spcPct val="0"/>
              </a:spcAft>
            </a:pPr>
            <a:r>
              <a:rPr lang="th-TH" sz="2000" b="1" dirty="0">
                <a:latin typeface="Cordia New" pitchFamily="34" charset="-34"/>
                <a:cs typeface="IrisUPC" pitchFamily="34" charset="-34"/>
              </a:rPr>
              <a:t>ตัวแปรค่าขนส่ง  </a:t>
            </a:r>
            <a:r>
              <a:rPr lang="en-US" sz="2000" b="1" dirty="0">
                <a:latin typeface="Cordia New" pitchFamily="34" charset="-34"/>
                <a:cs typeface="IrisUPC" pitchFamily="34" charset="-34"/>
              </a:rPr>
              <a:t>  =   F      =      D / L   =   159.90/100     =   1.5990</a:t>
            </a:r>
            <a:endParaRPr lang="th-TH" sz="2000" b="1" dirty="0">
              <a:latin typeface="Cordia New" pitchFamily="34" charset="-34"/>
              <a:cs typeface="IrisUPC" pitchFamily="34" charset="-34"/>
            </a:endParaRPr>
          </a:p>
          <a:p>
            <a:pPr defTabSz="863600" fontAlgn="base">
              <a:spcBef>
                <a:spcPct val="0"/>
              </a:spcBef>
              <a:spcAft>
                <a:spcPct val="0"/>
              </a:spcAft>
            </a:pPr>
            <a:r>
              <a:rPr lang="th-TH" sz="2000" b="1" dirty="0">
                <a:latin typeface="Cordia New" pitchFamily="34" charset="-34"/>
                <a:cs typeface="IrisUPC" pitchFamily="34" charset="-34"/>
              </a:rPr>
              <a:t>ค่าขนส่ง 	         </a:t>
            </a:r>
            <a:r>
              <a:rPr lang="en-US" sz="2000" b="1" dirty="0">
                <a:latin typeface="Cordia New" pitchFamily="34" charset="-34"/>
                <a:cs typeface="IrisUPC" pitchFamily="34" charset="-34"/>
              </a:rPr>
              <a:t>=</a:t>
            </a:r>
            <a:r>
              <a:rPr lang="th-TH" sz="2000" b="1" dirty="0">
                <a:latin typeface="Cordia New" pitchFamily="34" charset="-34"/>
                <a:cs typeface="IrisUPC" pitchFamily="34" charset="-34"/>
              </a:rPr>
              <a:t>   </a:t>
            </a:r>
            <a:r>
              <a:rPr lang="en-US" sz="2000" b="1" dirty="0">
                <a:latin typeface="Cordia New" pitchFamily="34" charset="-34"/>
                <a:cs typeface="IrisUPC" pitchFamily="34" charset="-34"/>
              </a:rPr>
              <a:t>F </a:t>
            </a:r>
            <a:r>
              <a:rPr lang="th-TH" sz="2000" b="1" dirty="0">
                <a:latin typeface="Cordia New" pitchFamily="34" charset="-34"/>
                <a:cs typeface="IrisUPC" pitchFamily="34" charset="-34"/>
              </a:rPr>
              <a:t> </a:t>
            </a:r>
            <a:r>
              <a:rPr lang="en-US" sz="2000" b="1" dirty="0">
                <a:latin typeface="Cordia New" pitchFamily="34" charset="-34"/>
                <a:cs typeface="IrisUPC" pitchFamily="34" charset="-34"/>
              </a:rPr>
              <a:t>x</a:t>
            </a:r>
            <a:r>
              <a:rPr lang="th-TH" sz="2000" b="1" dirty="0">
                <a:latin typeface="Cordia New" pitchFamily="34" charset="-34"/>
                <a:cs typeface="IrisUPC" pitchFamily="34" charset="-34"/>
              </a:rPr>
              <a:t>  ค่าขนส่งจากตารางค่าขนส่งของระยะทางขนส่งกิโลเมตรที่ </a:t>
            </a:r>
            <a:r>
              <a:rPr lang="en-US" sz="2000" b="1" dirty="0">
                <a:latin typeface="Cordia New" pitchFamily="34" charset="-34"/>
                <a:cs typeface="IrisUPC" pitchFamily="34" charset="-34"/>
              </a:rPr>
              <a:t> L</a:t>
            </a:r>
          </a:p>
          <a:p>
            <a:pPr defTabSz="863600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latin typeface="Cordia New" pitchFamily="34" charset="-34"/>
                <a:cs typeface="IrisUPC" pitchFamily="34" charset="-34"/>
              </a:rPr>
              <a:t>	         =   1.5990 x 269.54    =	430.99  </a:t>
            </a:r>
            <a:r>
              <a:rPr lang="th-TH" sz="2000" b="1" dirty="0">
                <a:latin typeface="Cordia New" pitchFamily="34" charset="-34"/>
                <a:cs typeface="IrisUPC" pitchFamily="34" charset="-34"/>
              </a:rPr>
              <a:t>   บาท/ลบ.ม.</a:t>
            </a:r>
          </a:p>
        </p:txBody>
      </p:sp>
      <p:sp>
        <p:nvSpPr>
          <p:cNvPr id="475167" name="Text Box 31"/>
          <p:cNvSpPr txBox="1">
            <a:spLocks noChangeArrowheads="1"/>
          </p:cNvSpPr>
          <p:nvPr/>
        </p:nvSpPr>
        <p:spPr bwMode="auto">
          <a:xfrm>
            <a:off x="259878" y="1159347"/>
            <a:ext cx="8569325" cy="13256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269875" indent="-269875"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65000"/>
              <a:buFont typeface="Wingdings" pitchFamily="2" charset="2"/>
              <a:buChar char="v"/>
            </a:pPr>
            <a:r>
              <a:rPr lang="th-TH" sz="2000" b="1" dirty="0">
                <a:latin typeface="Cordia New" pitchFamily="34" charset="-34"/>
                <a:cs typeface="IrisUPC" pitchFamily="34" charset="-34"/>
              </a:rPr>
              <a:t>กรณีรถบรรทุก </a:t>
            </a:r>
            <a:r>
              <a:rPr lang="th-TH" sz="2000" b="1" dirty="0">
                <a:latin typeface="Cordia New" pitchFamily="34" charset="-34"/>
                <a:cs typeface="Cordia New" pitchFamily="34" charset="-34"/>
              </a:rPr>
              <a:t>10</a:t>
            </a:r>
            <a:r>
              <a:rPr lang="th-TH" sz="2000" b="1" dirty="0">
                <a:latin typeface="Cordia New" pitchFamily="34" charset="-34"/>
                <a:cs typeface="IrisUPC" pitchFamily="34" charset="-34"/>
              </a:rPr>
              <a:t> ล้อ (น้ำหนักรวมไม่เกิน </a:t>
            </a:r>
            <a:r>
              <a:rPr lang="en-US" sz="2000" b="1" dirty="0">
                <a:latin typeface="Cordia New" pitchFamily="34" charset="-34"/>
                <a:cs typeface="IrisUPC" pitchFamily="34" charset="-34"/>
              </a:rPr>
              <a:t>25</a:t>
            </a:r>
            <a:r>
              <a:rPr lang="th-TH" sz="2000" b="1" dirty="0">
                <a:latin typeface="Cordia New" pitchFamily="34" charset="-34"/>
                <a:cs typeface="IrisUPC" pitchFamily="34" charset="-34"/>
              </a:rPr>
              <a:t> ตัน)                   ราคาน้ำมันดีเซล  </a:t>
            </a:r>
            <a:r>
              <a:rPr lang="en-US" sz="2000" b="1" dirty="0">
                <a:latin typeface="Cordia New" pitchFamily="34" charset="-34"/>
                <a:cs typeface="IrisUPC" pitchFamily="34" charset="-34"/>
              </a:rPr>
              <a:t>28.00 - 28.99</a:t>
            </a:r>
            <a:r>
              <a:rPr lang="th-TH" sz="2000" b="1" dirty="0">
                <a:latin typeface="Cordia New" pitchFamily="34" charset="-34"/>
                <a:cs typeface="IrisUPC" pitchFamily="34" charset="-34"/>
              </a:rPr>
              <a:t>    บาท/ลิตร </a:t>
            </a:r>
          </a:p>
          <a:p>
            <a:pPr marL="269875" indent="-269875"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65000"/>
              <a:buFont typeface="Wingdings" pitchFamily="2" charset="2"/>
              <a:buChar char="v"/>
            </a:pPr>
            <a:r>
              <a:rPr lang="th-TH" sz="2000" b="1" dirty="0">
                <a:latin typeface="Cordia New" pitchFamily="34" charset="-34"/>
                <a:cs typeface="IrisUPC" pitchFamily="34" charset="-34"/>
              </a:rPr>
              <a:t>ระยะทางขนส่งวัสดุจากแหล่งถึงกึ่งกลางหน้างาน  (</a:t>
            </a:r>
            <a:r>
              <a:rPr lang="en-US" sz="2000" b="1" dirty="0">
                <a:latin typeface="Cordia New" pitchFamily="34" charset="-34"/>
                <a:cs typeface="IrisUPC" pitchFamily="34" charset="-34"/>
              </a:rPr>
              <a:t>L</a:t>
            </a:r>
            <a:r>
              <a:rPr lang="th-TH" sz="2000" b="1" dirty="0">
                <a:latin typeface="Cordia New" pitchFamily="34" charset="-34"/>
                <a:cs typeface="IrisUPC" pitchFamily="34" charset="-34"/>
              </a:rPr>
              <a:t>)  = </a:t>
            </a:r>
            <a:r>
              <a:rPr lang="en-US" sz="2000" b="1" dirty="0">
                <a:latin typeface="Cordia New" pitchFamily="34" charset="-34"/>
                <a:cs typeface="IrisUPC" pitchFamily="34" charset="-34"/>
              </a:rPr>
              <a:t>100</a:t>
            </a:r>
            <a:r>
              <a:rPr lang="th-TH" sz="2000" b="1" dirty="0">
                <a:latin typeface="Cordia New" pitchFamily="34" charset="-34"/>
                <a:cs typeface="IrisUPC" pitchFamily="34" charset="-34"/>
              </a:rPr>
              <a:t>  กม.   เป็นทางราบลาดยาง  </a:t>
            </a:r>
            <a:r>
              <a:rPr lang="en-US" sz="2000" b="1" dirty="0">
                <a:latin typeface="Cordia New" pitchFamily="34" charset="-34"/>
                <a:cs typeface="IrisUPC" pitchFamily="34" charset="-34"/>
              </a:rPr>
              <a:t>50</a:t>
            </a:r>
            <a:r>
              <a:rPr lang="th-TH" sz="2000" b="1" dirty="0">
                <a:latin typeface="Cordia New" pitchFamily="34" charset="-34"/>
                <a:cs typeface="IrisUPC" pitchFamily="34" charset="-34"/>
              </a:rPr>
              <a:t>  กม.   ทางลาดยางลูกเนิน </a:t>
            </a:r>
            <a:r>
              <a:rPr lang="en-US" sz="2000" b="1" dirty="0">
                <a:latin typeface="Cordia New" pitchFamily="34" charset="-34"/>
                <a:cs typeface="IrisUPC" pitchFamily="34" charset="-34"/>
              </a:rPr>
              <a:t>15</a:t>
            </a:r>
            <a:r>
              <a:rPr lang="th-TH" sz="2000" b="1" dirty="0">
                <a:latin typeface="Cordia New" pitchFamily="34" charset="-34"/>
                <a:cs typeface="IrisUPC" pitchFamily="34" charset="-34"/>
              </a:rPr>
              <a:t>  กม.   ทางลาดยางภูเขา  </a:t>
            </a:r>
            <a:r>
              <a:rPr lang="en-US" sz="2000" b="1" dirty="0">
                <a:latin typeface="Cordia New" pitchFamily="34" charset="-34"/>
                <a:cs typeface="IrisUPC" pitchFamily="34" charset="-34"/>
              </a:rPr>
              <a:t>10</a:t>
            </a:r>
            <a:r>
              <a:rPr lang="th-TH" sz="2000" b="1" dirty="0">
                <a:latin typeface="Cordia New" pitchFamily="34" charset="-34"/>
                <a:cs typeface="IrisUPC" pitchFamily="34" charset="-34"/>
              </a:rPr>
              <a:t>  กม.   ทางลูกรังราบ  </a:t>
            </a:r>
            <a:r>
              <a:rPr lang="en-US" sz="2000" b="1" dirty="0">
                <a:latin typeface="Cordia New" pitchFamily="34" charset="-34"/>
                <a:cs typeface="IrisUPC" pitchFamily="34" charset="-34"/>
              </a:rPr>
              <a:t>5</a:t>
            </a:r>
            <a:r>
              <a:rPr lang="th-TH" sz="2000" b="1" dirty="0">
                <a:latin typeface="Cordia New" pitchFamily="34" charset="-34"/>
                <a:cs typeface="IrisUPC" pitchFamily="34" charset="-34"/>
              </a:rPr>
              <a:t>  กม.   ทางลูกรังลูกเนิน  </a:t>
            </a:r>
            <a:r>
              <a:rPr lang="en-US" sz="2000" b="1" dirty="0">
                <a:latin typeface="Cordia New" pitchFamily="34" charset="-34"/>
                <a:cs typeface="IrisUPC" pitchFamily="34" charset="-34"/>
              </a:rPr>
              <a:t>10</a:t>
            </a:r>
            <a:r>
              <a:rPr lang="th-TH" sz="2000" b="1" dirty="0">
                <a:latin typeface="Cordia New" pitchFamily="34" charset="-34"/>
                <a:cs typeface="IrisUPC" pitchFamily="34" charset="-34"/>
              </a:rPr>
              <a:t> กม.   และทางลูกรังภูเขา  </a:t>
            </a:r>
            <a:r>
              <a:rPr lang="en-US" sz="2000" b="1" dirty="0">
                <a:latin typeface="Cordia New" pitchFamily="34" charset="-34"/>
                <a:cs typeface="IrisUPC" pitchFamily="34" charset="-34"/>
              </a:rPr>
              <a:t>10</a:t>
            </a:r>
            <a:r>
              <a:rPr lang="th-TH" sz="2000" b="1" dirty="0">
                <a:latin typeface="Cordia New" pitchFamily="34" charset="-34"/>
                <a:cs typeface="IrisUPC" pitchFamily="34" charset="-34"/>
              </a:rPr>
              <a:t>  กม.</a:t>
            </a:r>
          </a:p>
        </p:txBody>
      </p:sp>
      <p:sp>
        <p:nvSpPr>
          <p:cNvPr id="475168" name="Text Box 32"/>
          <p:cNvSpPr txBox="1">
            <a:spLocks noChangeArrowheads="1"/>
          </p:cNvSpPr>
          <p:nvPr/>
        </p:nvSpPr>
        <p:spPr bwMode="auto">
          <a:xfrm>
            <a:off x="34925" y="44450"/>
            <a:ext cx="1417638" cy="3365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Wingdings" pitchFamily="2" charset="2"/>
              <a:buNone/>
            </a:pPr>
            <a:r>
              <a:rPr lang="th-TH" sz="1600" b="1">
                <a:solidFill>
                  <a:srgbClr val="800000"/>
                </a:solidFill>
                <a:latin typeface="Angsana New" pitchFamily="18" charset="-34"/>
                <a:cs typeface="IrisUPC" pitchFamily="34" charset="-34"/>
              </a:rPr>
              <a:t>รายละเอียดประกอบฯ</a:t>
            </a:r>
          </a:p>
        </p:txBody>
      </p:sp>
      <p:pic>
        <p:nvPicPr>
          <p:cNvPr id="10" name="รูปภาพ 9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44034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475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5166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1" name="Text Box 3"/>
          <p:cNvSpPr txBox="1">
            <a:spLocks noChangeArrowheads="1"/>
          </p:cNvSpPr>
          <p:nvPr/>
        </p:nvSpPr>
        <p:spPr bwMode="auto">
          <a:xfrm>
            <a:off x="1223836" y="548680"/>
            <a:ext cx="6696744" cy="93610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anchor="b" anchorCtr="0">
            <a:noAutofit/>
            <a:sp3d>
              <a:contourClr>
                <a:schemeClr val="bg1"/>
              </a:contourClr>
            </a:sp3d>
          </a:bodyPr>
          <a:lstStyle/>
          <a:p>
            <a:pPr marL="361950" indent="-361950" algn="ctr" fontAlgn="base">
              <a:lnSpc>
                <a:spcPts val="28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200" b="1" dirty="0">
                <a:cs typeface="IrisUPC" pitchFamily="34" charset="-34"/>
              </a:rPr>
              <a:t>ค่าดำเนินการและค่าเสื่อม</a:t>
            </a:r>
            <a:r>
              <a:rPr lang="th-TH" sz="3200" b="1" dirty="0" smtClean="0">
                <a:cs typeface="IrisUPC" pitchFamily="34" charset="-34"/>
              </a:rPr>
              <a:t>ราคาเครื่องจักร</a:t>
            </a:r>
          </a:p>
          <a:p>
            <a:pPr marL="361950" indent="-361950" algn="ctr" fontAlgn="base">
              <a:lnSpc>
                <a:spcPts val="28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000" b="1" dirty="0" smtClean="0">
                <a:latin typeface="Angsana New" pitchFamily="18" charset="-34"/>
                <a:cs typeface="Angsana New" pitchFamily="18" charset="-34"/>
              </a:rPr>
              <a:t>(</a:t>
            </a:r>
            <a:r>
              <a:rPr lang="en-US" sz="3000" b="1" dirty="0" smtClean="0">
                <a:latin typeface="Angsana New" pitchFamily="18" charset="-34"/>
                <a:cs typeface="Angsana New" pitchFamily="18" charset="-34"/>
              </a:rPr>
              <a:t>Operating Cost </a:t>
            </a:r>
            <a:r>
              <a:rPr lang="th-TH" sz="3000" b="1" dirty="0" smtClean="0">
                <a:latin typeface="IrisUPC" pitchFamily="34" charset="-34"/>
                <a:cs typeface="IrisUPC" pitchFamily="34" charset="-34"/>
              </a:rPr>
              <a:t>งานก่อสร้างทาง สะพาน และท่อเหลี่ยม</a:t>
            </a:r>
            <a:r>
              <a:rPr lang="th-TH" sz="3000" b="1" dirty="0" smtClean="0">
                <a:latin typeface="Angsana New" pitchFamily="18" charset="-34"/>
                <a:cs typeface="Angsana New" pitchFamily="18" charset="-34"/>
              </a:rPr>
              <a:t>)</a:t>
            </a:r>
            <a:endParaRPr lang="th-TH" sz="3000" b="1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19494" name="Text Box 6"/>
          <p:cNvSpPr txBox="1">
            <a:spLocks noChangeArrowheads="1"/>
          </p:cNvSpPr>
          <p:nvPr/>
        </p:nvSpPr>
        <p:spPr bwMode="auto">
          <a:xfrm>
            <a:off x="250326" y="1821299"/>
            <a:ext cx="8642154" cy="463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ctr" anchorCtr="0">
            <a:noAutofit/>
          </a:bodyPr>
          <a:lstStyle/>
          <a:p>
            <a:pPr marL="265113" indent="-265113" fontAlgn="base">
              <a:spcBef>
                <a:spcPts val="600"/>
              </a:spcBef>
              <a:spcAft>
                <a:spcPct val="0"/>
              </a:spcAft>
              <a:buSzPct val="60000"/>
              <a:buFont typeface="Wingdings" pitchFamily="2" charset="2"/>
              <a:buChar char="Ø"/>
            </a:pPr>
            <a:r>
              <a:rPr lang="th-TH" sz="2000" b="1" dirty="0">
                <a:latin typeface="IrisUPC" pitchFamily="34" charset="-34"/>
                <a:cs typeface="IrisUPC" pitchFamily="34" charset="-34"/>
              </a:rPr>
              <a:t>เป็นข้อมูลหรือรายละเอียดประกอบการ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คำนวณ 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ในส่วนของการคำนวณค่างานต้นทุนต่อหน่วยที่เกี่ยวข้องกับค่าดำเนินการและหรือค่าเสื่อมราคาของ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เครื่องจักร (ค่า </a:t>
            </a: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>Operating Cost)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ที่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ใช้ในการก่อสร้าง 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ในงาน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ก่อสร้างทาง สะพาน และท่อ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เหลี่ยม</a:t>
            </a:r>
            <a:endParaRPr lang="en-US" sz="2000" b="1" dirty="0" smtClean="0">
              <a:latin typeface="IrisUPC" pitchFamily="34" charset="-34"/>
              <a:cs typeface="IrisUPC" pitchFamily="34" charset="-34"/>
            </a:endParaRPr>
          </a:p>
          <a:p>
            <a:pPr marL="265113" indent="-265113" fontAlgn="base">
              <a:spcBef>
                <a:spcPts val="600"/>
              </a:spcBef>
              <a:spcAft>
                <a:spcPct val="0"/>
              </a:spcAft>
              <a:buSzPct val="60000"/>
              <a:buFont typeface="Wingdings" pitchFamily="2" charset="2"/>
              <a:buChar char="Ø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ได้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มีการสำรวจ  รวบรวมข้อมูล  คำนวณรวม  และจัดทำไว้เป็นตารางสำเร็จรูป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เรียกว่า   ตาราง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ค่าดำเนินการ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และ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ค่า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เสื่อมราคาเครื่องจักร </a:t>
            </a:r>
            <a:r>
              <a:rPr lang="th-TH" sz="2400" b="1" dirty="0" smtClean="0">
                <a:latin typeface="Angsana New" pitchFamily="18" charset="-34"/>
                <a:cs typeface="Angsana New" pitchFamily="18" charset="-34"/>
              </a:rPr>
              <a:t>(</a:t>
            </a:r>
            <a:r>
              <a:rPr lang="en-US" sz="2400" b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ค่า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en-US" sz="2400" b="1" dirty="0" smtClean="0">
                <a:latin typeface="Angsana New" pitchFamily="18" charset="-34"/>
                <a:cs typeface="Angsana New" pitchFamily="18" charset="-34"/>
              </a:rPr>
              <a:t>Operating </a:t>
            </a: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Cost </a:t>
            </a:r>
            <a:r>
              <a:rPr lang="th-TH" sz="2400" b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ก่อสร้างทาง สะพาน และท่อเหลี่ยม</a:t>
            </a:r>
            <a:r>
              <a:rPr lang="th-TH" sz="2400" b="1" dirty="0" smtClean="0">
                <a:latin typeface="Angsana New" pitchFamily="18" charset="-34"/>
                <a:cs typeface="Angsana New" pitchFamily="18" charset="-34"/>
              </a:rPr>
              <a:t>)    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ประกอบด้วย  ค่า-ดำเนินการ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และค่าเสื่อมราคาของเครื่องจักร  สำหรับรายการงานก่อสร้างต่างๆ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รวม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20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 รายการ</a:t>
            </a:r>
          </a:p>
          <a:p>
            <a:pPr marL="265113" indent="-265113" fontAlgn="base">
              <a:spcBef>
                <a:spcPts val="600"/>
              </a:spcBef>
              <a:spcAft>
                <a:spcPct val="0"/>
              </a:spcAft>
              <a:buSzPct val="60000"/>
              <a:buFont typeface="Wingdings" pitchFamily="2" charset="2"/>
              <a:buChar char="Ø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ตาราง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ค่าดำเนินการและค่าเสื่อมราคาเครื่องจักร สำหรับงานก่อสร้างทาง สะพาน และท่อเหลี่ยม ดังกล่าว ได้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จัดทำ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ไว้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เป็นตาราง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ซึ่ง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ผันแปรไปตามระดับราคาน้ำมันเชื้อเพลิงโซล่า (ดีเซล)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ตั้งแต่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ราคา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25.00–69.99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บาทต่อลิตร  ดังนั้น ในวันที่คำนวณราคากลางงานก่อสร้างนั้น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ราคาน้ำมันเชื้อเพลิงโซล่า (ดีเซล)  ที่อำเภอเมืองของจังหวัดที่สถานที่ก่อสร้างตั้งอยู่เท่าไร  ก็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ให้เลือกใช้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ตารางฯ ที่สอดคล้องกับระดับราคาน้ำมันเชื้อเพลิงโซล่า (ดีเซล)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นั้น</a:t>
            </a:r>
          </a:p>
          <a:p>
            <a:pPr marL="265113" indent="-265113" fontAlgn="base">
              <a:spcBef>
                <a:spcPts val="600"/>
              </a:spcBef>
              <a:spcAft>
                <a:spcPct val="0"/>
              </a:spcAft>
              <a:buSzPct val="60000"/>
              <a:buFont typeface="Wingdings" pitchFamily="2" charset="2"/>
              <a:buChar char="Ø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มี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ข้อกำหนดให้กระทรวงการคลัง (กรมบัญชีกลาง)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ร่วมกับ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กรมทางหลวงและหรือคณะอนุกรรมการหรือ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คณะทำงาน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ที่เกี่ยวข้องปรับปรุง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ตารางค่าดำเนินการและค่าเสื่อมราคาเครื่องจักร สำหรับงานก่อสร้างทาง สะพาน และท่อเหลี่ยม   ให้สอดคล้องตามราคาน้ำมันและสภาวการณ์ทางด้านเศรษฐกิจที่เปลี่ยนแปลงไป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และแจ้งเวียนให้ส่วนราชการ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รัฐ-วิสาหกิจ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และหน่วยงานอื่นของรัฐทราบและถือ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ปฏิบัติ</a:t>
            </a:r>
            <a:endParaRPr lang="th-TH" sz="20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319496" name="AutoShape 8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036050" y="6759575"/>
            <a:ext cx="71438" cy="71438"/>
          </a:xfrm>
          <a:prstGeom prst="actionButtonBlank">
            <a:avLst/>
          </a:prstGeom>
          <a:solidFill>
            <a:srgbClr val="0066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319497" name="AutoShape 9">
            <a:hlinkClick r:id="rId3" action="ppaction://hlinkfile" highlightClick="1"/>
          </p:cNvPr>
          <p:cNvSpPr>
            <a:spLocks noChangeArrowheads="1"/>
          </p:cNvSpPr>
          <p:nvPr/>
        </p:nvSpPr>
        <p:spPr bwMode="auto">
          <a:xfrm>
            <a:off x="9053206" y="6664324"/>
            <a:ext cx="54000" cy="54000"/>
          </a:xfrm>
          <a:prstGeom prst="actionButtonBlank">
            <a:avLst/>
          </a:prstGeom>
          <a:solidFill>
            <a:srgbClr val="FF00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319499" name="Text Box 11"/>
          <p:cNvSpPr txBox="1">
            <a:spLocks noChangeArrowheads="1"/>
          </p:cNvSpPr>
          <p:nvPr/>
        </p:nvSpPr>
        <p:spPr bwMode="auto">
          <a:xfrm>
            <a:off x="34925" y="44450"/>
            <a:ext cx="1417638" cy="3365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Wingdings" pitchFamily="2" charset="2"/>
              <a:buNone/>
            </a:pPr>
            <a:r>
              <a:rPr lang="th-TH" sz="1600" b="1" dirty="0">
                <a:solidFill>
                  <a:srgbClr val="800000"/>
                </a:solidFill>
                <a:latin typeface="Angsana New" pitchFamily="18" charset="-34"/>
                <a:cs typeface="IrisUPC" pitchFamily="34" charset="-34"/>
              </a:rPr>
              <a:t>รายละเอียดประกอบฯ</a:t>
            </a:r>
          </a:p>
        </p:txBody>
      </p:sp>
      <p:pic>
        <p:nvPicPr>
          <p:cNvPr id="8" name="รูปภาพ 7" descr="แบนฟุ้ง นูน copy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27129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2" name="Text Box 4"/>
          <p:cNvSpPr txBox="1">
            <a:spLocks noChangeArrowheads="1"/>
          </p:cNvSpPr>
          <p:nvPr/>
        </p:nvSpPr>
        <p:spPr bwMode="auto">
          <a:xfrm>
            <a:off x="286122" y="1349821"/>
            <a:ext cx="8570146" cy="5292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ctr" anchorCtr="0">
            <a:noAutofit/>
          </a:bodyPr>
          <a:lstStyle/>
          <a:p>
            <a:pPr marL="265113" indent="-265113" fontAlgn="base">
              <a:lnSpc>
                <a:spcPts val="2400"/>
              </a:lnSpc>
              <a:spcBef>
                <a:spcPts val="600"/>
              </a:spcBef>
              <a:buSzPct val="60000"/>
              <a:buFont typeface="Wingdings" pitchFamily="2" charset="2"/>
              <a:buChar char="Ø"/>
            </a:pPr>
            <a:r>
              <a:rPr lang="th-TH" sz="2200" b="1" dirty="0">
                <a:latin typeface="IrisUPC" pitchFamily="34" charset="-34"/>
                <a:cs typeface="IrisUPC" pitchFamily="34" charset="-34"/>
              </a:rPr>
              <a:t>เป็นข้อมูลหรือรายละเอียด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ประกอบในการคำนวณค่า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งานต้นทุนต่อ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หน่วย  สำหรับรายการงานก่อสร้างที่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เกี่ยวข้อง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กับปริมาณวัสดุงานสะพานและท่อเหลี่ยม   ตามหลักเกณฑ์การคำนวณราคากลางงานก่อสร้างทาง สะพาน และท่อเหลี่ยม</a:t>
            </a:r>
          </a:p>
          <a:p>
            <a:pPr marL="265113" indent="-265113" fontAlgn="base">
              <a:lnSpc>
                <a:spcPts val="2400"/>
              </a:lnSpc>
              <a:spcBef>
                <a:spcPts val="600"/>
              </a:spcBef>
              <a:buSzPct val="60000"/>
              <a:buFont typeface="Wingdings" pitchFamily="2" charset="2"/>
              <a:buChar char="Ø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ได้รวบรวม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และจัดทำไว้ในรูป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ตาราง ประกอบด้วย ตาราง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ปริมาณวัสดุงานสะพานชนิด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SLAB </a:t>
            </a:r>
            <a:r>
              <a:rPr lang="en-US" sz="2200" b="1" dirty="0" smtClean="0">
                <a:latin typeface="Angsana New" pitchFamily="18" charset="-34"/>
                <a:cs typeface="Angsana New" pitchFamily="18" charset="-34"/>
              </a:rPr>
              <a:t>TYPE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และ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ตาราง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ปริมาณวัสดุท่อ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เหลี่ยมแบบ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Rigid Frame R.C. Box Culvert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และ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R.C. Headwall for Box </a:t>
            </a:r>
            <a:r>
              <a:rPr lang="en-US" sz="2200" b="1" dirty="0" smtClean="0">
                <a:latin typeface="Angsana New" pitchFamily="18" charset="-34"/>
                <a:cs typeface="Angsana New" pitchFamily="18" charset="-34"/>
              </a:rPr>
              <a:t>Culvert</a:t>
            </a:r>
          </a:p>
          <a:p>
            <a:pPr marL="265113" indent="-265113" fontAlgn="base">
              <a:lnSpc>
                <a:spcPts val="2400"/>
              </a:lnSpc>
              <a:spcBef>
                <a:spcPts val="600"/>
              </a:spcBef>
              <a:buSzPct val="60000"/>
              <a:buFont typeface="Wingdings" pitchFamily="2" charset="2"/>
              <a:buChar char="Ø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ข้อกำหนด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วิธีการใช้ตาราง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ปริมาณวัสดุงานสะพานชนิด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SLAB </a:t>
            </a:r>
            <a:r>
              <a:rPr lang="en-US" sz="2200" b="1" dirty="0" smtClean="0">
                <a:latin typeface="Angsana New" pitchFamily="18" charset="-34"/>
                <a:cs typeface="Angsana New" pitchFamily="18" charset="-34"/>
              </a:rPr>
              <a:t>TYPE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/>
            </a:r>
            <a:br>
              <a:rPr lang="en-US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.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ปริมาณที่แสดงใน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ตารางฯ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ยังไม่ได้รวมส่วนเผื่อ 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(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ALLOWANCE</a:t>
            </a: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>)</a:t>
            </a:r>
            <a:br>
              <a:rPr lang="en-US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>	</a:t>
            </a:r>
            <a:r>
              <a:rPr lang="en-US" sz="2000" b="1" dirty="0" smtClean="0">
                <a:latin typeface="EucrosiaUPC" pitchFamily="18" charset="-34"/>
                <a:cs typeface="EucrosiaUPC" pitchFamily="18" charset="-34"/>
              </a:rPr>
              <a:t>2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.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ขอบ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ทางและเสาราวสะพานที่แสดงใน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ตารางฯ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เป็นเสาราวแบบ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TYPE I TRAFFIC </a:t>
            </a:r>
            <a:r>
              <a:rPr lang="en-US" sz="2000" b="1" dirty="0" smtClean="0">
                <a:latin typeface="Angsana New" pitchFamily="18" charset="-34"/>
                <a:cs typeface="Angsana New" pitchFamily="18" charset="-34"/>
              </a:rPr>
              <a:t>RAILING</a:t>
            </a: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/>
            </a:r>
            <a:br>
              <a:rPr lang="en-US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>	</a:t>
            </a:r>
            <a:r>
              <a:rPr lang="en-US" sz="2000" b="1" dirty="0" smtClean="0">
                <a:latin typeface="EucrosiaUPC" pitchFamily="18" charset="-34"/>
                <a:cs typeface="EucrosiaUPC" pitchFamily="18" charset="-34"/>
              </a:rPr>
              <a:t>3.</a:t>
            </a: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กรณี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ที่ในแบบก่อสร้างกำหนดเสาราวเป็นแบบอื่น ให้ใช้ค่าตาม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ตารางปริมาณวัสดุฯ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ต่อ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ข้าง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4.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ปริมาณ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วัสดุพื้นสะพานได้รวมปริมาณพื้นสะพานส่วนที่รับขอบทางหรือทางเท้าไว้ด้วย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แล้ว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5.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ปริมาณ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วัสดุพื้นสะพานคำนวณจากความหนาของพื้นสะพานตามแบบฯ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กรณี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ที่ต้องก่อสร้าง </a:t>
            </a:r>
            <a:r>
              <a:rPr lang="en-US" sz="2000" b="1" dirty="0" smtClean="0">
                <a:latin typeface="Angsana New" pitchFamily="18" charset="-34"/>
                <a:cs typeface="Angsana New" pitchFamily="18" charset="-34"/>
              </a:rPr>
              <a:t>CROWN</a:t>
            </a:r>
            <a:br>
              <a:rPr lang="en-US" sz="2000" b="1" dirty="0" smtClean="0">
                <a:latin typeface="Angsana New" pitchFamily="18" charset="-34"/>
                <a:cs typeface="Angsana New" pitchFamily="18" charset="-34"/>
              </a:rPr>
            </a:b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>	     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SLOPE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 ตามแบบฯ และพื้นสะพานมีความหนาเพิ่มขึ้น ให้เพิ่มปริมาณส่วนที่ต้องเพิ่มขึ้น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ด้วย</a:t>
            </a:r>
            <a:endParaRPr lang="en-US" sz="2000" b="1" dirty="0">
              <a:latin typeface="IrisUPC" pitchFamily="34" charset="-34"/>
              <a:cs typeface="IrisUPC" pitchFamily="34" charset="-34"/>
            </a:endParaRPr>
          </a:p>
          <a:p>
            <a:pPr marL="342900" indent="-342900">
              <a:lnSpc>
                <a:spcPts val="2400"/>
              </a:lnSpc>
              <a:spcBef>
                <a:spcPts val="600"/>
              </a:spcBef>
              <a:buSzPct val="60000"/>
              <a:buFont typeface="Wingdings" pitchFamily="2" charset="2"/>
              <a:buChar char="Ø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ข้อกำหนด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และแนว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ทางการ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ใช้ตารางปริมาณวัสดุท่อ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เหลี่ยมแบบ 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Rigid Frame R.C. Box </a:t>
            </a:r>
            <a:r>
              <a:rPr lang="en-US" sz="2200" b="1" dirty="0" smtClean="0">
                <a:latin typeface="Angsana New" pitchFamily="18" charset="-34"/>
                <a:cs typeface="Angsana New" pitchFamily="18" charset="-34"/>
              </a:rPr>
              <a:t>Culvert 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และ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R.C. Headwall for Box </a:t>
            </a:r>
            <a:r>
              <a:rPr lang="en-US" sz="2200" b="1" dirty="0" smtClean="0">
                <a:latin typeface="Angsana New" pitchFamily="18" charset="-34"/>
                <a:cs typeface="Angsana New" pitchFamily="18" charset="-34"/>
              </a:rPr>
              <a:t>Culvert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/>
            </a:r>
            <a:br>
              <a:rPr lang="en-US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	</a:t>
            </a:r>
            <a:r>
              <a:rPr lang="en-US" sz="2200" b="1" dirty="0" smtClean="0">
                <a:latin typeface="EucrosiaUPC" pitchFamily="18" charset="-34"/>
                <a:cs typeface="EucrosiaUPC" pitchFamily="18" charset="-34"/>
              </a:rPr>
              <a:t>1.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ปริมาณ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วัสดุในตารางฯ  ไม่ได้เผื่อความ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สูญเสีย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2.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กรณี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งานดินขุด ให้คำนวณตามสภาพที่กำหนดไว้ในแบบ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</a:t>
            </a:r>
            <a:endParaRPr lang="en-US" sz="20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309256" name="AutoShape 8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045575" y="6750050"/>
            <a:ext cx="71438" cy="71438"/>
          </a:xfrm>
          <a:prstGeom prst="actionButtonBlank">
            <a:avLst/>
          </a:prstGeom>
          <a:solidFill>
            <a:srgbClr val="0066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1115200" y="476672"/>
            <a:ext cx="6912768" cy="66617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ctr" anchorCtr="0">
            <a:noAutofit/>
            <a:sp3d contourW="12700"/>
          </a:bodyPr>
          <a:lstStyle/>
          <a:p>
            <a:pPr marL="361950" indent="-361950" algn="ctr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200" b="1" dirty="0" smtClean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cs typeface="IrisUPC" pitchFamily="34" charset="-34"/>
              </a:rPr>
              <a:t>ตารางข้อมูลปริมาณวัสดุสำหรับงานสะพานและท่อเหลี่ยม</a:t>
            </a:r>
            <a:endParaRPr lang="th-TH" sz="3200" b="1" dirty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cs typeface="IrisUPC" pitchFamily="34" charset="-34"/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34925" y="44450"/>
            <a:ext cx="1417638" cy="3365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Wingdings" pitchFamily="2" charset="2"/>
              <a:buNone/>
            </a:pPr>
            <a:r>
              <a:rPr lang="th-TH" sz="1600" b="1" dirty="0">
                <a:solidFill>
                  <a:srgbClr val="800000"/>
                </a:solidFill>
                <a:latin typeface="Angsana New" pitchFamily="18" charset="-34"/>
                <a:cs typeface="IrisUPC" pitchFamily="34" charset="-34"/>
              </a:rPr>
              <a:t>รายละเอียดประกอบฯ</a:t>
            </a:r>
          </a:p>
        </p:txBody>
      </p:sp>
      <p:pic>
        <p:nvPicPr>
          <p:cNvPr id="7" name="รูปภาพ 6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79514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5" name="Text Box 3"/>
          <p:cNvSpPr txBox="1">
            <a:spLocks noChangeArrowheads="1"/>
          </p:cNvSpPr>
          <p:nvPr/>
        </p:nvSpPr>
        <p:spPr bwMode="auto">
          <a:xfrm>
            <a:off x="1871700" y="539627"/>
            <a:ext cx="5400599" cy="86177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b" anchorCtr="0">
            <a:noAutofit/>
            <a:sp3d>
              <a:contourClr>
                <a:schemeClr val="bg1"/>
              </a:contourClr>
            </a:sp3d>
          </a:bodyPr>
          <a:lstStyle/>
          <a:p>
            <a:pPr marL="361950" indent="-361950" algn="ctr" fontAlgn="base">
              <a:lnSpc>
                <a:spcPts val="28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200" b="1" dirty="0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ตารางอัตราราคางาน</a:t>
            </a:r>
            <a:r>
              <a:rPr lang="th-TH" sz="3200" b="1" dirty="0" smtClean="0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ดิน</a:t>
            </a:r>
          </a:p>
          <a:p>
            <a:pPr marL="361950" indent="-361950" algn="ctr" fontAlgn="base">
              <a:lnSpc>
                <a:spcPts val="28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200" b="1" dirty="0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latin typeface="Angsana New" pitchFamily="18" charset="-34"/>
                <a:cs typeface="Angsana New" pitchFamily="18" charset="-34"/>
              </a:rPr>
              <a:t>(</a:t>
            </a:r>
            <a:r>
              <a:rPr lang="en-US" sz="3200" b="1" dirty="0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latin typeface="Angsana New" pitchFamily="18" charset="-34"/>
                <a:cs typeface="Angsana New" pitchFamily="18" charset="-34"/>
              </a:rPr>
              <a:t>Operating Cost </a:t>
            </a:r>
            <a:r>
              <a:rPr lang="th-TH" sz="3200" b="1" dirty="0" smtClean="0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200" b="1" dirty="0" smtClean="0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งานก่อสร้างชลประทาน</a:t>
            </a:r>
            <a:r>
              <a:rPr lang="th-TH" sz="3200" b="1" dirty="0" smtClean="0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latin typeface="Angsana New" pitchFamily="18" charset="-34"/>
                <a:cs typeface="Angsana New" pitchFamily="18" charset="-34"/>
              </a:rPr>
              <a:t>)</a:t>
            </a:r>
            <a:endParaRPr lang="th-TH" sz="3200" b="1" dirty="0"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20520" name="AutoShape 8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036050" y="6759575"/>
            <a:ext cx="71438" cy="71438"/>
          </a:xfrm>
          <a:prstGeom prst="actionButtonBlank">
            <a:avLst/>
          </a:prstGeom>
          <a:solidFill>
            <a:srgbClr val="0066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320521" name="AutoShape 9">
            <a:hlinkClick r:id="rId3" action="ppaction://hlinkfile" highlightClick="1"/>
          </p:cNvPr>
          <p:cNvSpPr>
            <a:spLocks noChangeArrowheads="1"/>
          </p:cNvSpPr>
          <p:nvPr/>
        </p:nvSpPr>
        <p:spPr bwMode="auto">
          <a:xfrm>
            <a:off x="9053206" y="6664324"/>
            <a:ext cx="54000" cy="54000"/>
          </a:xfrm>
          <a:prstGeom prst="actionButtonBlank">
            <a:avLst/>
          </a:prstGeom>
          <a:solidFill>
            <a:srgbClr val="FF00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320524" name="Text Box 12"/>
          <p:cNvSpPr txBox="1">
            <a:spLocks noChangeArrowheads="1"/>
          </p:cNvSpPr>
          <p:nvPr/>
        </p:nvSpPr>
        <p:spPr bwMode="auto">
          <a:xfrm>
            <a:off x="34925" y="44450"/>
            <a:ext cx="1417638" cy="3365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Wingdings" pitchFamily="2" charset="2"/>
              <a:buNone/>
            </a:pPr>
            <a:r>
              <a:rPr lang="th-TH" sz="1600" b="1" dirty="0">
                <a:solidFill>
                  <a:srgbClr val="800000"/>
                </a:solidFill>
                <a:latin typeface="Angsana New" pitchFamily="18" charset="-34"/>
                <a:cs typeface="IrisUPC" pitchFamily="34" charset="-34"/>
              </a:rPr>
              <a:t>รายละเอียดประกอบฯ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250923" y="1749291"/>
            <a:ext cx="8642154" cy="463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ctr" anchorCtr="0">
            <a:noAutofit/>
          </a:bodyPr>
          <a:lstStyle/>
          <a:p>
            <a:pPr marL="265113" indent="-265113" fontAlgn="base">
              <a:spcBef>
                <a:spcPts val="600"/>
              </a:spcBef>
              <a:spcAft>
                <a:spcPct val="0"/>
              </a:spcAft>
              <a:buSzPct val="60000"/>
              <a:buFont typeface="Wingdings" pitchFamily="2" charset="2"/>
              <a:buChar char="Ø"/>
            </a:pPr>
            <a:r>
              <a:rPr lang="th-TH" sz="2000" b="1" dirty="0">
                <a:latin typeface="IrisUPC" pitchFamily="34" charset="-34"/>
                <a:cs typeface="IrisUPC" pitchFamily="34" charset="-34"/>
              </a:rPr>
              <a:t>เป็นข้อมูลหรือรายละเอียดประกอบการ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คำนวณ   ใน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ส่วนของการคำนวณค่างานต้นทุนต่อ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หน่วยสำหรับรายการงานก่อสร้างที่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เกี่ยวข้อง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กับงานดิน</a:t>
            </a: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ในงานก่อสร้างชลประทาน</a:t>
            </a:r>
            <a:endParaRPr lang="en-US" sz="2000" b="1" dirty="0" smtClean="0">
              <a:latin typeface="IrisUPC" pitchFamily="34" charset="-34"/>
              <a:cs typeface="IrisUPC" pitchFamily="34" charset="-34"/>
            </a:endParaRPr>
          </a:p>
          <a:p>
            <a:pPr marL="265113" indent="-265113" fontAlgn="base">
              <a:spcBef>
                <a:spcPts val="600"/>
              </a:spcBef>
              <a:spcAft>
                <a:spcPct val="0"/>
              </a:spcAft>
              <a:buSzPct val="60000"/>
              <a:buFont typeface="Wingdings" pitchFamily="2" charset="2"/>
              <a:buChar char="Ø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ได้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มีการสำรวจ  รวบรวมข้อมูล  คำนวณรวม  และจัดทำไว้เป็นตารางสำเร็จรูป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เรียกว่า   ตารางอัตราราคางานดิน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Angsana New" pitchFamily="18" charset="-34"/>
                <a:cs typeface="Angsana New" pitchFamily="18" charset="-34"/>
              </a:rPr>
              <a:t>(</a:t>
            </a:r>
            <a:r>
              <a:rPr lang="en-US" sz="2400" b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ค่า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en-US" sz="2400" b="1" dirty="0" smtClean="0">
                <a:latin typeface="Angsana New" pitchFamily="18" charset="-34"/>
                <a:cs typeface="Angsana New" pitchFamily="18" charset="-34"/>
              </a:rPr>
              <a:t>Operating </a:t>
            </a: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Cost </a:t>
            </a:r>
            <a:r>
              <a:rPr lang="th-TH" sz="2400" b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งานก่อสร้างชลประทาน</a:t>
            </a:r>
            <a:r>
              <a:rPr lang="th-TH" sz="2400" b="1" dirty="0" smtClean="0">
                <a:latin typeface="Angsana New" pitchFamily="18" charset="-34"/>
                <a:cs typeface="Angsana New" pitchFamily="18" charset="-34"/>
              </a:rPr>
              <a:t>) 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ประกอบด้วย   ค่าดำเนินการ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และค่าเสื่อมราคาของเครื่องจักร  สำหรับรายการงานก่อสร้าง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ต่างๆ ที่เกี่ยวข้องกับงานดิน  รวม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 13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รายการ</a:t>
            </a:r>
          </a:p>
          <a:p>
            <a:pPr marL="265113" indent="-265113" fontAlgn="base">
              <a:spcBef>
                <a:spcPts val="600"/>
              </a:spcBef>
              <a:spcAft>
                <a:spcPct val="0"/>
              </a:spcAft>
              <a:buSzPct val="60000"/>
              <a:buFont typeface="Wingdings" pitchFamily="2" charset="2"/>
              <a:buChar char="Ø"/>
            </a:pPr>
            <a:r>
              <a:rPr lang="th-TH" sz="2000" b="1" dirty="0">
                <a:latin typeface="IrisUPC" pitchFamily="34" charset="-34"/>
                <a:cs typeface="IrisUPC" pitchFamily="34" charset="-34"/>
              </a:rPr>
              <a:t>ตารางอัตราราคางาน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ดินสำหรับ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ก่อสร้างชลประทานดังกล่าว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ได้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จัดทำไว้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เป็น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ตารางซึ่ง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ผันแปรไปตามระดับราคาน้ำมันเชื้อเพลิงโซล่า (ดีเซล)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ตั้งแต่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ราคา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25.00–69.99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บาทต่อ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ลิตร      ดังนั้น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ในวันที่คำนวณราคากลางงานก่อสร้างนั้น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ราคา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น้ำมันเชื้อเพลิงโซล่า (ดีเซล)  ที่อำเภอเมืองของจังหวัดที่สถานที่ก่อสร้างตั้งอยู่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เท่าไร  ก็ให้เลือก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ใช้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ตารางฯ ที่สอดคล้องกับระดับราคาน้ำมันเชื้อเพลิงโซล่า (ดีเซล)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นั้น</a:t>
            </a:r>
          </a:p>
          <a:p>
            <a:pPr marL="265113" indent="-265113" fontAlgn="base">
              <a:spcBef>
                <a:spcPts val="600"/>
              </a:spcBef>
              <a:spcAft>
                <a:spcPct val="0"/>
              </a:spcAft>
              <a:buSzPct val="60000"/>
              <a:buFont typeface="Wingdings" pitchFamily="2" charset="2"/>
              <a:buChar char="Ø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มี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ข้อกำหนดให้กระทรวงการคลัง (กรมบัญชีกลาง)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 ร่วมกับกรมชลประทานและ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หรือคณะอนุกรรมการหรือ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คณะ-ทำงานที่เกี่ยวข้องปรับปรุงตาราง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อัตราราคางานดินสำหรับงานก่อสร้าง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ชลประทาน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ให้สอดคล้องตามราคาน้ำมันและสภาวการณ์ทางด้านเศรษฐกิจที่เปลี่ยนแปลงไป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และแจ้งเวียนให้ส่วนราชการ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รัฐวิสาหกิจ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และหน่วยงานอื่นของรัฐทราบและถือ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ปฏิบัติ</a:t>
            </a:r>
            <a:endParaRPr lang="th-TH" sz="2000" b="1" dirty="0"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8" name="รูปภาพ 7" descr="แบนฟุ้ง นูน copy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483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9" name="Text Box 3"/>
          <p:cNvSpPr txBox="1">
            <a:spLocks noChangeArrowheads="1"/>
          </p:cNvSpPr>
          <p:nvPr/>
        </p:nvSpPr>
        <p:spPr bwMode="auto">
          <a:xfrm>
            <a:off x="1205730" y="620688"/>
            <a:ext cx="6719837" cy="888705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b" anchorCtr="0">
            <a:noAutofit/>
            <a:sp3d>
              <a:contourClr>
                <a:schemeClr val="bg1"/>
              </a:contourClr>
            </a:sp3d>
          </a:bodyPr>
          <a:lstStyle/>
          <a:p>
            <a:pPr marL="361950" indent="-361950" algn="ctr"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2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ตารางอัตราราคางานปรับปรุง</a:t>
            </a:r>
            <a:r>
              <a:rPr lang="th-TH" sz="3200" b="1" dirty="0" smtClean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ฐานรากและ</a:t>
            </a:r>
            <a:r>
              <a:rPr lang="th-TH" sz="32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งานระเบิด</a:t>
            </a:r>
            <a:r>
              <a:rPr lang="th-TH" sz="3200" b="1" dirty="0" smtClean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หิน</a:t>
            </a:r>
            <a:endParaRPr lang="en-US" sz="3200" b="1" dirty="0" smtClean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IrisUPC" pitchFamily="34" charset="-34"/>
              <a:cs typeface="IrisUPC" pitchFamily="34" charset="-34"/>
            </a:endParaRPr>
          </a:p>
          <a:p>
            <a:pPr marL="361950" indent="-361950" algn="ctr"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200" b="1" dirty="0" smtClean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งานก่อสร้างชลประทาน</a:t>
            </a:r>
            <a:r>
              <a:rPr lang="en-US" sz="3000" b="1" dirty="0" smtClean="0">
                <a:cs typeface="IrisUPC" pitchFamily="34" charset="-34"/>
              </a:rPr>
              <a:t> </a:t>
            </a:r>
            <a:endParaRPr lang="th-TH" sz="3000" b="1" dirty="0">
              <a:cs typeface="IrisUPC" pitchFamily="34" charset="-34"/>
            </a:endParaRPr>
          </a:p>
        </p:txBody>
      </p:sp>
      <p:sp>
        <p:nvSpPr>
          <p:cNvPr id="321547" name="Text Box 11"/>
          <p:cNvSpPr txBox="1">
            <a:spLocks noChangeArrowheads="1"/>
          </p:cNvSpPr>
          <p:nvPr/>
        </p:nvSpPr>
        <p:spPr bwMode="auto">
          <a:xfrm>
            <a:off x="34925" y="44450"/>
            <a:ext cx="1417638" cy="3365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Wingdings" pitchFamily="2" charset="2"/>
              <a:buNone/>
            </a:pPr>
            <a:r>
              <a:rPr lang="th-TH" sz="1600" b="1">
                <a:solidFill>
                  <a:srgbClr val="800000"/>
                </a:solidFill>
                <a:latin typeface="Angsana New" pitchFamily="18" charset="-34"/>
                <a:cs typeface="IrisUPC" pitchFamily="34" charset="-34"/>
              </a:rPr>
              <a:t>รายละเอียดประกอบฯ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250923" y="1866980"/>
            <a:ext cx="8642154" cy="463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ctr" anchorCtr="0">
            <a:noAutofit/>
          </a:bodyPr>
          <a:lstStyle/>
          <a:p>
            <a:pPr marL="265113" indent="-265113" fontAlgn="base">
              <a:spcBef>
                <a:spcPts val="600"/>
              </a:spcBef>
              <a:spcAft>
                <a:spcPct val="0"/>
              </a:spcAft>
              <a:buSzPct val="60000"/>
              <a:buFont typeface="Wingdings" pitchFamily="2" charset="2"/>
              <a:buChar char="Ø"/>
            </a:pPr>
            <a:r>
              <a:rPr lang="th-TH" sz="2000" b="1" dirty="0">
                <a:latin typeface="IrisUPC" pitchFamily="34" charset="-34"/>
                <a:cs typeface="IrisUPC" pitchFamily="34" charset="-34"/>
              </a:rPr>
              <a:t>เป็นข้อมูลหรือรายละเอียดประกอบการ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คำนวณ   ใน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ส่วนของการคำนวณค่างานต้นทุนต่อ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หน่วยสำหรับรายการงาน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ก่อสร้างที่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เกี่ยวข้อง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กับงาน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ปรับปรุงฐานรากและงานระเบิดหิน</a:t>
            </a: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ในงานก่อสร้างชลประทาน</a:t>
            </a:r>
          </a:p>
          <a:p>
            <a:pPr marL="265113" indent="-265113" fontAlgn="base">
              <a:spcBef>
                <a:spcPts val="600"/>
              </a:spcBef>
              <a:spcAft>
                <a:spcPct val="0"/>
              </a:spcAft>
              <a:buSzPct val="60000"/>
              <a:buFont typeface="Wingdings" pitchFamily="2" charset="2"/>
              <a:buChar char="Ø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ได้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มีการสำรวจ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รวบรวม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ข้อมูล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คำนวณ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รวม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จัดทำไว้เป็นตาราง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สำเร็จรูป เรียกว่า ตาราง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อัตราราคางานปรับปรุงฐานรากและงานระเบิด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หิน   ประกอบด้วย   อัตราค่างานต่างๆ ที่เกี่ยวข้องกับงาน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ปรับปรุงฐานรากและงานระเบิด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หิน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ในงานก่อสร้างชลประทาน  รวม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 12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รายการ</a:t>
            </a:r>
          </a:p>
          <a:p>
            <a:pPr marL="265113" indent="-265113" fontAlgn="base">
              <a:spcBef>
                <a:spcPts val="600"/>
              </a:spcBef>
              <a:spcAft>
                <a:spcPct val="0"/>
              </a:spcAft>
              <a:buSzPct val="60000"/>
              <a:buFont typeface="Wingdings" pitchFamily="2" charset="2"/>
              <a:buChar char="Ø"/>
            </a:pPr>
            <a:r>
              <a:rPr lang="th-TH" sz="2000" b="1" dirty="0">
                <a:latin typeface="IrisUPC" pitchFamily="34" charset="-34"/>
                <a:cs typeface="IrisUPC" pitchFamily="34" charset="-34"/>
              </a:rPr>
              <a:t>ตารางอัตราราคางานปรับปรุงฐานรากและงานระเบิดหิน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สำหรับ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ก่อสร้างชลประทานดังกล่าว   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ได้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จัดทำไว้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เป็น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ตาราง ซึ่ง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ผันแปรไปตามระดับราคาน้ำมันเชื้อเพลิงโซล่า (ดีเซล)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ตั้งแต่ราคา 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25.00–69.99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บาทต่อ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ลิตร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   ดังนั้น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ในวันที่คำนวณราคากลางงานก่อสร้างนั้น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ราคา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น้ำมันเชื้อเพลิงโซล่า (ดีเซล)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ที่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อำเภอเมืองของ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จังหวัด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ที่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สถานที่ก่อสร้างตั้งอยู่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เท่าไร  ก็ให้เลือกใช้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ตารางฯ ที่สอดคล้องกับระดับราคาน้ำมันเชื้อเพลิงโซล่า (ดีเซล)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นั้น</a:t>
            </a:r>
          </a:p>
          <a:p>
            <a:pPr marL="265113" indent="-265113" fontAlgn="base">
              <a:spcBef>
                <a:spcPts val="600"/>
              </a:spcBef>
              <a:spcAft>
                <a:spcPct val="0"/>
              </a:spcAft>
              <a:buSzPct val="60000"/>
              <a:buFont typeface="Wingdings" pitchFamily="2" charset="2"/>
              <a:buChar char="Ø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มี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ข้อกำหนดให้กระทรวงการคลัง (กรมบัญชีกลาง)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 ร่วมกับกรมชลประทานและ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หรือคณะอนุกรรมการหรือ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คณะ-ทำงานที่เกี่ยวข้องปรับปรุง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ตารางอัตราราคางานปรับปรุงฐานรากและงานระเบิดหิน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สำหรับ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งานก่อสร้าง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ชลประทานให้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สอดคล้องตามราคาน้ำมันและสภาวการณ์ทางด้านเศรษฐกิจที่เปลี่ยนแปลง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ไป</a:t>
            </a: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และแจ้งเวียนให้ส่วนราชการ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รัฐ-วิสาหกิจ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และหน่วยงานอื่นของรัฐทราบและถือ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ปฏิบัติ</a:t>
            </a:r>
            <a:endParaRPr lang="th-TH" sz="2000" b="1" dirty="0"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10" name="รูปภาพ 9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99808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7" name="Text Box 3"/>
          <p:cNvSpPr txBox="1">
            <a:spLocks noChangeArrowheads="1"/>
          </p:cNvSpPr>
          <p:nvPr/>
        </p:nvSpPr>
        <p:spPr bwMode="auto">
          <a:xfrm>
            <a:off x="1691680" y="620688"/>
            <a:ext cx="5770659" cy="93610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 extrusionH="76200">
            <a:contourClr>
              <a:srgbClr val="00E668"/>
            </a:contourClr>
          </a:sp3d>
        </p:spPr>
        <p:txBody>
          <a:bodyPr wrap="square" anchor="b" anchorCtr="0">
            <a:noAutofit/>
            <a:sp3d>
              <a:contourClr>
                <a:schemeClr val="bg1"/>
              </a:contourClr>
            </a:sp3d>
          </a:bodyPr>
          <a:lstStyle/>
          <a:p>
            <a:pPr marL="533400" indent="-533400"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200" b="1" dirty="0" smtClean="0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latin typeface="Angsana New" pitchFamily="18" charset="-34"/>
                <a:cs typeface="IrisUPC" pitchFamily="34" charset="-34"/>
              </a:rPr>
              <a:t>ข้อมูลหรือรายละเอียดประกอบการคำนวณอื่นๆ  </a:t>
            </a:r>
            <a:endParaRPr lang="th-TH" sz="3200" b="1" dirty="0"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  <a:latin typeface="Angsana New" pitchFamily="18" charset="-34"/>
              <a:cs typeface="IrisUPC" pitchFamily="34" charset="-34"/>
            </a:endParaRPr>
          </a:p>
          <a:p>
            <a:pPr marL="533400" indent="-533400"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200" b="1" dirty="0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latin typeface="Angsana New" pitchFamily="18" charset="-34"/>
                <a:cs typeface="IrisUPC" pitchFamily="34" charset="-34"/>
              </a:rPr>
              <a:t>สำหรับงานก่อสร้างชลประทาน</a:t>
            </a:r>
          </a:p>
        </p:txBody>
      </p:sp>
      <p:sp>
        <p:nvSpPr>
          <p:cNvPr id="313348" name="Text Box 4"/>
          <p:cNvSpPr txBox="1">
            <a:spLocks noChangeArrowheads="1"/>
          </p:cNvSpPr>
          <p:nvPr/>
        </p:nvSpPr>
        <p:spPr bwMode="auto">
          <a:xfrm>
            <a:off x="395536" y="1923445"/>
            <a:ext cx="8352730" cy="4313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>
            <a:bevelB w="38100" h="38100"/>
            <a:contourClr>
              <a:srgbClr val="00B050"/>
            </a:contourClr>
          </a:sp3d>
        </p:spPr>
        <p:txBody>
          <a:bodyPr wrap="square" anchor="ctr" anchorCtr="0">
            <a:noAutofit/>
          </a:bodyPr>
          <a:lstStyle/>
          <a:p>
            <a:pPr marL="265113" indent="-26511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Arial" pitchFamily="34" charset="0"/>
              <a:buChar char="•"/>
            </a:pP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เป็นข้อมูล  ตารางคำนวณ และหรือรายละเอียดประกอบในการคำนวณค่างานต้นทุนต่อหน่วย</a:t>
            </a:r>
            <a:br>
              <a:rPr lang="th-TH" sz="24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ในงานก่อสร้างชลประทานที่มีความสำคัญ  นอกเหนือจาก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ตารางอัตราราคางานดิน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และ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ตาราง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อัตรา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ราคางานปรับปรุงฐานรากและงานระเบิดหิน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   </a:t>
            </a:r>
          </a:p>
          <a:p>
            <a:pPr marL="265113" indent="-26511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Arial" pitchFamily="34" charset="0"/>
              <a:buChar char="•"/>
            </a:pP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ได้กำหนดและจัดทำไว้ในรูปของตาราง</a:t>
            </a:r>
          </a:p>
          <a:p>
            <a:pPr marL="265113" indent="-26511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Arial" pitchFamily="34" charset="0"/>
              <a:buChar char="•"/>
            </a:pP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นำไปใช้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ในการคำนวณในส่วนที่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เกี่ยวข้องตามที่กำหนดตามหลักเกณฑ์การคำนวณราคากลาง</a:t>
            </a:r>
            <a:br>
              <a:rPr lang="th-TH" sz="24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งานก่อสร้างชลประทาน</a:t>
            </a:r>
          </a:p>
          <a:p>
            <a:pPr marL="265113" indent="-26511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Arial" pitchFamily="34" charset="0"/>
              <a:buChar char="•"/>
            </a:pP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ประกอบด้วย</a:t>
            </a:r>
            <a:br>
              <a:rPr lang="th-TH" sz="24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	-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ตาราง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คำนวณอัตราราคางานคอนกรีตและ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หิน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	- ข้อมูล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ส่วนขยายตัวและส่วนยุบตัวและส่วนสูญเสียเมื่อบด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ทับ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	- ตารางค่า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ดินถมบดอัดแน่นด้วยเครื่องจักร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เบา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	- ตาราง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คำนวณอัตราราคางานบาน  ฝาท่อ และเครื่อง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ยก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	- ตารางอัตรา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ราคางานปลูก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หญ้า</a:t>
            </a:r>
            <a:endParaRPr lang="th-TH" sz="2400" b="1" dirty="0"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313355" name="Text Box 11"/>
          <p:cNvSpPr txBox="1">
            <a:spLocks noChangeArrowheads="1"/>
          </p:cNvSpPr>
          <p:nvPr/>
        </p:nvSpPr>
        <p:spPr bwMode="auto">
          <a:xfrm>
            <a:off x="34925" y="44450"/>
            <a:ext cx="1417638" cy="33655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Wingdings" pitchFamily="2" charset="2"/>
              <a:buNone/>
            </a:pPr>
            <a:r>
              <a:rPr lang="th-TH" sz="1600" b="1">
                <a:solidFill>
                  <a:srgbClr val="800000"/>
                </a:solidFill>
                <a:latin typeface="Angsana New" pitchFamily="18" charset="-34"/>
                <a:cs typeface="IrisUPC" pitchFamily="34" charset="-34"/>
              </a:rPr>
              <a:t>รายละเอียดประกอบฯ</a:t>
            </a:r>
          </a:p>
        </p:txBody>
      </p:sp>
      <p:pic>
        <p:nvPicPr>
          <p:cNvPr id="7" name="รูปภาพ 6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213564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8" name="Text Box 78"/>
          <p:cNvSpPr txBox="1">
            <a:spLocks noChangeArrowheads="1"/>
          </p:cNvSpPr>
          <p:nvPr/>
        </p:nvSpPr>
        <p:spPr bwMode="auto">
          <a:xfrm>
            <a:off x="233830" y="167307"/>
            <a:ext cx="8715435" cy="46243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269875" indent="-269875" algn="ctr" fontAlgn="base">
              <a:lnSpc>
                <a:spcPct val="9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2600" b="1" dirty="0" smtClean="0">
                <a:effectLst>
                  <a:glow rad="101600">
                    <a:srgbClr val="FFFFFF">
                      <a:satMod val="175000"/>
                      <a:alpha val="40000"/>
                    </a:srgbClr>
                  </a:glow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ตารางสรุปการใช้ข้อมูลและรายละเอียดประกอบการคำนวณราคากลางงานก่อสร้าง</a:t>
            </a:r>
            <a:endParaRPr lang="th-TH" sz="2600" b="1" dirty="0">
              <a:effectLst>
                <a:glow rad="101600">
                  <a:srgbClr val="FFFFFF">
                    <a:satMod val="175000"/>
                    <a:alpha val="40000"/>
                  </a:srgbClr>
                </a:glow>
                <a:innerShdw blurRad="114300">
                  <a:prstClr val="black"/>
                </a:innerShdw>
              </a:effectLst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5" name="AutoShape 9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025911" y="6739911"/>
            <a:ext cx="71438" cy="71438"/>
          </a:xfrm>
          <a:prstGeom prst="actionButtonBlank">
            <a:avLst/>
          </a:prstGeom>
          <a:solidFill>
            <a:srgbClr val="0066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>
              <a:latin typeface="Angsana New" pitchFamily="18" charset="-34"/>
              <a:cs typeface="IrisUPC" pitchFamily="34" charset="-34"/>
            </a:endParaRPr>
          </a:p>
        </p:txBody>
      </p:sp>
      <p:graphicFrame>
        <p:nvGraphicFramePr>
          <p:cNvPr id="25" name="ตาราง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4031025"/>
              </p:ext>
            </p:extLst>
          </p:nvPr>
        </p:nvGraphicFramePr>
        <p:xfrm>
          <a:off x="179513" y="656484"/>
          <a:ext cx="8769752" cy="6096000"/>
        </p:xfrm>
        <a:graphic>
          <a:graphicData uri="http://schemas.openxmlformats.org/drawingml/2006/table">
            <a:tbl>
              <a:tblPr/>
              <a:tblGrid>
                <a:gridCol w="4456761"/>
                <a:gridCol w="1293898"/>
                <a:gridCol w="1271974"/>
                <a:gridCol w="1747119"/>
              </a:tblGrid>
              <a:tr h="1809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600" dirty="0">
                        <a:solidFill>
                          <a:schemeClr val="tx1"/>
                        </a:solidFill>
                        <a:latin typeface="Cordia New"/>
                        <a:ea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800" b="1" dirty="0" smtClean="0">
                          <a:solidFill>
                            <a:schemeClr val="tx1"/>
                          </a:solidFill>
                          <a:latin typeface="Cordia New"/>
                          <a:ea typeface="Calibri"/>
                          <a:cs typeface="IrisUPC"/>
                        </a:rPr>
                        <a:t>ข้อมูลหรือรายละเอียด</a:t>
                      </a:r>
                      <a:r>
                        <a:rPr lang="th-TH" sz="1800" b="1" dirty="0">
                          <a:solidFill>
                            <a:schemeClr val="tx1"/>
                          </a:solidFill>
                          <a:latin typeface="Cordia New"/>
                          <a:ea typeface="Calibri"/>
                          <a:cs typeface="IrisUPC"/>
                        </a:rPr>
                        <a:t>ประกอบการ</a:t>
                      </a:r>
                      <a:r>
                        <a:rPr lang="th-TH" sz="1800" b="1" dirty="0" smtClean="0">
                          <a:solidFill>
                            <a:schemeClr val="tx1"/>
                          </a:solidFill>
                          <a:latin typeface="Cordia New"/>
                          <a:ea typeface="Calibri"/>
                          <a:cs typeface="IrisUPC"/>
                        </a:rPr>
                        <a:t>คำนวณฯ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th-TH" sz="600" b="1" dirty="0" smtClean="0">
                        <a:solidFill>
                          <a:schemeClr val="tx1"/>
                        </a:solidFill>
                        <a:latin typeface="Cordia New"/>
                        <a:ea typeface="Calibri"/>
                        <a:cs typeface="IrisUPC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600" dirty="0">
                        <a:solidFill>
                          <a:schemeClr val="tx1"/>
                        </a:solidFill>
                        <a:latin typeface="Cordia New"/>
                        <a:ea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800" b="1" dirty="0">
                          <a:solidFill>
                            <a:schemeClr val="tx1"/>
                          </a:solidFill>
                          <a:latin typeface="Cordia New"/>
                          <a:ea typeface="Calibri"/>
                          <a:cs typeface="IrisUPC"/>
                        </a:rPr>
                        <a:t>งาน</a:t>
                      </a:r>
                      <a:r>
                        <a:rPr lang="th-TH" sz="1800" b="1" dirty="0" smtClean="0">
                          <a:solidFill>
                            <a:schemeClr val="tx1"/>
                          </a:solidFill>
                          <a:latin typeface="Cordia New"/>
                          <a:ea typeface="Calibri"/>
                          <a:cs typeface="IrisUPC"/>
                        </a:rPr>
                        <a:t>ก่อสร้างอาคาร</a:t>
                      </a:r>
                      <a:endParaRPr lang="en-US" sz="1800" dirty="0">
                        <a:solidFill>
                          <a:schemeClr val="tx1"/>
                        </a:solidFill>
                        <a:latin typeface="Cordia New"/>
                        <a:ea typeface="Calibri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600" dirty="0">
                        <a:solidFill>
                          <a:schemeClr val="tx1"/>
                        </a:solidFill>
                        <a:latin typeface="Cordia New"/>
                        <a:ea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800" b="1" dirty="0">
                          <a:solidFill>
                            <a:schemeClr val="tx1"/>
                          </a:solidFill>
                          <a:latin typeface="Cordia New"/>
                          <a:ea typeface="Calibri"/>
                          <a:cs typeface="IrisUPC"/>
                        </a:rPr>
                        <a:t>งาน</a:t>
                      </a:r>
                      <a:r>
                        <a:rPr lang="th-TH" sz="1800" b="1" dirty="0" smtClean="0">
                          <a:solidFill>
                            <a:schemeClr val="tx1"/>
                          </a:solidFill>
                          <a:latin typeface="Cordia New"/>
                          <a:ea typeface="Calibri"/>
                          <a:cs typeface="IrisUPC"/>
                        </a:rPr>
                        <a:t>ก่อสร้างทางฯ</a:t>
                      </a:r>
                      <a:endParaRPr lang="en-US" sz="1800" dirty="0">
                        <a:solidFill>
                          <a:schemeClr val="tx1"/>
                        </a:solidFill>
                        <a:latin typeface="Cordia New"/>
                        <a:ea typeface="Calibri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600" dirty="0">
                        <a:solidFill>
                          <a:schemeClr val="tx1"/>
                        </a:solidFill>
                        <a:latin typeface="Cordia New"/>
                        <a:ea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800" b="1" dirty="0">
                          <a:solidFill>
                            <a:schemeClr val="tx1"/>
                          </a:solidFill>
                          <a:latin typeface="Cordia New"/>
                          <a:ea typeface="Calibri"/>
                          <a:cs typeface="IrisUPC"/>
                        </a:rPr>
                        <a:t>งาน</a:t>
                      </a:r>
                      <a:r>
                        <a:rPr lang="th-TH" sz="1800" b="1" dirty="0" smtClean="0">
                          <a:solidFill>
                            <a:schemeClr val="tx1"/>
                          </a:solidFill>
                          <a:latin typeface="Cordia New"/>
                          <a:ea typeface="Calibri"/>
                          <a:cs typeface="IrisUPC"/>
                        </a:rPr>
                        <a:t>ก่อสร้างชลประทาน</a:t>
                      </a:r>
                      <a:endParaRPr lang="en-US" sz="1800" dirty="0">
                        <a:solidFill>
                          <a:schemeClr val="tx1"/>
                        </a:solidFill>
                        <a:latin typeface="Cordia New"/>
                        <a:ea typeface="Calibri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67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th-TH" sz="1000" b="1" dirty="0" smtClean="0">
                        <a:solidFill>
                          <a:schemeClr val="tx1"/>
                        </a:solidFill>
                        <a:latin typeface="Cordia New"/>
                        <a:ea typeface="Calibri"/>
                        <a:cs typeface="EucrosiaUPC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b="1" dirty="0" smtClean="0">
                          <a:solidFill>
                            <a:schemeClr val="tx1"/>
                          </a:solidFill>
                          <a:latin typeface="Cordia New"/>
                          <a:ea typeface="Calibri"/>
                          <a:cs typeface="EucrosiaUPC"/>
                        </a:rPr>
                        <a:t>1.  </a:t>
                      </a:r>
                      <a:r>
                        <a:rPr lang="th-TH" sz="1800" b="1" dirty="0" smtClean="0">
                          <a:solidFill>
                            <a:schemeClr val="tx1"/>
                          </a:solidFill>
                          <a:effectLst/>
                          <a:latin typeface="IrisUPC" pitchFamily="34" charset="-34"/>
                          <a:cs typeface="IrisUPC" pitchFamily="34" charset="-34"/>
                        </a:rPr>
                        <a:t>ราคาและแหล่งวัสดุก่อสร้าง</a:t>
                      </a:r>
                    </a:p>
                  </a:txBody>
                  <a:tcPr marL="46534" marR="46534" marT="0" marB="0">
                    <a:lnL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th-TH" sz="1000" b="1" dirty="0" smtClean="0">
                        <a:solidFill>
                          <a:schemeClr val="tx1"/>
                        </a:solidFill>
                        <a:latin typeface="Cordia New"/>
                        <a:ea typeface="Calibri"/>
                        <a:cs typeface="IrisUPC"/>
                        <a:sym typeface="Wingding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Cordia New"/>
                          <a:ea typeface="Calibri"/>
                          <a:cs typeface="IrisUPC"/>
                          <a:sym typeface="Wingdings"/>
                        </a:rPr>
                        <a:t></a:t>
                      </a:r>
                      <a:endParaRPr lang="en-US" sz="1800" dirty="0">
                        <a:solidFill>
                          <a:schemeClr val="tx1"/>
                        </a:solidFill>
                        <a:latin typeface="Cordia New"/>
                        <a:ea typeface="Calibri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th-TH" sz="1000" b="1" dirty="0" smtClean="0">
                        <a:solidFill>
                          <a:schemeClr val="tx1"/>
                        </a:solidFill>
                        <a:latin typeface="Cordia New"/>
                        <a:ea typeface="Calibri"/>
                        <a:cs typeface="IrisUPC"/>
                        <a:sym typeface="Wingding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Cordia New"/>
                          <a:ea typeface="Calibri"/>
                          <a:cs typeface="IrisUPC"/>
                          <a:sym typeface="Wingdings"/>
                        </a:rPr>
                        <a:t></a:t>
                      </a:r>
                      <a:endParaRPr lang="en-US" sz="1800" dirty="0">
                        <a:solidFill>
                          <a:schemeClr val="tx1"/>
                        </a:solidFill>
                        <a:latin typeface="Cordia New"/>
                        <a:ea typeface="Calibri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th-TH" sz="1000" b="1" dirty="0" smtClean="0">
                        <a:solidFill>
                          <a:schemeClr val="tx1"/>
                        </a:solidFill>
                        <a:latin typeface="Cordia New"/>
                        <a:ea typeface="Calibri"/>
                        <a:cs typeface="IrisUPC"/>
                        <a:sym typeface="Wingding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Cordia New"/>
                          <a:ea typeface="Calibri"/>
                          <a:cs typeface="IrisUPC"/>
                          <a:sym typeface="Wingdings"/>
                        </a:rPr>
                        <a:t></a:t>
                      </a:r>
                      <a:endParaRPr lang="en-US" sz="1800" dirty="0">
                        <a:solidFill>
                          <a:schemeClr val="tx1"/>
                        </a:solidFill>
                        <a:latin typeface="Cordia New"/>
                        <a:ea typeface="Calibri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79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b="1" dirty="0" smtClean="0">
                          <a:solidFill>
                            <a:schemeClr val="tx1"/>
                          </a:solidFill>
                          <a:latin typeface="Cordia New"/>
                          <a:ea typeface="Calibri"/>
                          <a:cs typeface="EucrosiaUPC"/>
                        </a:rPr>
                        <a:t>2.  </a:t>
                      </a:r>
                      <a:r>
                        <a:rPr lang="th-TH" sz="1800" b="1" dirty="0" smtClean="0">
                          <a:solidFill>
                            <a:schemeClr val="tx1"/>
                          </a:solidFill>
                          <a:effectLst/>
                          <a:latin typeface="IrisUPC" pitchFamily="34" charset="-34"/>
                          <a:cs typeface="IrisUPC" pitchFamily="34" charset="-34"/>
                        </a:rPr>
                        <a:t>บัญชีค่าแรงงาน/ดำเนินการฯ</a:t>
                      </a:r>
                      <a:endParaRPr lang="en-US" sz="1800" dirty="0">
                        <a:solidFill>
                          <a:schemeClr val="tx1"/>
                        </a:solidFill>
                        <a:latin typeface="Cordia New"/>
                        <a:ea typeface="Calibri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rdia New"/>
                          <a:ea typeface="Calibri"/>
                          <a:cs typeface="IrisUPC"/>
                          <a:sym typeface="Wingdings"/>
                        </a:rPr>
                        <a:t></a:t>
                      </a:r>
                      <a:endParaRPr lang="en-US" sz="1800" dirty="0">
                        <a:solidFill>
                          <a:schemeClr val="tx1"/>
                        </a:solidFill>
                        <a:latin typeface="Cordia New"/>
                        <a:ea typeface="Calibri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rdia New"/>
                          <a:ea typeface="Calibri"/>
                          <a:cs typeface="IrisUPC"/>
                          <a:sym typeface="Wingdings"/>
                        </a:rPr>
                        <a:t></a:t>
                      </a:r>
                      <a:endParaRPr lang="en-US" sz="1800" dirty="0">
                        <a:solidFill>
                          <a:schemeClr val="tx1"/>
                        </a:solidFill>
                        <a:latin typeface="Cordia New"/>
                        <a:ea typeface="Calibri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rdia New"/>
                          <a:ea typeface="Calibri"/>
                          <a:cs typeface="IrisUPC"/>
                          <a:sym typeface="Wingdings"/>
                        </a:rPr>
                        <a:t></a:t>
                      </a:r>
                      <a:endParaRPr lang="en-US" sz="1800" dirty="0">
                        <a:solidFill>
                          <a:schemeClr val="tx1"/>
                        </a:solidFill>
                        <a:latin typeface="Cordia New"/>
                        <a:ea typeface="Calibri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79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b="1" dirty="0" smtClean="0">
                          <a:solidFill>
                            <a:schemeClr val="tx1"/>
                          </a:solidFill>
                          <a:latin typeface="Cordia New"/>
                          <a:ea typeface="Calibri"/>
                          <a:cs typeface="EucrosiaUPC"/>
                        </a:rPr>
                        <a:t>3.  </a:t>
                      </a:r>
                      <a:r>
                        <a:rPr lang="th-TH" sz="1800" b="1" dirty="0" smtClean="0">
                          <a:solidFill>
                            <a:schemeClr val="tx1"/>
                          </a:solidFill>
                          <a:latin typeface="IrisUPC" pitchFamily="34" charset="-34"/>
                          <a:cs typeface="IrisUPC" pitchFamily="34" charset="-34"/>
                        </a:rPr>
                        <a:t>ตารางและหลักเกณฑ์การคำนวณค่าขนส่งฯ</a:t>
                      </a:r>
                      <a:endParaRPr lang="en-US" sz="1800" dirty="0">
                        <a:solidFill>
                          <a:schemeClr val="tx1"/>
                        </a:solidFill>
                        <a:latin typeface="Cordia New"/>
                        <a:ea typeface="Calibri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latin typeface="Cordia New"/>
                        <a:ea typeface="Calibri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rdia New"/>
                          <a:ea typeface="Calibri"/>
                          <a:cs typeface="IrisUPC"/>
                          <a:sym typeface="Wingdings"/>
                        </a:rPr>
                        <a:t></a:t>
                      </a:r>
                      <a:endParaRPr lang="en-US" sz="1800" dirty="0">
                        <a:solidFill>
                          <a:schemeClr val="tx1"/>
                        </a:solidFill>
                        <a:latin typeface="Cordia New"/>
                        <a:ea typeface="Calibri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rdia New"/>
                          <a:ea typeface="Calibri"/>
                          <a:cs typeface="IrisUPC"/>
                          <a:sym typeface="Wingdings"/>
                        </a:rPr>
                        <a:t></a:t>
                      </a:r>
                      <a:endParaRPr lang="en-US" sz="1800" dirty="0">
                        <a:solidFill>
                          <a:schemeClr val="tx1"/>
                        </a:solidFill>
                        <a:latin typeface="Cordia New"/>
                        <a:ea typeface="Calibri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038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800" b="1" dirty="0" smtClean="0">
                          <a:solidFill>
                            <a:schemeClr val="tx1"/>
                          </a:solidFill>
                          <a:latin typeface="EucrosiaUPC" pitchFamily="18" charset="-34"/>
                          <a:ea typeface="Calibri"/>
                          <a:cs typeface="EucrosiaUPC" pitchFamily="18" charset="-34"/>
                        </a:rPr>
                        <a:t>4.</a:t>
                      </a:r>
                      <a:r>
                        <a:rPr lang="th-TH" sz="1800" b="1" dirty="0" smtClean="0">
                          <a:solidFill>
                            <a:schemeClr val="tx1"/>
                          </a:solidFill>
                          <a:latin typeface="Cordia New"/>
                          <a:ea typeface="Calibri"/>
                          <a:cs typeface="IrisUPC"/>
                        </a:rPr>
                        <a:t>  ข้อมูลและรายละเอียดประกอบการถอดแบบคำนวณราคากลาง</a:t>
                      </a:r>
                      <a:br>
                        <a:rPr lang="th-TH" sz="1800" b="1" dirty="0" smtClean="0">
                          <a:solidFill>
                            <a:schemeClr val="tx1"/>
                          </a:solidFill>
                          <a:latin typeface="Cordia New"/>
                          <a:ea typeface="Calibri"/>
                          <a:cs typeface="IrisUPC"/>
                        </a:rPr>
                      </a:br>
                      <a:r>
                        <a:rPr lang="th-TH" sz="1800" b="1" dirty="0" smtClean="0">
                          <a:solidFill>
                            <a:schemeClr val="tx1"/>
                          </a:solidFill>
                          <a:latin typeface="Cordia New"/>
                          <a:ea typeface="Calibri"/>
                          <a:cs typeface="IrisUPC"/>
                        </a:rPr>
                        <a:t>     เฉพาะงานก่อสร้างทาง  สะพาน  และท่อเหลี่ยม</a:t>
                      </a:r>
                      <a:endParaRPr lang="en-US" sz="1800" b="1" dirty="0" smtClean="0">
                        <a:solidFill>
                          <a:schemeClr val="tx1"/>
                        </a:solidFill>
                        <a:latin typeface="Cordia New"/>
                        <a:ea typeface="Calibri"/>
                        <a:cs typeface="EucrosiaUPC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800" b="1" dirty="0" smtClean="0">
                          <a:solidFill>
                            <a:schemeClr val="tx1"/>
                          </a:solidFill>
                          <a:latin typeface="Cordia New"/>
                          <a:ea typeface="Calibri"/>
                          <a:cs typeface="EucrosiaUPC"/>
                        </a:rPr>
                        <a:t>         4.1 </a:t>
                      </a:r>
                      <a:r>
                        <a:rPr lang="th-TH" sz="1800" b="1" dirty="0" smtClean="0">
                          <a:solidFill>
                            <a:schemeClr val="tx1"/>
                          </a:solidFill>
                          <a:latin typeface="IrisUPC" pitchFamily="34" charset="-34"/>
                          <a:cs typeface="IrisUPC" pitchFamily="34" charset="-34"/>
                        </a:rPr>
                        <a:t>ตาราง</a:t>
                      </a:r>
                      <a:r>
                        <a:rPr lang="th-TH" sz="1800" b="1" dirty="0" smtClean="0">
                          <a:solidFill>
                            <a:schemeClr val="tx1"/>
                          </a:solidFill>
                          <a:effectLst/>
                          <a:latin typeface="IrisUPC" pitchFamily="34" charset="-34"/>
                          <a:cs typeface="IrisUPC" pitchFamily="34" charset="-34"/>
                        </a:rPr>
                        <a:t>ค่าดำเนินการและค่าเสื่อมราคาเครื่องจักร</a:t>
                      </a:r>
                      <a:endParaRPr lang="en-US" sz="1800" dirty="0">
                        <a:solidFill>
                          <a:schemeClr val="tx1"/>
                        </a:solidFill>
                        <a:latin typeface="Cordia New"/>
                        <a:ea typeface="Calibri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latin typeface="Cordia New"/>
                        <a:ea typeface="Calibri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th-TH" sz="1800" b="1" dirty="0" smtClean="0">
                        <a:solidFill>
                          <a:schemeClr val="tx1"/>
                        </a:solidFill>
                        <a:latin typeface="Cordia New"/>
                        <a:ea typeface="Calibri"/>
                        <a:cs typeface="IrisUPC"/>
                        <a:sym typeface="Wingding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th-TH" sz="1800" b="1" dirty="0" smtClean="0">
                        <a:solidFill>
                          <a:schemeClr val="tx1"/>
                        </a:solidFill>
                        <a:latin typeface="Cordia New"/>
                        <a:ea typeface="Calibri"/>
                        <a:cs typeface="IrisUPC"/>
                        <a:sym typeface="Wingding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Cordia New"/>
                          <a:ea typeface="Calibri"/>
                          <a:cs typeface="IrisUPC"/>
                          <a:sym typeface="Wingdings"/>
                        </a:rPr>
                        <a:t></a:t>
                      </a:r>
                      <a:endParaRPr lang="en-US" sz="1800" dirty="0">
                        <a:solidFill>
                          <a:schemeClr val="tx1"/>
                        </a:solidFill>
                        <a:latin typeface="Cordia New"/>
                        <a:ea typeface="Calibri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latin typeface="Cordia New"/>
                        <a:ea typeface="Calibri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409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800" b="1" dirty="0" smtClean="0">
                          <a:solidFill>
                            <a:schemeClr val="tx1"/>
                          </a:solidFill>
                          <a:latin typeface="Cordia New"/>
                          <a:ea typeface="Calibri"/>
                          <a:cs typeface="EucrosiaUPC"/>
                        </a:rPr>
                        <a:t>         4.2 </a:t>
                      </a:r>
                      <a:r>
                        <a:rPr lang="th-TH" sz="1800" b="1" dirty="0" smtClean="0">
                          <a:solidFill>
                            <a:schemeClr val="tx1"/>
                          </a:solidFill>
                          <a:effectLst/>
                          <a:latin typeface="IrisUPC" pitchFamily="34" charset="-34"/>
                          <a:cs typeface="IrisUPC" pitchFamily="34" charset="-34"/>
                        </a:rPr>
                        <a:t>ตารางข้อมูลปริมาณวัสดุสำหรับงานสะพานและ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800" b="1" dirty="0" smtClean="0">
                          <a:solidFill>
                            <a:schemeClr val="tx1"/>
                          </a:solidFill>
                          <a:effectLst/>
                          <a:latin typeface="IrisUPC" pitchFamily="34" charset="-34"/>
                          <a:cs typeface="IrisUPC" pitchFamily="34" charset="-34"/>
                        </a:rPr>
                        <a:t>               ท่อเหลี่ยม</a:t>
                      </a:r>
                      <a:endParaRPr lang="en-US" sz="1800" dirty="0">
                        <a:solidFill>
                          <a:schemeClr val="tx1"/>
                        </a:solidFill>
                        <a:latin typeface="Cordia New"/>
                        <a:ea typeface="Calibri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latin typeface="Cordia New"/>
                        <a:ea typeface="Calibri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rdia New"/>
                          <a:ea typeface="Calibri"/>
                          <a:cs typeface="IrisUPC"/>
                          <a:sym typeface="Wingdings"/>
                        </a:rPr>
                        <a:t></a:t>
                      </a:r>
                      <a:endParaRPr lang="en-US" sz="1800" dirty="0">
                        <a:solidFill>
                          <a:schemeClr val="tx1"/>
                        </a:solidFill>
                        <a:latin typeface="Cordia New"/>
                        <a:ea typeface="Calibri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latin typeface="Cordia New"/>
                        <a:ea typeface="Calibri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152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800" b="1" dirty="0" smtClean="0">
                          <a:solidFill>
                            <a:schemeClr val="tx1"/>
                          </a:solidFill>
                          <a:latin typeface="Cordia New"/>
                          <a:ea typeface="Calibri"/>
                          <a:cs typeface="EucrosiaUPC"/>
                        </a:rPr>
                        <a:t>5.  </a:t>
                      </a:r>
                      <a:r>
                        <a:rPr lang="th-TH" sz="1800" b="1" dirty="0" smtClean="0">
                          <a:solidFill>
                            <a:schemeClr val="tx1"/>
                          </a:solidFill>
                          <a:latin typeface="Cordia New"/>
                          <a:ea typeface="Calibri"/>
                          <a:cs typeface="IrisUPC"/>
                        </a:rPr>
                        <a:t>ข้อมูลและรายละเอียดประกอบการถอดแบบคำนวณราคากลาง</a:t>
                      </a:r>
                      <a:br>
                        <a:rPr lang="th-TH" sz="1800" b="1" dirty="0" smtClean="0">
                          <a:solidFill>
                            <a:schemeClr val="tx1"/>
                          </a:solidFill>
                          <a:latin typeface="Cordia New"/>
                          <a:ea typeface="Calibri"/>
                          <a:cs typeface="IrisUPC"/>
                        </a:rPr>
                      </a:br>
                      <a:r>
                        <a:rPr lang="th-TH" sz="1800" b="1" dirty="0" smtClean="0">
                          <a:solidFill>
                            <a:schemeClr val="tx1"/>
                          </a:solidFill>
                          <a:latin typeface="Cordia New"/>
                          <a:ea typeface="Calibri"/>
                          <a:cs typeface="IrisUPC"/>
                        </a:rPr>
                        <a:t>     เฉพาะงานก่อสร้างชลประทาน</a:t>
                      </a:r>
                      <a:endParaRPr lang="en-US" sz="1800" dirty="0">
                        <a:solidFill>
                          <a:schemeClr val="tx1"/>
                        </a:solidFill>
                        <a:latin typeface="Cordia New"/>
                        <a:ea typeface="Calibri"/>
                      </a:endParaRPr>
                    </a:p>
                    <a:p>
                      <a:pPr lvl="1" algn="thaiDist">
                        <a:spcAft>
                          <a:spcPts val="0"/>
                        </a:spcAft>
                      </a:pPr>
                      <a:r>
                        <a:rPr lang="th-TH" sz="1800" b="1" dirty="0" smtClean="0">
                          <a:solidFill>
                            <a:schemeClr val="tx1"/>
                          </a:solidFill>
                          <a:latin typeface="Cordia New"/>
                          <a:ea typeface="Calibri"/>
                          <a:cs typeface="EucrosiaUPC"/>
                        </a:rPr>
                        <a:t>5.1 </a:t>
                      </a:r>
                      <a:r>
                        <a:rPr lang="th-TH" sz="1800" b="1" dirty="0" smtClean="0">
                          <a:solidFill>
                            <a:schemeClr val="tx1"/>
                          </a:solidFill>
                          <a:effectLst/>
                          <a:latin typeface="IrisUPC" pitchFamily="34" charset="-34"/>
                          <a:cs typeface="IrisUPC" pitchFamily="34" charset="-34"/>
                        </a:rPr>
                        <a:t>ตารางอัตราราคางานดิน</a:t>
                      </a:r>
                      <a:endParaRPr lang="en-US" sz="1800" dirty="0">
                        <a:solidFill>
                          <a:schemeClr val="tx1"/>
                        </a:solidFill>
                        <a:latin typeface="Cordia New"/>
                        <a:ea typeface="Calibri"/>
                      </a:endParaRPr>
                    </a:p>
                    <a:p>
                      <a:pPr lvl="1">
                        <a:spcAft>
                          <a:spcPts val="0"/>
                        </a:spcAft>
                      </a:pPr>
                      <a:r>
                        <a:rPr lang="th-TH" sz="1800" b="1" dirty="0" smtClean="0">
                          <a:solidFill>
                            <a:schemeClr val="tx1"/>
                          </a:solidFill>
                          <a:latin typeface="Cordia New"/>
                          <a:ea typeface="Calibri"/>
                          <a:cs typeface="EucrosiaUPC"/>
                        </a:rPr>
                        <a:t>5.2 </a:t>
                      </a:r>
                      <a:r>
                        <a:rPr lang="th-TH" sz="1800" b="1" dirty="0" smtClean="0">
                          <a:solidFill>
                            <a:schemeClr val="tx1"/>
                          </a:solidFill>
                          <a:effectLst/>
                          <a:latin typeface="IrisUPC" pitchFamily="34" charset="-34"/>
                          <a:cs typeface="IrisUPC" pitchFamily="34" charset="-34"/>
                        </a:rPr>
                        <a:t>ตารางอัตราราคางานปรับปรุงฐานรากและงานระเบิดหิน</a:t>
                      </a:r>
                      <a:endParaRPr lang="en-US" sz="1800" dirty="0">
                        <a:solidFill>
                          <a:schemeClr val="tx1"/>
                        </a:solidFill>
                        <a:latin typeface="Cordia New"/>
                        <a:ea typeface="Calibri"/>
                      </a:endParaRPr>
                    </a:p>
                    <a:p>
                      <a:pPr lvl="1">
                        <a:spcAft>
                          <a:spcPts val="0"/>
                        </a:spcAft>
                      </a:pPr>
                      <a:r>
                        <a:rPr lang="th-TH" sz="1800" b="1" dirty="0" smtClean="0">
                          <a:solidFill>
                            <a:schemeClr val="tx1"/>
                          </a:solidFill>
                          <a:latin typeface="Cordia New"/>
                          <a:ea typeface="Calibri"/>
                          <a:cs typeface="EucrosiaUPC"/>
                        </a:rPr>
                        <a:t>5.3 </a:t>
                      </a:r>
                      <a:r>
                        <a:rPr lang="th-TH" sz="1800" b="1" dirty="0" smtClean="0">
                          <a:solidFill>
                            <a:schemeClr val="tx1"/>
                          </a:solidFill>
                          <a:effectLst/>
                          <a:latin typeface="IrisUPC" pitchFamily="34" charset="-34"/>
                          <a:cs typeface="IrisUPC" pitchFamily="34" charset="-34"/>
                        </a:rPr>
                        <a:t>ตารางคำนวณอัตราราคางานคอนกรีตและหิน</a:t>
                      </a:r>
                      <a:br>
                        <a:rPr lang="th-TH" sz="1800" b="1" dirty="0" smtClean="0">
                          <a:solidFill>
                            <a:schemeClr val="tx1"/>
                          </a:solidFill>
                          <a:effectLst/>
                          <a:latin typeface="IrisUPC" pitchFamily="34" charset="-34"/>
                          <a:cs typeface="IrisUPC" pitchFamily="34" charset="-34"/>
                        </a:rPr>
                      </a:br>
                      <a:r>
                        <a:rPr lang="th-TH" sz="1800" b="1" dirty="0" smtClean="0">
                          <a:solidFill>
                            <a:schemeClr val="tx1"/>
                          </a:solidFill>
                          <a:effectLst/>
                          <a:latin typeface="EucrosiaUPC" pitchFamily="18" charset="-34"/>
                          <a:cs typeface="EucrosiaUPC" pitchFamily="18" charset="-34"/>
                        </a:rPr>
                        <a:t>5.4</a:t>
                      </a:r>
                      <a:r>
                        <a:rPr lang="th-TH" sz="1800" b="1" dirty="0" smtClean="0">
                          <a:solidFill>
                            <a:schemeClr val="tx1"/>
                          </a:solidFill>
                          <a:effectLst/>
                          <a:latin typeface="IrisUPC" pitchFamily="34" charset="-34"/>
                          <a:cs typeface="IrisUPC" pitchFamily="34" charset="-34"/>
                        </a:rPr>
                        <a:t> ข้อมูลส่วนขยายตัวและส่วนยุบตัวและส่วนสูญเสีย</a:t>
                      </a:r>
                    </a:p>
                    <a:p>
                      <a:pPr lvl="1">
                        <a:spcAft>
                          <a:spcPts val="0"/>
                        </a:spcAft>
                      </a:pPr>
                      <a:r>
                        <a:rPr lang="th-TH" sz="1800" b="1" dirty="0" smtClean="0">
                          <a:solidFill>
                            <a:schemeClr val="tx1"/>
                          </a:solidFill>
                          <a:effectLst/>
                          <a:latin typeface="IrisUPC" pitchFamily="34" charset="-34"/>
                          <a:cs typeface="IrisUPC" pitchFamily="34" charset="-34"/>
                        </a:rPr>
                        <a:t>      เมื่อบดทับ</a:t>
                      </a:r>
                    </a:p>
                    <a:p>
                      <a:pPr lvl="1">
                        <a:spcAft>
                          <a:spcPts val="0"/>
                        </a:spcAft>
                      </a:pPr>
                      <a:r>
                        <a:rPr lang="th-TH" sz="1800" b="1" dirty="0" smtClean="0">
                          <a:solidFill>
                            <a:schemeClr val="tx1"/>
                          </a:solidFill>
                          <a:effectLst/>
                          <a:latin typeface="EucrosiaUPC" pitchFamily="18" charset="-34"/>
                          <a:cs typeface="EucrosiaUPC" pitchFamily="18" charset="-34"/>
                        </a:rPr>
                        <a:t>5.5</a:t>
                      </a:r>
                      <a:r>
                        <a:rPr lang="th-TH" sz="1800" b="1" dirty="0" smtClean="0">
                          <a:solidFill>
                            <a:schemeClr val="tx1"/>
                          </a:solidFill>
                          <a:effectLst/>
                          <a:latin typeface="IrisUPC" pitchFamily="34" charset="-34"/>
                          <a:cs typeface="IrisUPC" pitchFamily="34" charset="-34"/>
                        </a:rPr>
                        <a:t> ตารางค่าดินถมบดอัดแน่นด้วยเครื่องจักรเบา</a:t>
                      </a:r>
                    </a:p>
                    <a:p>
                      <a:pPr lvl="1">
                        <a:spcAft>
                          <a:spcPts val="0"/>
                        </a:spcAft>
                      </a:pPr>
                      <a:r>
                        <a:rPr lang="th-TH" sz="1800" b="1" dirty="0" smtClean="0">
                          <a:solidFill>
                            <a:schemeClr val="tx1"/>
                          </a:solidFill>
                          <a:effectLst/>
                          <a:latin typeface="EucrosiaUPC" pitchFamily="18" charset="-34"/>
                          <a:cs typeface="EucrosiaUPC" pitchFamily="18" charset="-34"/>
                        </a:rPr>
                        <a:t>5.6</a:t>
                      </a:r>
                      <a:r>
                        <a:rPr lang="th-TH" sz="1800" b="1" dirty="0" smtClean="0">
                          <a:solidFill>
                            <a:schemeClr val="tx1"/>
                          </a:solidFill>
                          <a:effectLst/>
                          <a:latin typeface="IrisUPC" pitchFamily="34" charset="-34"/>
                          <a:cs typeface="IrisUPC" pitchFamily="34" charset="-34"/>
                        </a:rPr>
                        <a:t> ตารางคำนวณอัตราราคางานบาน ฝาท่อ และเครื่องยก</a:t>
                      </a:r>
                    </a:p>
                    <a:p>
                      <a:pPr lvl="1">
                        <a:spcAft>
                          <a:spcPts val="0"/>
                        </a:spcAft>
                      </a:pPr>
                      <a:r>
                        <a:rPr lang="th-TH" sz="1800" b="1" dirty="0" smtClean="0">
                          <a:solidFill>
                            <a:schemeClr val="tx1"/>
                          </a:solidFill>
                          <a:effectLst/>
                          <a:latin typeface="EucrosiaUPC" pitchFamily="18" charset="-34"/>
                          <a:cs typeface="EucrosiaUPC" pitchFamily="18" charset="-34"/>
                        </a:rPr>
                        <a:t>5.7</a:t>
                      </a:r>
                      <a:r>
                        <a:rPr lang="th-TH" sz="1800" b="1" dirty="0" smtClean="0">
                          <a:solidFill>
                            <a:schemeClr val="tx1"/>
                          </a:solidFill>
                          <a:effectLst/>
                          <a:latin typeface="IrisUPC" pitchFamily="34" charset="-34"/>
                          <a:cs typeface="IrisUPC" pitchFamily="34" charset="-34"/>
                        </a:rPr>
                        <a:t> ตารางอัตราราคางานปลูกหญ้า</a:t>
                      </a:r>
                    </a:p>
                  </a:txBody>
                  <a:tcPr marL="46534" marR="46534" marT="0" marB="0">
                    <a:lnL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800" dirty="0" smtClean="0">
                          <a:solidFill>
                            <a:schemeClr val="tx1"/>
                          </a:solidFill>
                          <a:latin typeface="Cordia New"/>
                          <a:ea typeface="Calibri"/>
                        </a:rPr>
                        <a:t>	</a:t>
                      </a:r>
                      <a:endParaRPr lang="en-US" sz="1800" dirty="0">
                        <a:solidFill>
                          <a:schemeClr val="tx1"/>
                        </a:solidFill>
                        <a:latin typeface="Cordia New"/>
                        <a:ea typeface="Calibri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latin typeface="Cordia New"/>
                        <a:ea typeface="Calibri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th-TH" sz="1800" dirty="0" smtClean="0">
                        <a:solidFill>
                          <a:schemeClr val="tx1"/>
                        </a:solidFill>
                        <a:latin typeface="Cordia New"/>
                        <a:ea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latin typeface="Cordia New"/>
                        <a:ea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rdia New"/>
                          <a:ea typeface="Calibri"/>
                          <a:cs typeface="IrisUPC"/>
                          <a:sym typeface="Wingdings"/>
                        </a:rPr>
                        <a:t></a:t>
                      </a:r>
                      <a:endParaRPr lang="en-US" sz="1800" dirty="0">
                        <a:solidFill>
                          <a:schemeClr val="tx1"/>
                        </a:solidFill>
                        <a:latin typeface="Cordia New"/>
                        <a:ea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Cordia New"/>
                          <a:ea typeface="Calibri"/>
                          <a:cs typeface="IrisUPC"/>
                          <a:sym typeface="Wingdings"/>
                        </a:rPr>
                        <a:t></a:t>
                      </a:r>
                      <a:endParaRPr lang="th-TH" sz="1800" b="1" dirty="0" smtClean="0">
                        <a:solidFill>
                          <a:schemeClr val="tx1"/>
                        </a:solidFill>
                        <a:latin typeface="Cordia New"/>
                        <a:ea typeface="Calibri"/>
                        <a:cs typeface="IrisUPC"/>
                        <a:sym typeface="Wingding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Cordia New"/>
                          <a:ea typeface="Calibri"/>
                          <a:cs typeface="IrisUPC"/>
                          <a:sym typeface="Wingdings"/>
                        </a:rPr>
                        <a:t>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Cordia New"/>
                          <a:ea typeface="Calibri"/>
                          <a:cs typeface="IrisUPC"/>
                          <a:sym typeface="Wingdings"/>
                        </a:rPr>
                        <a:t></a:t>
                      </a:r>
                      <a:endParaRPr lang="en-US" sz="1800" dirty="0">
                        <a:solidFill>
                          <a:schemeClr val="tx1"/>
                        </a:solidFill>
                        <a:latin typeface="Cordia New"/>
                        <a:ea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latin typeface="Cordia New"/>
                        <a:ea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rdia New"/>
                          <a:ea typeface="Calibri"/>
                          <a:cs typeface="IrisUPC"/>
                          <a:sym typeface="Wingdings"/>
                        </a:rPr>
                        <a:t></a:t>
                      </a:r>
                      <a:endParaRPr lang="en-US" sz="1800" dirty="0">
                        <a:solidFill>
                          <a:schemeClr val="tx1"/>
                        </a:solidFill>
                        <a:latin typeface="Cordia New"/>
                        <a:ea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ordia New"/>
                          <a:ea typeface="Calibri"/>
                          <a:cs typeface="IrisUPC"/>
                          <a:sym typeface="Wingdings"/>
                        </a:rPr>
                        <a:t></a:t>
                      </a:r>
                      <a:endParaRPr lang="en-US" sz="1800" dirty="0">
                        <a:solidFill>
                          <a:schemeClr val="tx1"/>
                        </a:solidFill>
                        <a:latin typeface="Cordia New"/>
                        <a:ea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Cordia New"/>
                          <a:ea typeface="Calibri"/>
                          <a:cs typeface="IrisUPC"/>
                          <a:sym typeface="Wingdings"/>
                        </a:rPr>
                        <a:t>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sz="1800" b="1" dirty="0" smtClean="0">
                        <a:solidFill>
                          <a:schemeClr val="tx1"/>
                        </a:solidFill>
                        <a:latin typeface="Cordia New"/>
                        <a:ea typeface="Calibri"/>
                        <a:cs typeface="IrisUPC"/>
                        <a:sym typeface="Wingdings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1"/>
                        </a:solidFill>
                        <a:latin typeface="Cordia New"/>
                        <a:ea typeface="Calibri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AF0F5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" name="รูปภาพ 5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60727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Grp="1" noChangeArrowheads="1"/>
          </p:cNvSpPr>
          <p:nvPr>
            <p:ph type="title"/>
          </p:nvPr>
        </p:nvSpPr>
        <p:spPr>
          <a:xfrm>
            <a:off x="71406" y="2060848"/>
            <a:ext cx="8982075" cy="2571768"/>
          </a:xfrm>
          <a:ln/>
          <a:effectLst/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th-TH" sz="7000" b="1" dirty="0" smtClean="0">
                <a:effectLst/>
                <a:cs typeface="IrisUPC" pitchFamily="34" charset="-34"/>
              </a:rPr>
              <a:t>หลักเกณฑ์การคำนวณ</a:t>
            </a:r>
            <a:br>
              <a:rPr lang="th-TH" sz="7000" b="1" dirty="0" smtClean="0">
                <a:effectLst/>
                <a:cs typeface="IrisUPC" pitchFamily="34" charset="-34"/>
              </a:rPr>
            </a:br>
            <a:r>
              <a:rPr lang="th-TH" sz="7000" b="1" dirty="0" smtClean="0">
                <a:effectLst/>
                <a:cs typeface="IrisUPC" pitchFamily="34" charset="-34"/>
              </a:rPr>
              <a:t>ค่าใช้จ่ายในการดำเนินงานก่อสร้าง</a:t>
            </a:r>
            <a:r>
              <a:rPr lang="th-TH" sz="6500" b="1" dirty="0">
                <a:effectLst/>
                <a:cs typeface="IrisUPC" pitchFamily="34" charset="-34"/>
              </a:rPr>
              <a:t/>
            </a:r>
            <a:br>
              <a:rPr lang="th-TH" sz="6500" b="1" dirty="0">
                <a:effectLst/>
                <a:cs typeface="IrisUPC" pitchFamily="34" charset="-34"/>
              </a:rPr>
            </a:br>
            <a:r>
              <a:rPr lang="th-TH" sz="6000" b="1" dirty="0" smtClean="0">
                <a:effectLst/>
                <a:latin typeface="Browallia New" pitchFamily="34" charset="-34"/>
                <a:cs typeface="Browallia New" pitchFamily="34" charset="-34"/>
              </a:rPr>
              <a:t>(</a:t>
            </a:r>
            <a:r>
              <a:rPr lang="en-US" sz="6000" b="1" dirty="0" smtClean="0">
                <a:effectLst/>
                <a:latin typeface="Browallia New" pitchFamily="34" charset="-34"/>
                <a:cs typeface="Browallia New" pitchFamily="34" charset="-34"/>
              </a:rPr>
              <a:t>Indirect </a:t>
            </a:r>
            <a:r>
              <a:rPr lang="en-US" sz="6000" b="1" dirty="0">
                <a:effectLst/>
                <a:latin typeface="Browallia New" pitchFamily="34" charset="-34"/>
                <a:cs typeface="Browallia New" pitchFamily="34" charset="-34"/>
              </a:rPr>
              <a:t>Cost)</a:t>
            </a:r>
            <a:endParaRPr lang="th-TH" sz="6000" b="1" dirty="0">
              <a:effectLst/>
              <a:latin typeface="Browallia New" pitchFamily="34" charset="-34"/>
              <a:cs typeface="Browall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3755709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8" name="Text Box 4"/>
          <p:cNvSpPr txBox="1">
            <a:spLocks noChangeArrowheads="1"/>
          </p:cNvSpPr>
          <p:nvPr/>
        </p:nvSpPr>
        <p:spPr bwMode="auto">
          <a:xfrm>
            <a:off x="247959" y="881561"/>
            <a:ext cx="8642350" cy="586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ctr" anchorCtr="0">
            <a:noAutofit/>
          </a:bodyPr>
          <a:lstStyle/>
          <a:p>
            <a:pPr marL="266700" indent="-266700" fontAlgn="base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CC3300"/>
              </a:buClr>
              <a:buSzPct val="55000"/>
              <a:buFont typeface="Wingdings" pitchFamily="2" charset="2"/>
              <a:buChar char="v"/>
            </a:pP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ค่าใช้จ่ายในการดำเนินงานก่อสร้าง </a:t>
            </a:r>
            <a:r>
              <a:rPr lang="en-US" sz="2000" b="1" dirty="0">
                <a:latin typeface="Angsana New" pitchFamily="18" charset="-34"/>
                <a:cs typeface="IrisUPC" pitchFamily="34" charset="-34"/>
              </a:rPr>
              <a:t>(Indirect Cost)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   หมายถึง     ค่าใช้จ่ายใดๆ  ในการนำวัสดุอุปกรณ์ต่างๆ มาดำเนินการก่อให้เกิดเป็นสิ่งก่อสร้างตามรูปแบบ (แบบก่อสร้าง) ที่กำหนด  โดยได้รวบรวม จำแนก และจัดเป็นกลุ่มได้เป็น </a:t>
            </a:r>
            <a:r>
              <a:rPr lang="th-TH" sz="2000" b="1" dirty="0" smtClean="0">
                <a:latin typeface="Angsana New" pitchFamily="18" charset="-34"/>
                <a:cs typeface="EucrosiaUPC" pitchFamily="18" charset="-34"/>
              </a:rPr>
              <a:t>4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หมวด  ได้แก่  หมวดค่า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อำนวยการ  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หมวดค่า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ดอกเบี้ย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  หมวดค่ากำไร    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และ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หมวดค่าภาษี    </a:t>
            </a:r>
            <a:endParaRPr lang="th-TH" sz="2000" b="1" dirty="0">
              <a:latin typeface="Angsana New" pitchFamily="18" charset="-34"/>
              <a:cs typeface="IrisUPC" pitchFamily="34" charset="-34"/>
            </a:endParaRPr>
          </a:p>
          <a:p>
            <a:pPr marL="266700" indent="-266700" fontAlgn="base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CC3300"/>
              </a:buClr>
              <a:buSzPct val="55000"/>
              <a:buFont typeface="Wingdings" pitchFamily="2" charset="2"/>
              <a:buChar char="v"/>
            </a:pP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เพื่อความ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สะดวกคล่องตัวต่อการนำไปใช้ปฏิบัติ และลดปัญหาข้อผิดพลาดในการคำนวณของผู้มีหน้าที่คำนวณราคา</a:t>
            </a:r>
            <a:br>
              <a:rPr lang="th-TH" sz="20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กลาง  จึงได้คำนวณรวมค่าใช้จ่ายทุกรายการ  ของทั้ง </a:t>
            </a:r>
            <a:r>
              <a:rPr lang="th-TH" sz="2000" b="1" dirty="0" smtClean="0">
                <a:latin typeface="Angsana New" pitchFamily="18" charset="-34"/>
                <a:cs typeface="EucrosiaUPC" pitchFamily="18" charset="-34"/>
              </a:rPr>
              <a:t> 4 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หมวดดังกล่าว ไว้เป็นค่าๆ เดียว  เรียกว่า  ค่า  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Factor F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    และกำหนดไว้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ในรูปของตาราง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สำเร็จรูป  เรียกว่า ตาราง 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Factor F  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จำนวน  </a:t>
            </a:r>
            <a:r>
              <a:rPr lang="th-TH" sz="2000" b="1" dirty="0" smtClean="0">
                <a:latin typeface="Angsana New" pitchFamily="18" charset="-34"/>
                <a:cs typeface="EucrosiaUPC" pitchFamily="18" charset="-34"/>
              </a:rPr>
              <a:t>4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 ตาราง   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ดังนี้</a:t>
            </a:r>
          </a:p>
          <a:p>
            <a:pPr marL="981075" lvl="2" indent="-258763" fontAlgn="base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FF0000"/>
              </a:buClr>
              <a:buSzPct val="60000"/>
              <a:buFont typeface="Wingdings" pitchFamily="2" charset="2"/>
              <a:buChar char="Ø"/>
            </a:pP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ตาราง </a:t>
            </a:r>
            <a:r>
              <a:rPr lang="en-US" sz="2000" b="1" dirty="0">
                <a:latin typeface="Angsana New" pitchFamily="18" charset="-34"/>
                <a:cs typeface="IrisUPC" pitchFamily="34" charset="-34"/>
              </a:rPr>
              <a:t>Factor F 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งานก่อสร้าง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อาคาร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/>
            </a:r>
            <a:br>
              <a:rPr lang="en-US" sz="2000" b="1" dirty="0" smtClean="0">
                <a:latin typeface="Angsana New" pitchFamily="18" charset="-34"/>
                <a:cs typeface="IrisUPC" pitchFamily="34" charset="-34"/>
              </a:rPr>
            </a:b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	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ใช้กับรายการงานก่อสร้างที่อยู่ในกลุ่มของงงานก่อสร้างอาคาร    ตามหลักเกณฑ์การคำนวณราคากลางงานก่อสร้างอาคาร</a:t>
            </a:r>
            <a:endParaRPr lang="th-TH" sz="2000" b="1" dirty="0">
              <a:latin typeface="Angsana New" pitchFamily="18" charset="-34"/>
              <a:cs typeface="IrisUPC" pitchFamily="34" charset="-34"/>
            </a:endParaRPr>
          </a:p>
          <a:p>
            <a:pPr marL="981075" lvl="2" indent="-258763" fontAlgn="base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FF0000"/>
              </a:buClr>
              <a:buSzPct val="60000"/>
              <a:buFont typeface="Wingdings" pitchFamily="2" charset="2"/>
              <a:buChar char="Ø"/>
            </a:pP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ตาราง </a:t>
            </a:r>
            <a:r>
              <a:rPr lang="en-US" sz="2000" b="1" dirty="0">
                <a:latin typeface="Angsana New" pitchFamily="18" charset="-34"/>
                <a:cs typeface="IrisUPC" pitchFamily="34" charset="-34"/>
              </a:rPr>
              <a:t>Factor F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 งานก่อสร้าง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ทาง</a:t>
            </a:r>
            <a:br>
              <a:rPr lang="th-TH" sz="20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	ใช้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กับรายการงานก่อสร้างที่อยู่ในกลุ่มของงงาน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ก่อสร้างทาง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ตามที่หลักเกณฑ์การคำนวณราคากลางงานก่อสร้าง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ทางกำหนด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        </a:t>
            </a:r>
            <a:endParaRPr lang="en-US" sz="2000" b="1" dirty="0">
              <a:latin typeface="Angsana New" pitchFamily="18" charset="-34"/>
              <a:cs typeface="IrisUPC" pitchFamily="34" charset="-34"/>
            </a:endParaRPr>
          </a:p>
          <a:p>
            <a:pPr marL="981075" lvl="2" indent="-258763" fontAlgn="base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FF0000"/>
              </a:buClr>
              <a:buSzPct val="60000"/>
              <a:buFont typeface="Wingdings" pitchFamily="2" charset="2"/>
              <a:buChar char="Ø"/>
            </a:pP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ตาราง </a:t>
            </a:r>
            <a:r>
              <a:rPr lang="en-US" sz="2000" b="1" dirty="0">
                <a:latin typeface="Angsana New" pitchFamily="18" charset="-34"/>
                <a:cs typeface="IrisUPC" pitchFamily="34" charset="-34"/>
              </a:rPr>
              <a:t>Factor F 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งานก่อสร้างสะพานและท่อ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เหลี่ยม</a:t>
            </a:r>
            <a:br>
              <a:rPr lang="th-TH" sz="20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	ใช้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กับรายการงานก่อสร้างที่อยู่ในกลุ่ม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ของงานก่อสร้างสะพานและท่อเหลี่ยม     และ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รายการงาน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ก่อสร้างที่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อยู่ในกลุ่มของ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งานก่อสร้างชลประทาน ตามที่หลักเกณฑ์การคำนวณราคากลางงานก่อสร้างทาง และหลักเกณฑ์การคำนวณราคากลางงานก่อสร้างชลประทานกำหนด</a:t>
            </a:r>
            <a:endParaRPr lang="en-US" sz="2000" b="1" dirty="0" smtClean="0">
              <a:latin typeface="Angsana New" pitchFamily="18" charset="-34"/>
              <a:cs typeface="IrisUPC" pitchFamily="34" charset="-34"/>
            </a:endParaRPr>
          </a:p>
          <a:p>
            <a:pPr marL="981075" lvl="2" indent="-258763" fontAlgn="base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FF0000"/>
              </a:buClr>
              <a:buSzPct val="60000"/>
              <a:buFont typeface="Wingdings" pitchFamily="2" charset="2"/>
              <a:buChar char="Ø"/>
            </a:pP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ตาราง </a:t>
            </a:r>
            <a:r>
              <a:rPr lang="en-US" sz="2000" b="1" dirty="0">
                <a:latin typeface="Angsana New" pitchFamily="18" charset="-34"/>
                <a:cs typeface="IrisUPC" pitchFamily="34" charset="-34"/>
              </a:rPr>
              <a:t>Factor F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 งาน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ก่อสร้างชลประทาน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/>
            </a:r>
            <a:br>
              <a:rPr lang="en-US" sz="20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	ใช้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กับรายการงานก่อสร้างที่อยู่ในกลุ่มของงาน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ก่อสร้างชลประทาน       ตามที่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หลักเกณฑ์การคำนวณราคากลางงานก่อสร้างชลประทาน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กำหนด</a:t>
            </a:r>
            <a:r>
              <a:rPr lang="en-US" sz="2000" b="1" dirty="0" smtClean="0">
                <a:latin typeface="Angsana New" pitchFamily="18" charset="-34"/>
              </a:rPr>
              <a:t> </a:t>
            </a:r>
          </a:p>
          <a:p>
            <a:pPr marL="265113" indent="-265113" fontAlgn="base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C00000"/>
              </a:buClr>
              <a:buSzPct val="60000"/>
              <a:buFont typeface="Wingdings" pitchFamily="2" charset="2"/>
              <a:buChar char="v"/>
            </a:pP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ตาราง 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Factor F 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แต่ละงาน  จะผันแปรไปตามอัตราเงินล่วงหน้าจ่าย และอัตราเงินประกันผลงานหัก     รวมทั้งหมดได้เป็น  </a:t>
            </a:r>
            <a:r>
              <a:rPr lang="th-TH" sz="2000" b="1" dirty="0" smtClean="0">
                <a:latin typeface="Angsana New" pitchFamily="18" charset="-34"/>
                <a:cs typeface="EucrosiaUPC" pitchFamily="18" charset="-34"/>
              </a:rPr>
              <a:t>48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ตารางย่อย (ตารางละ  </a:t>
            </a:r>
            <a:r>
              <a:rPr lang="th-TH" sz="2000" b="1" dirty="0" smtClean="0">
                <a:latin typeface="Angsana New" pitchFamily="18" charset="-34"/>
                <a:cs typeface="EucrosiaUPC" pitchFamily="18" charset="-34"/>
              </a:rPr>
              <a:t>12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ตารางย่อย)</a:t>
            </a:r>
            <a:endParaRPr lang="en-US" sz="2000" b="1" dirty="0"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719364" y="215799"/>
            <a:ext cx="770485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 fontAlgn="base">
              <a:lnSpc>
                <a:spcPct val="65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4000" b="1" dirty="0">
                <a:effectLst/>
                <a:latin typeface="Angsana New" pitchFamily="18" charset="-34"/>
                <a:cs typeface="IrisUPC" pitchFamily="34" charset="-34"/>
              </a:rPr>
              <a:t>ค่าใช้จ่ายในการดำเนินงาน</a:t>
            </a:r>
            <a:r>
              <a:rPr lang="th-TH" sz="4000" b="1" dirty="0" smtClean="0">
                <a:effectLst/>
                <a:latin typeface="Angsana New" pitchFamily="18" charset="-34"/>
                <a:cs typeface="IrisUPC" pitchFamily="34" charset="-34"/>
              </a:rPr>
              <a:t>ก่อสร้าง (</a:t>
            </a:r>
            <a:r>
              <a:rPr lang="en-US" sz="4000" b="1" dirty="0">
                <a:effectLst/>
                <a:latin typeface="Angsana New" pitchFamily="18" charset="-34"/>
                <a:cs typeface="IrisUPC" pitchFamily="34" charset="-34"/>
              </a:rPr>
              <a:t>Indirect Cost</a:t>
            </a:r>
            <a:r>
              <a:rPr lang="en-US" sz="4000" b="1" dirty="0" smtClean="0">
                <a:effectLst/>
                <a:latin typeface="Angsana New" pitchFamily="18" charset="-34"/>
                <a:cs typeface="IrisUPC" pitchFamily="34" charset="-34"/>
              </a:rPr>
              <a:t>)</a:t>
            </a:r>
            <a:endParaRPr lang="th-TH" sz="4000" b="1" dirty="0">
              <a:effectLst/>
              <a:latin typeface="Angsana New" pitchFamily="18" charset="-34"/>
              <a:cs typeface="IrisUPC" pitchFamily="34" charset="-34"/>
            </a:endParaRPr>
          </a:p>
        </p:txBody>
      </p:sp>
      <p:pic>
        <p:nvPicPr>
          <p:cNvPr id="6" name="รูปภาพ 5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12654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75" name="Rectangle 3"/>
          <p:cNvSpPr>
            <a:spLocks noGrp="1" noChangeArrowheads="1"/>
          </p:cNvSpPr>
          <p:nvPr>
            <p:ph type="title"/>
          </p:nvPr>
        </p:nvSpPr>
        <p:spPr>
          <a:xfrm>
            <a:off x="3327574" y="404664"/>
            <a:ext cx="2495560" cy="719138"/>
          </a:xfrm>
          <a:noFill/>
          <a:ln w="12700">
            <a:solidFill>
              <a:schemeClr val="bg1"/>
            </a:solidFill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>
            <a:sp3d extrusionH="38100">
              <a:contourClr>
                <a:schemeClr val="bg1"/>
              </a:contourClr>
            </a:sp3d>
          </a:bodyPr>
          <a:lstStyle/>
          <a:p>
            <a:pPr>
              <a:lnSpc>
                <a:spcPct val="90000"/>
              </a:lnSpc>
            </a:pPr>
            <a:r>
              <a:rPr lang="en-US" sz="5400" b="1" dirty="0">
                <a:solidFill>
                  <a:schemeClr val="tx1"/>
                </a:solidFill>
                <a:latin typeface="Browallia New" pitchFamily="34" charset="-34"/>
                <a:cs typeface="Browallia New" pitchFamily="34" charset="-34"/>
              </a:rPr>
              <a:t>Factor F</a:t>
            </a:r>
          </a:p>
        </p:txBody>
      </p:sp>
      <p:sp>
        <p:nvSpPr>
          <p:cNvPr id="515076" name="Text Box 4"/>
          <p:cNvSpPr txBox="1">
            <a:spLocks noChangeArrowheads="1"/>
          </p:cNvSpPr>
          <p:nvPr/>
        </p:nvSpPr>
        <p:spPr bwMode="auto">
          <a:xfrm>
            <a:off x="323528" y="1470263"/>
            <a:ext cx="8501121" cy="224676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4400" b="1" dirty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Angsana New" pitchFamily="18" charset="-34"/>
              </a:rPr>
              <a:t>Factor </a:t>
            </a:r>
            <a:r>
              <a:rPr lang="en-US" sz="44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Angsana New" pitchFamily="18" charset="-34"/>
              </a:rPr>
              <a:t> F</a:t>
            </a:r>
            <a:r>
              <a:rPr lang="th-TH" sz="36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2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  หมายถึง  </a:t>
            </a:r>
            <a:r>
              <a:rPr lang="th-TH" sz="3200" b="1" dirty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สัดส่วนของค่างาน</a:t>
            </a:r>
            <a:r>
              <a:rPr lang="th-TH" sz="32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ต้นทุน   และ</a:t>
            </a:r>
            <a:r>
              <a:rPr lang="th-TH" sz="3200" b="1" dirty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ค่าใช้จ่ายใน</a:t>
            </a:r>
            <a:r>
              <a:rPr lang="th-TH" sz="32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การ</a:t>
            </a:r>
            <a:br>
              <a:rPr lang="th-TH" sz="32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</a:br>
            <a:r>
              <a:rPr lang="th-TH" sz="32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ดำเนินงาน</a:t>
            </a:r>
            <a:r>
              <a:rPr lang="th-TH" sz="3200" b="1" dirty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ก่อสร้าง </a:t>
            </a:r>
            <a:r>
              <a:rPr lang="th-TH" sz="32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   อัน</a:t>
            </a:r>
            <a:r>
              <a:rPr lang="th-TH" sz="3200" b="1" dirty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ประกอบด้วย </a:t>
            </a:r>
            <a:r>
              <a:rPr lang="th-TH" sz="32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3200" b="1" dirty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ค่า</a:t>
            </a:r>
            <a:r>
              <a:rPr lang="th-TH" sz="32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อำนวยการ  </a:t>
            </a:r>
            <a:r>
              <a:rPr lang="th-TH" sz="3200" b="1" dirty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ค่าดอกเบี้ย  </a:t>
            </a:r>
            <a:r>
              <a:rPr lang="th-TH" sz="32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กำไร</a:t>
            </a:r>
            <a:br>
              <a:rPr lang="th-TH" sz="32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</a:br>
            <a:r>
              <a:rPr lang="th-TH" sz="32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และ ภาษี   </a:t>
            </a:r>
            <a:r>
              <a:rPr lang="th-TH" sz="3200" b="1" dirty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ซึ่งได้กำหนดไว้เป็นต่อ</a:t>
            </a:r>
            <a:r>
              <a:rPr lang="th-TH" sz="32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หนึ่งหน่วย</a:t>
            </a:r>
            <a:r>
              <a:rPr lang="th-TH" sz="3200" b="1" dirty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ของค่างาน</a:t>
            </a:r>
            <a:r>
              <a:rPr lang="th-TH" sz="32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ต้นทุน   ณ ระดับ</a:t>
            </a:r>
            <a:br>
              <a:rPr lang="th-TH" sz="32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</a:br>
            <a:r>
              <a:rPr lang="th-TH" sz="32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ค่า</a:t>
            </a:r>
            <a:r>
              <a:rPr lang="th-TH" sz="3200" b="1" dirty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งานต้นทุนต่างๆ </a:t>
            </a:r>
          </a:p>
        </p:txBody>
      </p:sp>
      <p:sp>
        <p:nvSpPr>
          <p:cNvPr id="515077" name="Text Box 5"/>
          <p:cNvSpPr txBox="1">
            <a:spLocks noChangeArrowheads="1"/>
          </p:cNvSpPr>
          <p:nvPr/>
        </p:nvSpPr>
        <p:spPr bwMode="auto">
          <a:xfrm>
            <a:off x="142844" y="4041962"/>
            <a:ext cx="8858312" cy="2585323"/>
          </a:xfrm>
          <a:prstGeom prst="rect">
            <a:avLst/>
          </a:prstGeom>
          <a:noFill/>
          <a:ln w="28575" algn="ctr">
            <a:solidFill>
              <a:schemeClr val="bg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 Factor </a:t>
            </a:r>
            <a:r>
              <a:rPr lang="en-US" sz="3600" b="1" dirty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F </a:t>
            </a:r>
            <a:r>
              <a:rPr lang="en-US" sz="30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 = </a:t>
            </a:r>
            <a:r>
              <a:rPr lang="th-TH" sz="3000" b="1" dirty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(ค่างานต้นทุน</a:t>
            </a:r>
            <a:r>
              <a:rPr lang="en-US" sz="3000" b="1" dirty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 = 1) + </a:t>
            </a:r>
            <a:r>
              <a:rPr lang="en-US" sz="3000" b="1" dirty="0" smtClean="0">
                <a:effectLst>
                  <a:innerShdw blurRad="114300">
                    <a:prstClr val="black"/>
                  </a:innerShdw>
                </a:effectLst>
                <a:latin typeface="Times New Roman"/>
                <a:cs typeface="Times New Roman"/>
              </a:rPr>
              <a:t>{</a:t>
            </a:r>
            <a:r>
              <a:rPr lang="th-TH" sz="30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(ค่าอำนวยการ+ดอกเบี้ย+กำไร+ภาษี)</a:t>
            </a:r>
            <a:r>
              <a:rPr lang="en-US" sz="30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/100</a:t>
            </a:r>
            <a:r>
              <a:rPr lang="en-US" sz="3000" b="1" dirty="0" smtClean="0">
                <a:effectLst>
                  <a:innerShdw blurRad="114300">
                    <a:prstClr val="black"/>
                  </a:innerShdw>
                </a:effectLst>
                <a:latin typeface="Times New Roman"/>
                <a:cs typeface="Times New Roman"/>
              </a:rPr>
              <a:t>}</a:t>
            </a:r>
            <a:r>
              <a:rPr lang="th-TH" sz="30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 </a:t>
            </a:r>
            <a:r>
              <a:rPr lang="en-US" sz="30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/>
            </a:r>
            <a:br>
              <a:rPr lang="en-US" sz="30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</a:br>
            <a:r>
              <a:rPr lang="th-TH" sz="3000" b="1" dirty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	</a:t>
            </a:r>
            <a:r>
              <a:rPr lang="en-US" sz="30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 </a:t>
            </a:r>
            <a:r>
              <a:rPr lang="en-US" sz="36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   </a:t>
            </a:r>
            <a:r>
              <a:rPr lang="en-US" sz="30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  =  </a:t>
            </a:r>
            <a:r>
              <a:rPr lang="en-US" sz="3600" b="1" dirty="0" smtClean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1.xxxx </a:t>
            </a:r>
            <a:r>
              <a:rPr lang="en-US" sz="3000" b="1" dirty="0" smtClean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  </a:t>
            </a:r>
            <a:r>
              <a:rPr lang="th-TH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(ใช้มาตรฐานทศนิยม </a:t>
            </a:r>
            <a:r>
              <a:rPr lang="th-TH" b="1" dirty="0" smtClean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4</a:t>
            </a:r>
            <a:r>
              <a:rPr lang="th-TH" b="1" dirty="0" smtClean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ตำแหน่ง)</a:t>
            </a:r>
            <a:r>
              <a:rPr lang="en-US" sz="30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/>
            </a:r>
            <a:br>
              <a:rPr lang="en-US" sz="30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</a:br>
            <a:r>
              <a:rPr lang="th-TH" sz="30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   เช่น</a:t>
            </a:r>
            <a:r>
              <a:rPr lang="en-US" sz="30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          =  </a:t>
            </a:r>
            <a:r>
              <a:rPr lang="en-US" sz="3000" b="1" dirty="0" smtClean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1.2726</a:t>
            </a:r>
            <a:r>
              <a:rPr lang="en-US" sz="30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   </a:t>
            </a:r>
            <a:r>
              <a:rPr lang="th-TH" sz="30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หมายถึง   </a:t>
            </a:r>
            <a:r>
              <a:rPr lang="th-TH" sz="3000" b="1" dirty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ค่างานต้นทุน </a:t>
            </a:r>
            <a:r>
              <a:rPr lang="en-US" sz="30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  </a:t>
            </a:r>
            <a:r>
              <a:rPr lang="en-US" sz="3000" b="1" dirty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=  </a:t>
            </a:r>
            <a:r>
              <a:rPr lang="en-US" sz="3000" b="1" dirty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 1</a:t>
            </a:r>
            <a:r>
              <a:rPr lang="th-TH" sz="3000" b="1" dirty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30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หน่วย  จะประกอบด้วย</a:t>
            </a:r>
            <a:br>
              <a:rPr lang="th-TH" sz="30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</a:br>
            <a:r>
              <a:rPr lang="th-TH" sz="3000" b="1" dirty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	 </a:t>
            </a:r>
            <a:r>
              <a:rPr lang="th-TH" sz="30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       ค่าใช้จ่าย</a:t>
            </a:r>
            <a:r>
              <a:rPr lang="th-TH" sz="3000" b="1" dirty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ในการดำเนินงานก่อสร้าง </a:t>
            </a:r>
            <a:r>
              <a:rPr lang="th-TH" sz="30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 </a:t>
            </a:r>
            <a:r>
              <a:rPr lang="en-US" sz="30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=  </a:t>
            </a:r>
            <a:r>
              <a:rPr lang="en-US" sz="3000" b="1" dirty="0" smtClean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 .2726 </a:t>
            </a:r>
            <a:r>
              <a:rPr lang="th-TH" sz="3000" b="1" dirty="0" smtClean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30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  หน่วย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30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เป็นต้น</a:t>
            </a:r>
          </a:p>
        </p:txBody>
      </p:sp>
      <p:sp>
        <p:nvSpPr>
          <p:cNvPr id="6" name="ปุ่มปฏิบัติการ: กำหนดเอง 5">
            <a:hlinkClick r:id="rId3" action="ppaction://hlinkfile" highlightClick="1"/>
          </p:cNvPr>
          <p:cNvSpPr/>
          <p:nvPr/>
        </p:nvSpPr>
        <p:spPr bwMode="auto">
          <a:xfrm>
            <a:off x="8845527" y="6500834"/>
            <a:ext cx="71438" cy="71438"/>
          </a:xfrm>
          <a:prstGeom prst="actionButtonBlank">
            <a:avLst/>
          </a:prstGeom>
          <a:solidFill>
            <a:srgbClr val="FF00FF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pic>
        <p:nvPicPr>
          <p:cNvPr id="7" name="รูปภาพ 6" descr="แบนฟุ้ง นูน copy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1536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4" name="Line 4"/>
          <p:cNvSpPr>
            <a:spLocks noChangeShapeType="1"/>
          </p:cNvSpPr>
          <p:nvPr/>
        </p:nvSpPr>
        <p:spPr bwMode="auto">
          <a:xfrm>
            <a:off x="1234126" y="1448243"/>
            <a:ext cx="6596073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th-TH"/>
          </a:p>
        </p:txBody>
      </p:sp>
      <p:sp>
        <p:nvSpPr>
          <p:cNvPr id="230405" name="Text Box 5"/>
          <p:cNvSpPr txBox="1">
            <a:spLocks noChangeArrowheads="1"/>
          </p:cNvSpPr>
          <p:nvPr/>
        </p:nvSpPr>
        <p:spPr bwMode="auto">
          <a:xfrm>
            <a:off x="4860032" y="1733620"/>
            <a:ext cx="1955289" cy="435032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ctr" anchorCtr="0">
            <a:noAutofit/>
            <a:sp3d contourW="6350"/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th-TH" b="1" dirty="0">
                <a:latin typeface="IrisUPC" pitchFamily="34" charset="-34"/>
                <a:cs typeface="IrisUPC" pitchFamily="34" charset="-34"/>
              </a:rPr>
              <a:t>กำไร</a:t>
            </a:r>
          </a:p>
        </p:txBody>
      </p:sp>
      <p:sp>
        <p:nvSpPr>
          <p:cNvPr id="230406" name="Text Box 6"/>
          <p:cNvSpPr txBox="1">
            <a:spLocks noChangeArrowheads="1"/>
          </p:cNvSpPr>
          <p:nvPr/>
        </p:nvSpPr>
        <p:spPr bwMode="auto">
          <a:xfrm>
            <a:off x="2483767" y="1733620"/>
            <a:ext cx="2221439" cy="435032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none" anchor="ctr" anchorCtr="0">
            <a:noAutofit/>
            <a:sp3d contourW="6350"/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th-TH" b="1" dirty="0">
                <a:latin typeface="IrisUPC" pitchFamily="34" charset="-34"/>
                <a:cs typeface="IrisUPC" pitchFamily="34" charset="-34"/>
              </a:rPr>
              <a:t>ดอกเบี้ย</a:t>
            </a:r>
          </a:p>
        </p:txBody>
      </p:sp>
      <p:sp>
        <p:nvSpPr>
          <p:cNvPr id="230407" name="Text Box 7"/>
          <p:cNvSpPr txBox="1">
            <a:spLocks noChangeArrowheads="1"/>
          </p:cNvSpPr>
          <p:nvPr/>
        </p:nvSpPr>
        <p:spPr bwMode="auto">
          <a:xfrm>
            <a:off x="192288" y="1733620"/>
            <a:ext cx="2137030" cy="435032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ctr" anchorCtr="0">
            <a:noAutofit/>
            <a:sp3d contourW="12700">
              <a:contourClr>
                <a:schemeClr val="accent6">
                  <a:lumMod val="50000"/>
                </a:schemeClr>
              </a:contourClr>
            </a:sp3d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th-TH" b="1" dirty="0">
                <a:latin typeface="IrisUPC" pitchFamily="34" charset="-34"/>
                <a:cs typeface="IrisUPC" pitchFamily="34" charset="-34"/>
              </a:rPr>
              <a:t>ค่าอำนวยการ</a:t>
            </a:r>
          </a:p>
        </p:txBody>
      </p:sp>
      <p:sp>
        <p:nvSpPr>
          <p:cNvPr id="230408" name="Text Box 8"/>
          <p:cNvSpPr txBox="1">
            <a:spLocks noChangeArrowheads="1"/>
          </p:cNvSpPr>
          <p:nvPr/>
        </p:nvSpPr>
        <p:spPr bwMode="auto">
          <a:xfrm>
            <a:off x="6980070" y="1733620"/>
            <a:ext cx="1638302" cy="435032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anchor="ctr" anchorCtr="0">
            <a:noAutofit/>
            <a:sp3d contourW="6350"/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th-TH" b="1" dirty="0" smtClean="0">
                <a:latin typeface="IrisUPC" pitchFamily="34" charset="-34"/>
                <a:cs typeface="IrisUPC" pitchFamily="34" charset="-34"/>
              </a:rPr>
              <a:t>ภาษี</a:t>
            </a:r>
            <a:endParaRPr lang="th-TH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230409" name="Text Box 9"/>
          <p:cNvSpPr txBox="1">
            <a:spLocks noChangeArrowheads="1"/>
          </p:cNvSpPr>
          <p:nvPr/>
        </p:nvSpPr>
        <p:spPr bwMode="auto">
          <a:xfrm>
            <a:off x="1693757" y="4625978"/>
            <a:ext cx="4881570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noAutofit/>
          </a:bodyPr>
          <a:lstStyle/>
          <a:p>
            <a:pPr marL="180975" indent="-180975">
              <a:lnSpc>
                <a:spcPts val="1400"/>
              </a:lnSpc>
              <a:spcBef>
                <a:spcPct val="0"/>
              </a:spcBef>
              <a:buClr>
                <a:srgbClr val="FF0000"/>
              </a:buClr>
              <a:buSzPct val="65000"/>
              <a:buFont typeface="Wingdings" pitchFamily="2" charset="2"/>
              <a:buChar char="Ø"/>
            </a:pPr>
            <a:r>
              <a:rPr lang="th-TH" altLang="zh-CN" sz="1400" b="1" dirty="0" smtClean="0">
                <a:latin typeface="IrisUPC" pitchFamily="34" charset="-34"/>
                <a:cs typeface="IrisUPC" pitchFamily="34" charset="-34"/>
              </a:rPr>
              <a:t>หมวด</a:t>
            </a:r>
            <a:r>
              <a:rPr lang="th-TH" altLang="zh-CN" sz="1400" b="1" dirty="0">
                <a:latin typeface="IrisUPC" pitchFamily="34" charset="-34"/>
                <a:cs typeface="IrisUPC" pitchFamily="34" charset="-34"/>
              </a:rPr>
              <a:t>ค่าใช้จ่ายในขั้นตอน</a:t>
            </a:r>
            <a:r>
              <a:rPr lang="th-TH" altLang="zh-CN" sz="1400" b="1" dirty="0" smtClean="0">
                <a:latin typeface="IrisUPC" pitchFamily="34" charset="-34"/>
                <a:cs typeface="IrisUPC" pitchFamily="34" charset="-34"/>
              </a:rPr>
              <a:t>การทำ</a:t>
            </a:r>
            <a:r>
              <a:rPr lang="th-TH" altLang="zh-CN" sz="1400" b="1" dirty="0">
                <a:latin typeface="IrisUPC" pitchFamily="34" charset="-34"/>
                <a:cs typeface="IrisUPC" pitchFamily="34" charset="-34"/>
              </a:rPr>
              <a:t>สัญญา</a:t>
            </a:r>
          </a:p>
          <a:p>
            <a:pPr marL="180975" indent="-180975">
              <a:lnSpc>
                <a:spcPts val="1400"/>
              </a:lnSpc>
              <a:spcBef>
                <a:spcPct val="0"/>
              </a:spcBef>
              <a:buClr>
                <a:srgbClr val="FF0000"/>
              </a:buClr>
              <a:buSzPct val="65000"/>
              <a:buFont typeface="Wingdings" pitchFamily="2" charset="2"/>
              <a:buChar char="Ø"/>
            </a:pPr>
            <a:r>
              <a:rPr lang="th-TH" altLang="zh-CN" sz="1400" b="1" dirty="0" smtClean="0">
                <a:latin typeface="IrisUPC" pitchFamily="34" charset="-34"/>
                <a:cs typeface="IrisUPC" pitchFamily="34" charset="-34"/>
              </a:rPr>
              <a:t>หมวด</a:t>
            </a:r>
            <a:r>
              <a:rPr lang="th-TH" altLang="zh-CN" sz="1400" b="1" dirty="0">
                <a:latin typeface="IrisUPC" pitchFamily="34" charset="-34"/>
                <a:cs typeface="IrisUPC" pitchFamily="34" charset="-34"/>
              </a:rPr>
              <a:t>ค่าใช้จ่ายสำนักงานสนาม ที่พักเจ้าหน้าที่ และยานพาหนะ</a:t>
            </a:r>
            <a:endParaRPr lang="th-TH" altLang="zh-CN" sz="1400" b="1" dirty="0">
              <a:latin typeface="IrisUPC" pitchFamily="34" charset="-34"/>
              <a:ea typeface="SimSun" pitchFamily="2" charset="-122"/>
              <a:cs typeface="IrisUPC" pitchFamily="34" charset="-34"/>
            </a:endParaRPr>
          </a:p>
          <a:p>
            <a:pPr marL="180975" indent="-180975">
              <a:lnSpc>
                <a:spcPts val="1400"/>
              </a:lnSpc>
              <a:spcBef>
                <a:spcPct val="0"/>
              </a:spcBef>
              <a:buClr>
                <a:srgbClr val="FF0000"/>
              </a:buClr>
              <a:buSzPct val="65000"/>
              <a:buFont typeface="Wingdings" pitchFamily="2" charset="2"/>
              <a:buChar char="Ø"/>
            </a:pPr>
            <a:r>
              <a:rPr lang="th-TH" altLang="zh-CN" sz="1400" b="1" dirty="0" smtClean="0">
                <a:latin typeface="IrisUPC" pitchFamily="34" charset="-34"/>
                <a:cs typeface="IrisUPC" pitchFamily="34" charset="-34"/>
              </a:rPr>
              <a:t>หมวด</a:t>
            </a:r>
            <a:r>
              <a:rPr lang="th-TH" altLang="zh-CN" sz="1400" b="1" dirty="0">
                <a:latin typeface="IrisUPC" pitchFamily="34" charset="-34"/>
                <a:cs typeface="IrisUPC" pitchFamily="34" charset="-34"/>
              </a:rPr>
              <a:t>ค่าใช้จ่ายเกี่ยวกับบุลากรและสำนักงานใหญ่</a:t>
            </a:r>
          </a:p>
          <a:p>
            <a:pPr marL="180975" indent="-180975">
              <a:lnSpc>
                <a:spcPts val="1400"/>
              </a:lnSpc>
              <a:spcBef>
                <a:spcPct val="0"/>
              </a:spcBef>
              <a:buClr>
                <a:srgbClr val="FF0000"/>
              </a:buClr>
              <a:buSzPct val="65000"/>
              <a:buFont typeface="Wingdings" pitchFamily="2" charset="2"/>
              <a:buChar char="Ø"/>
            </a:pPr>
            <a:r>
              <a:rPr lang="th-TH" altLang="zh-CN" sz="1400" b="1" dirty="0" smtClean="0">
                <a:latin typeface="IrisUPC" pitchFamily="34" charset="-34"/>
                <a:cs typeface="IrisUPC" pitchFamily="34" charset="-34"/>
              </a:rPr>
              <a:t>หมวด</a:t>
            </a:r>
            <a:r>
              <a:rPr lang="th-TH" altLang="zh-CN" sz="1400" b="1" dirty="0">
                <a:latin typeface="IrisUPC" pitchFamily="34" charset="-34"/>
                <a:cs typeface="IrisUPC" pitchFamily="34" charset="-34"/>
              </a:rPr>
              <a:t>ค่าใช้จ่ายในการบริหารความเสี่ยง</a:t>
            </a:r>
            <a:r>
              <a:rPr lang="en-US" altLang="zh-CN" sz="1400" b="1" dirty="0">
                <a:latin typeface="IrisUPC" pitchFamily="34" charset="-34"/>
                <a:ea typeface="SimSun" pitchFamily="2" charset="-122"/>
                <a:cs typeface="IrisUPC" pitchFamily="34" charset="-34"/>
              </a:rPr>
              <a:t> </a:t>
            </a:r>
            <a:endParaRPr lang="th-TH" sz="14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230411" name="Text Box 11"/>
          <p:cNvSpPr txBox="1">
            <a:spLocks noChangeArrowheads="1"/>
          </p:cNvSpPr>
          <p:nvPr/>
        </p:nvSpPr>
        <p:spPr bwMode="auto">
          <a:xfrm>
            <a:off x="1692169" y="3346443"/>
            <a:ext cx="5378458" cy="874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noAutofit/>
          </a:bodyPr>
          <a:lstStyle/>
          <a:p>
            <a:pPr marL="180975" indent="-180975">
              <a:lnSpc>
                <a:spcPts val="1400"/>
              </a:lnSpc>
              <a:spcBef>
                <a:spcPct val="0"/>
              </a:spcBef>
              <a:buClr>
                <a:srgbClr val="FF0000"/>
              </a:buClr>
              <a:buSzPct val="65000"/>
              <a:buFont typeface="Wingdings" pitchFamily="2" charset="2"/>
              <a:buChar char="Ø"/>
            </a:pPr>
            <a:r>
              <a:rPr lang="th-TH" altLang="zh-CN" sz="1400" b="1" dirty="0" smtClean="0">
                <a:latin typeface="IrisUPC" pitchFamily="34" charset="-34"/>
                <a:cs typeface="IrisUPC" pitchFamily="34" charset="-34"/>
              </a:rPr>
              <a:t>หมวด</a:t>
            </a:r>
            <a:r>
              <a:rPr lang="th-TH" altLang="zh-CN" sz="1400" b="1" dirty="0">
                <a:latin typeface="IrisUPC" pitchFamily="34" charset="-34"/>
                <a:cs typeface="IrisUPC" pitchFamily="34" charset="-34"/>
              </a:rPr>
              <a:t>ค่าใช้จ่ายในขั้นตอนการประกวดราคาและทำสัญญา</a:t>
            </a:r>
            <a:r>
              <a:rPr lang="en-US" altLang="zh-CN" sz="1400" b="1" dirty="0">
                <a:latin typeface="IrisUPC" pitchFamily="34" charset="-34"/>
                <a:ea typeface="SimSun" pitchFamily="2" charset="-122"/>
                <a:cs typeface="IrisUPC" pitchFamily="34" charset="-34"/>
              </a:rPr>
              <a:t> </a:t>
            </a:r>
            <a:endParaRPr lang="th-TH" altLang="zh-CN" sz="1400" b="1" dirty="0">
              <a:latin typeface="IrisUPC" pitchFamily="34" charset="-34"/>
              <a:cs typeface="IrisUPC" pitchFamily="34" charset="-34"/>
            </a:endParaRPr>
          </a:p>
          <a:p>
            <a:pPr marL="180975" indent="-180975">
              <a:lnSpc>
                <a:spcPts val="1400"/>
              </a:lnSpc>
              <a:spcBef>
                <a:spcPct val="0"/>
              </a:spcBef>
              <a:buClr>
                <a:srgbClr val="FF0000"/>
              </a:buClr>
              <a:buSzPct val="65000"/>
              <a:buFont typeface="Wingdings" pitchFamily="2" charset="2"/>
              <a:buChar char="Ø"/>
            </a:pPr>
            <a:r>
              <a:rPr lang="th-TH" altLang="zh-CN" sz="1400" b="1" dirty="0" smtClean="0">
                <a:latin typeface="IrisUPC" pitchFamily="34" charset="-34"/>
                <a:cs typeface="IrisUPC" pitchFamily="34" charset="-34"/>
              </a:rPr>
              <a:t>หมวด</a:t>
            </a:r>
            <a:r>
              <a:rPr lang="th-TH" altLang="zh-CN" sz="1400" b="1" dirty="0">
                <a:latin typeface="IrisUPC" pitchFamily="34" charset="-34"/>
                <a:cs typeface="IrisUPC" pitchFamily="34" charset="-34"/>
              </a:rPr>
              <a:t>ค่าใช้จ่ายสำนักงาน ที่พักคนงาน และโรงงาน</a:t>
            </a:r>
          </a:p>
          <a:p>
            <a:pPr marL="180975" indent="-180975">
              <a:lnSpc>
                <a:spcPts val="1400"/>
              </a:lnSpc>
              <a:spcBef>
                <a:spcPct val="0"/>
              </a:spcBef>
              <a:buClr>
                <a:srgbClr val="FF0000"/>
              </a:buClr>
              <a:buSzPct val="65000"/>
              <a:buFont typeface="Wingdings" pitchFamily="2" charset="2"/>
              <a:buChar char="Ø"/>
            </a:pPr>
            <a:r>
              <a:rPr lang="th-TH" altLang="zh-CN" sz="1400" b="1" dirty="0" smtClean="0">
                <a:latin typeface="IrisUPC" pitchFamily="34" charset="-34"/>
                <a:cs typeface="IrisUPC" pitchFamily="34" charset="-34"/>
              </a:rPr>
              <a:t>หมวด</a:t>
            </a:r>
            <a:r>
              <a:rPr lang="th-TH" altLang="zh-CN" sz="1400" b="1" dirty="0">
                <a:latin typeface="IrisUPC" pitchFamily="34" charset="-34"/>
                <a:cs typeface="IrisUPC" pitchFamily="34" charset="-34"/>
              </a:rPr>
              <a:t>ค่าใช้จ่ายบริหารโครงการและบุคลากรในการดำเนินงานก่อสร้าง</a:t>
            </a:r>
          </a:p>
          <a:p>
            <a:pPr marL="180975" indent="-180975">
              <a:lnSpc>
                <a:spcPts val="1400"/>
              </a:lnSpc>
              <a:spcBef>
                <a:spcPct val="0"/>
              </a:spcBef>
              <a:buClr>
                <a:srgbClr val="FF0000"/>
              </a:buClr>
              <a:buSzPct val="65000"/>
              <a:buFont typeface="Wingdings" pitchFamily="2" charset="2"/>
              <a:buChar char="Ø"/>
            </a:pPr>
            <a:r>
              <a:rPr lang="th-TH" altLang="zh-CN" sz="1400" b="1" dirty="0" smtClean="0">
                <a:latin typeface="IrisUPC" pitchFamily="34" charset="-34"/>
                <a:cs typeface="IrisUPC" pitchFamily="34" charset="-34"/>
              </a:rPr>
              <a:t>หมวด</a:t>
            </a:r>
            <a:r>
              <a:rPr lang="th-TH" altLang="zh-CN" sz="1400" b="1" dirty="0">
                <a:latin typeface="IrisUPC" pitchFamily="34" charset="-34"/>
                <a:cs typeface="IrisUPC" pitchFamily="34" charset="-34"/>
              </a:rPr>
              <a:t>ค่าใช้จ่ายในการบริหารความเสี่ยง</a:t>
            </a:r>
            <a:r>
              <a:rPr lang="en-US" altLang="zh-CN" sz="1400" b="1" dirty="0">
                <a:latin typeface="IrisUPC" pitchFamily="34" charset="-34"/>
                <a:ea typeface="SimSun" pitchFamily="2" charset="-122"/>
                <a:cs typeface="IrisUPC" pitchFamily="34" charset="-34"/>
              </a:rPr>
              <a:t> </a:t>
            </a:r>
            <a:endParaRPr lang="th-TH" sz="14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230412" name="Text Box 12"/>
          <p:cNvSpPr txBox="1">
            <a:spLocks noChangeArrowheads="1"/>
          </p:cNvSpPr>
          <p:nvPr/>
        </p:nvSpPr>
        <p:spPr bwMode="auto">
          <a:xfrm>
            <a:off x="1547664" y="2924944"/>
            <a:ext cx="3146430" cy="41121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anchor="b" anchorCtr="0">
            <a:noAutofit/>
            <a:sp3d contourW="6350"/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th-TH" sz="2400" b="1" dirty="0">
                <a:latin typeface="Angsana New" pitchFamily="18" charset="-34"/>
                <a:cs typeface="Angsana New" pitchFamily="18" charset="-34"/>
              </a:rPr>
              <a:t> 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งานก่อสร้างอาคาร</a:t>
            </a:r>
          </a:p>
        </p:txBody>
      </p:sp>
      <p:sp>
        <p:nvSpPr>
          <p:cNvPr id="230413" name="Text Box 13"/>
          <p:cNvSpPr txBox="1">
            <a:spLocks noChangeArrowheads="1"/>
          </p:cNvSpPr>
          <p:nvPr/>
        </p:nvSpPr>
        <p:spPr bwMode="auto">
          <a:xfrm>
            <a:off x="1558776" y="4202982"/>
            <a:ext cx="7059595" cy="402449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b" anchorCtr="0">
            <a:noAutofit/>
            <a:sp3d contourW="6350"/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th-TH" sz="2400" b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ก่อสร้างทาง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และ</a:t>
            </a:r>
            <a:r>
              <a:rPr lang="en-US" sz="24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Factor </a:t>
            </a:r>
            <a:r>
              <a:rPr lang="en-US" sz="2400" b="1" dirty="0" smtClean="0">
                <a:latin typeface="Angsana New" pitchFamily="18" charset="-34"/>
                <a:cs typeface="Angsana New" pitchFamily="18" charset="-34"/>
              </a:rPr>
              <a:t>F 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งานก่อสร้างสะพานและท่อเหลี่ยม</a:t>
            </a:r>
          </a:p>
        </p:txBody>
      </p:sp>
      <p:sp>
        <p:nvSpPr>
          <p:cNvPr id="230414" name="Text Box 14"/>
          <p:cNvSpPr txBox="1">
            <a:spLocks noChangeArrowheads="1"/>
          </p:cNvSpPr>
          <p:nvPr/>
        </p:nvSpPr>
        <p:spPr bwMode="auto">
          <a:xfrm>
            <a:off x="2403123" y="2168652"/>
            <a:ext cx="2519366" cy="607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noAutofit/>
          </a:bodyPr>
          <a:lstStyle/>
          <a:p>
            <a:pPr marL="180975" indent="-180975">
              <a:lnSpc>
                <a:spcPts val="1400"/>
              </a:lnSpc>
              <a:spcBef>
                <a:spcPct val="0"/>
              </a:spcBef>
              <a:buClr>
                <a:srgbClr val="FF0000"/>
              </a:buClr>
              <a:buSzPct val="65000"/>
              <a:buFont typeface="Wingdings" pitchFamily="2" charset="2"/>
              <a:buChar char="Ø"/>
            </a:pPr>
            <a:r>
              <a:rPr lang="th-TH" altLang="zh-CN" sz="1400" b="1" dirty="0">
                <a:latin typeface="IrisUPC" pitchFamily="34" charset="-34"/>
                <a:cs typeface="IrisUPC" pitchFamily="34" charset="-34"/>
              </a:rPr>
              <a:t>ค่าเฉลี่ยของอัตราดอกเบี้ยเงินกู้ </a:t>
            </a:r>
            <a:r>
              <a:rPr lang="en-US" altLang="zh-CN" sz="14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en-US" altLang="zh-CN" sz="1400" b="1" dirty="0" smtClean="0">
                <a:latin typeface="IrisUPC" pitchFamily="34" charset="-34"/>
                <a:ea typeface="SimSun" pitchFamily="2" charset="-122"/>
                <a:cs typeface="IrisUPC" pitchFamily="34" charset="-34"/>
              </a:rPr>
              <a:t>MLR </a:t>
            </a:r>
            <a:r>
              <a:rPr lang="th-TH" altLang="zh-CN" sz="1400" b="1" dirty="0" smtClean="0">
                <a:latin typeface="IrisUPC" pitchFamily="34" charset="-34"/>
                <a:ea typeface="SimSun" pitchFamily="2" charset="-122"/>
                <a:cs typeface="IrisUPC" pitchFamily="34" charset="-34"/>
              </a:rPr>
              <a:t/>
            </a:r>
            <a:br>
              <a:rPr lang="th-TH" altLang="zh-CN" sz="1400" b="1" dirty="0" smtClean="0">
                <a:latin typeface="IrisUPC" pitchFamily="34" charset="-34"/>
                <a:ea typeface="SimSun" pitchFamily="2" charset="-122"/>
                <a:cs typeface="IrisUPC" pitchFamily="34" charset="-34"/>
              </a:rPr>
            </a:br>
            <a:r>
              <a:rPr lang="th-TH" altLang="zh-CN" sz="1400" b="1" dirty="0" smtClean="0">
                <a:latin typeface="IrisUPC" pitchFamily="34" charset="-34"/>
                <a:ea typeface="SimSun" pitchFamily="2" charset="-122"/>
                <a:cs typeface="IrisUPC" pitchFamily="34" charset="-34"/>
              </a:rPr>
              <a:t>ของ</a:t>
            </a:r>
            <a:r>
              <a:rPr lang="th-TH" altLang="zh-CN" sz="1400" b="1" dirty="0">
                <a:latin typeface="IrisUPC" pitchFamily="34" charset="-34"/>
                <a:ea typeface="SimSun" pitchFamily="2" charset="-122"/>
                <a:cs typeface="IrisUPC" pitchFamily="34" charset="-34"/>
              </a:rPr>
              <a:t>ธนาคารขนาดใหญ่ </a:t>
            </a:r>
            <a:r>
              <a:rPr lang="th-TH" altLang="zh-CN" sz="1400" b="1" dirty="0" smtClean="0">
                <a:latin typeface="IrisUPC" pitchFamily="34" charset="-34"/>
                <a:ea typeface="SimSun" pitchFamily="2" charset="-122"/>
                <a:cs typeface="IrisUPC" pitchFamily="34" charset="-34"/>
              </a:rPr>
              <a:t>  อย่าง</a:t>
            </a:r>
            <a:r>
              <a:rPr lang="th-TH" altLang="zh-CN" sz="1400" b="1" dirty="0">
                <a:latin typeface="IrisUPC" pitchFamily="34" charset="-34"/>
                <a:ea typeface="SimSun" pitchFamily="2" charset="-122"/>
                <a:cs typeface="IrisUPC" pitchFamily="34" charset="-34"/>
              </a:rPr>
              <a:t>น้อย </a:t>
            </a:r>
            <a:r>
              <a:rPr lang="th-TH" altLang="zh-CN" sz="1400" b="1" dirty="0" smtClean="0">
                <a:latin typeface="EucrosiaUPC" pitchFamily="18" charset="-34"/>
                <a:ea typeface="SimSun" pitchFamily="2" charset="-122"/>
                <a:cs typeface="EucrosiaUPC" pitchFamily="18" charset="-34"/>
              </a:rPr>
              <a:t>3</a:t>
            </a:r>
            <a:r>
              <a:rPr lang="th-TH" altLang="zh-CN" sz="1400" b="1" dirty="0" smtClean="0">
                <a:latin typeface="IrisUPC" pitchFamily="34" charset="-34"/>
                <a:ea typeface="SimSun" pitchFamily="2" charset="-122"/>
                <a:cs typeface="IrisUPC" pitchFamily="34" charset="-34"/>
              </a:rPr>
              <a:t> </a:t>
            </a:r>
            <a:r>
              <a:rPr lang="th-TH" altLang="zh-CN" sz="1400" b="1" dirty="0">
                <a:latin typeface="IrisUPC" pitchFamily="34" charset="-34"/>
                <a:ea typeface="SimSun" pitchFamily="2" charset="-122"/>
                <a:cs typeface="IrisUPC" pitchFamily="34" charset="-34"/>
              </a:rPr>
              <a:t>ธนาคาร  </a:t>
            </a: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(ปัจจุบันร้อยละ </a:t>
            </a:r>
            <a:r>
              <a:rPr lang="th-TH" sz="1400" b="1" dirty="0" smtClean="0">
                <a:latin typeface="EucrosiaUPC" pitchFamily="18" charset="-34"/>
                <a:cs typeface="EucrosiaUPC" pitchFamily="18" charset="-34"/>
              </a:rPr>
              <a:t>7</a:t>
            </a:r>
            <a:r>
              <a:rPr lang="th-TH" sz="14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400" b="1" dirty="0">
                <a:latin typeface="IrisUPC" pitchFamily="34" charset="-34"/>
                <a:cs typeface="IrisUPC" pitchFamily="34" charset="-34"/>
              </a:rPr>
              <a:t>ต่อปี)</a:t>
            </a:r>
          </a:p>
        </p:txBody>
      </p:sp>
      <p:sp>
        <p:nvSpPr>
          <p:cNvPr id="230415" name="Text Box 15"/>
          <p:cNvSpPr txBox="1">
            <a:spLocks noChangeArrowheads="1"/>
          </p:cNvSpPr>
          <p:nvPr/>
        </p:nvSpPr>
        <p:spPr bwMode="auto">
          <a:xfrm>
            <a:off x="4906019" y="2168652"/>
            <a:ext cx="1939928" cy="636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noAutofit/>
          </a:bodyPr>
          <a:lstStyle/>
          <a:p>
            <a:pPr marL="180975" indent="-180975">
              <a:lnSpc>
                <a:spcPts val="1400"/>
              </a:lnSpc>
              <a:spcBef>
                <a:spcPct val="0"/>
              </a:spcBef>
              <a:buClr>
                <a:srgbClr val="FF0000"/>
              </a:buClr>
              <a:buSzPct val="65000"/>
              <a:buFont typeface="Wingdings" pitchFamily="2" charset="2"/>
              <a:buChar char="Ø"/>
            </a:pPr>
            <a:r>
              <a:rPr lang="th-TH" altLang="zh-CN" sz="1400" b="1" dirty="0" smtClean="0">
                <a:latin typeface="IrisUPC" pitchFamily="34" charset="-34"/>
                <a:cs typeface="IrisUPC" pitchFamily="34" charset="-34"/>
              </a:rPr>
              <a:t>กำไร</a:t>
            </a:r>
            <a:r>
              <a:rPr lang="th-TH" altLang="zh-CN" sz="1400" b="1" dirty="0">
                <a:latin typeface="IrisUPC" pitchFamily="34" charset="-34"/>
                <a:cs typeface="IrisUPC" pitchFamily="34" charset="-34"/>
              </a:rPr>
              <a:t>เชิงธุรกิจ </a:t>
            </a:r>
            <a:r>
              <a:rPr lang="th-TH" altLang="zh-CN" sz="1400" b="1" dirty="0" smtClean="0">
                <a:latin typeface="IrisUPC" pitchFamily="34" charset="-34"/>
                <a:cs typeface="IrisUPC" pitchFamily="34" charset="-34"/>
              </a:rPr>
              <a:t>   ใน</a:t>
            </a:r>
            <a:r>
              <a:rPr lang="th-TH" altLang="zh-CN" sz="1400" b="1" dirty="0">
                <a:latin typeface="IrisUPC" pitchFamily="34" charset="-34"/>
                <a:cs typeface="IrisUPC" pitchFamily="34" charset="-34"/>
              </a:rPr>
              <a:t>อัตรา </a:t>
            </a:r>
            <a:r>
              <a:rPr lang="th-TH" altLang="zh-CN" sz="1400" b="1" dirty="0" smtClean="0">
                <a:latin typeface="IrisUPC" pitchFamily="34" charset="-34"/>
                <a:cs typeface="IrisUPC" pitchFamily="34" charset="-34"/>
              </a:rPr>
              <a:t> </a:t>
            </a:r>
            <a:br>
              <a:rPr lang="th-TH" altLang="zh-CN" sz="1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altLang="zh-CN" sz="1400" b="1" dirty="0" smtClean="0">
                <a:latin typeface="EucrosiaUPC" pitchFamily="18" charset="-34"/>
                <a:cs typeface="EucrosiaUPC" pitchFamily="18" charset="-34"/>
              </a:rPr>
              <a:t>3.5-5.5</a:t>
            </a:r>
            <a:r>
              <a:rPr lang="th-TH" altLang="zh-CN" sz="14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altLang="zh-CN" sz="1400" b="1" dirty="0">
                <a:latin typeface="IrisUPC" pitchFamily="34" charset="-34"/>
                <a:cs typeface="IrisUPC" pitchFamily="34" charset="-34"/>
              </a:rPr>
              <a:t>ของค่า</a:t>
            </a:r>
            <a:r>
              <a:rPr lang="th-TH" altLang="zh-CN" sz="1400" b="1" dirty="0" smtClean="0">
                <a:latin typeface="IrisUPC" pitchFamily="34" charset="-34"/>
                <a:cs typeface="IrisUPC" pitchFamily="34" charset="-34"/>
              </a:rPr>
              <a:t>งานต้นทุน</a:t>
            </a:r>
            <a:r>
              <a:rPr lang="en-US" altLang="zh-CN" sz="1400" b="1" dirty="0" smtClean="0">
                <a:latin typeface="IrisUPC" pitchFamily="34" charset="-34"/>
                <a:ea typeface="SimSun" pitchFamily="2" charset="-122"/>
                <a:cs typeface="IrisUPC" pitchFamily="34" charset="-34"/>
              </a:rPr>
              <a:t> </a:t>
            </a:r>
            <a:endParaRPr lang="th-TH" sz="14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230416" name="Text Box 16"/>
          <p:cNvSpPr txBox="1">
            <a:spLocks noChangeArrowheads="1"/>
          </p:cNvSpPr>
          <p:nvPr/>
        </p:nvSpPr>
        <p:spPr bwMode="auto">
          <a:xfrm>
            <a:off x="7025335" y="2168652"/>
            <a:ext cx="1689103" cy="606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noAutofit/>
          </a:bodyPr>
          <a:lstStyle/>
          <a:p>
            <a:pPr marL="180975" indent="-180975">
              <a:lnSpc>
                <a:spcPts val="1400"/>
              </a:lnSpc>
              <a:spcBef>
                <a:spcPct val="0"/>
              </a:spcBef>
              <a:buClr>
                <a:srgbClr val="FF0000"/>
              </a:buClr>
              <a:buSzPct val="65000"/>
              <a:buFont typeface="Wingdings" pitchFamily="2" charset="2"/>
              <a:buChar char="Ø"/>
            </a:pPr>
            <a:r>
              <a:rPr lang="th-TH" altLang="zh-CN" sz="1400" b="1" dirty="0">
                <a:latin typeface="IrisUPC" pitchFamily="34" charset="-34"/>
                <a:cs typeface="IrisUPC" pitchFamily="34" charset="-34"/>
              </a:rPr>
              <a:t> ภาษีมูลค่าเพิ่ม </a:t>
            </a:r>
            <a:r>
              <a:rPr lang="en-US" altLang="zh-CN" sz="1400" b="1" dirty="0">
                <a:latin typeface="IrisUPC" pitchFamily="34" charset="-34"/>
                <a:ea typeface="SimSun" pitchFamily="2" charset="-122"/>
                <a:cs typeface="IrisUPC" pitchFamily="34" charset="-34"/>
              </a:rPr>
              <a:t>(VAT)</a:t>
            </a:r>
            <a:br>
              <a:rPr lang="en-US" altLang="zh-CN" sz="1400" b="1" dirty="0">
                <a:latin typeface="IrisUPC" pitchFamily="34" charset="-34"/>
                <a:ea typeface="SimSun" pitchFamily="2" charset="-122"/>
                <a:cs typeface="IrisUPC" pitchFamily="34" charset="-34"/>
              </a:rPr>
            </a:br>
            <a:r>
              <a:rPr lang="en-US" altLang="zh-CN" sz="1400" b="1" dirty="0">
                <a:latin typeface="IrisUPC" pitchFamily="34" charset="-34"/>
                <a:ea typeface="SimSun" pitchFamily="2" charset="-122"/>
                <a:cs typeface="IrisUPC" pitchFamily="34" charset="-34"/>
              </a:rPr>
              <a:t> </a:t>
            </a:r>
            <a:r>
              <a:rPr lang="th-TH" altLang="zh-CN" sz="1400" b="1" dirty="0" smtClean="0">
                <a:latin typeface="IrisUPC" pitchFamily="34" charset="-34"/>
                <a:cs typeface="IrisUPC" pitchFamily="34" charset="-34"/>
              </a:rPr>
              <a:t>(ปัจจุบันร้อยละ </a:t>
            </a:r>
            <a:r>
              <a:rPr lang="th-TH" altLang="zh-CN" sz="1400" b="1" dirty="0" smtClean="0">
                <a:latin typeface="EucrosiaUPC" pitchFamily="18" charset="-34"/>
                <a:cs typeface="EucrosiaUPC" pitchFamily="18" charset="-34"/>
              </a:rPr>
              <a:t>7</a:t>
            </a:r>
            <a:r>
              <a:rPr lang="th-TH" altLang="zh-CN" sz="1400" b="1" dirty="0" smtClean="0">
                <a:latin typeface="IrisUPC" pitchFamily="34" charset="-34"/>
                <a:ea typeface="SimSun" pitchFamily="2" charset="-122"/>
                <a:cs typeface="IrisUPC" pitchFamily="34" charset="-34"/>
              </a:rPr>
              <a:t>)</a:t>
            </a:r>
            <a:endParaRPr lang="th-TH" sz="14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230417" name="Line 17"/>
          <p:cNvSpPr>
            <a:spLocks noChangeShapeType="1"/>
          </p:cNvSpPr>
          <p:nvPr/>
        </p:nvSpPr>
        <p:spPr bwMode="auto">
          <a:xfrm>
            <a:off x="1273813" y="2177678"/>
            <a:ext cx="0" cy="3564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h-TH"/>
          </a:p>
        </p:txBody>
      </p:sp>
      <p:sp>
        <p:nvSpPr>
          <p:cNvPr id="230418" name="Line 18"/>
          <p:cNvSpPr>
            <a:spLocks noChangeShapeType="1"/>
          </p:cNvSpPr>
          <p:nvPr/>
        </p:nvSpPr>
        <p:spPr bwMode="auto">
          <a:xfrm>
            <a:off x="1273813" y="3119708"/>
            <a:ext cx="2520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th-TH"/>
          </a:p>
        </p:txBody>
      </p:sp>
      <p:sp>
        <p:nvSpPr>
          <p:cNvPr id="230419" name="Line 19"/>
          <p:cNvSpPr>
            <a:spLocks noChangeShapeType="1"/>
          </p:cNvSpPr>
          <p:nvPr/>
        </p:nvSpPr>
        <p:spPr bwMode="auto">
          <a:xfrm>
            <a:off x="1273813" y="4401317"/>
            <a:ext cx="2520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th-TH"/>
          </a:p>
        </p:txBody>
      </p:sp>
      <p:sp>
        <p:nvSpPr>
          <p:cNvPr id="230420" name="Line 20"/>
          <p:cNvSpPr>
            <a:spLocks noChangeShapeType="1"/>
          </p:cNvSpPr>
          <p:nvPr/>
        </p:nvSpPr>
        <p:spPr bwMode="auto">
          <a:xfrm>
            <a:off x="1255235" y="1449830"/>
            <a:ext cx="0" cy="252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th-TH"/>
          </a:p>
        </p:txBody>
      </p:sp>
      <p:sp>
        <p:nvSpPr>
          <p:cNvPr id="230421" name="Line 21"/>
          <p:cNvSpPr>
            <a:spLocks noChangeShapeType="1"/>
          </p:cNvSpPr>
          <p:nvPr/>
        </p:nvSpPr>
        <p:spPr bwMode="auto">
          <a:xfrm>
            <a:off x="3563888" y="1449830"/>
            <a:ext cx="0" cy="252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th-TH"/>
          </a:p>
        </p:txBody>
      </p:sp>
      <p:sp>
        <p:nvSpPr>
          <p:cNvPr id="230422" name="Line 22"/>
          <p:cNvSpPr>
            <a:spLocks noChangeShapeType="1"/>
          </p:cNvSpPr>
          <p:nvPr/>
        </p:nvSpPr>
        <p:spPr bwMode="auto">
          <a:xfrm>
            <a:off x="5868144" y="1449830"/>
            <a:ext cx="0" cy="252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th-TH"/>
          </a:p>
        </p:txBody>
      </p:sp>
      <p:sp>
        <p:nvSpPr>
          <p:cNvPr id="230423" name="Line 23"/>
          <p:cNvSpPr>
            <a:spLocks noChangeShapeType="1"/>
          </p:cNvSpPr>
          <p:nvPr/>
        </p:nvSpPr>
        <p:spPr bwMode="auto">
          <a:xfrm>
            <a:off x="7801623" y="1449830"/>
            <a:ext cx="0" cy="252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th-TH"/>
          </a:p>
        </p:txBody>
      </p:sp>
      <p:sp>
        <p:nvSpPr>
          <p:cNvPr id="2" name="TextBox 1"/>
          <p:cNvSpPr txBox="1"/>
          <p:nvPr/>
        </p:nvSpPr>
        <p:spPr>
          <a:xfrm>
            <a:off x="233415" y="568829"/>
            <a:ext cx="8671556" cy="576896"/>
          </a:xfrm>
          <a:prstGeom prst="rect">
            <a:avLst/>
          </a:prstGeom>
          <a:noFill/>
          <a:ln w="19050">
            <a:solidFill>
              <a:srgbClr val="99FF33"/>
            </a:solidFill>
          </a:ln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  <a:sp3d>
              <a:contourClr>
                <a:srgbClr val="7030A0"/>
              </a:contourClr>
            </a:sp3d>
          </a:bodyPr>
          <a:lstStyle/>
          <a:p>
            <a:pPr algn="ctr"/>
            <a:r>
              <a:rPr lang="th-TH" sz="3000" b="1" dirty="0" smtClean="0">
                <a:latin typeface="IrisUPC" pitchFamily="34" charset="-34"/>
                <a:cs typeface="IrisUPC" pitchFamily="34" charset="-34"/>
              </a:rPr>
              <a:t>ตาราง </a:t>
            </a:r>
            <a:r>
              <a:rPr lang="en-US" sz="3000" b="1" dirty="0" smtClean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3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3000" b="1" dirty="0" smtClean="0">
                <a:latin typeface="IrisUPC" pitchFamily="34" charset="-34"/>
                <a:cs typeface="IrisUPC" pitchFamily="34" charset="-34"/>
              </a:rPr>
              <a:t>งานก่อสร้างอาคาร  ทาง  สะพานและท่อเหลี่ยม  ชลประทาน</a:t>
            </a:r>
            <a:endParaRPr lang="th-TH" sz="30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26434" y="91759"/>
            <a:ext cx="288572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แผนภาพแสดงโครงสร้าง </a:t>
            </a:r>
            <a:r>
              <a:rPr lang="en-US" sz="2200" b="1" dirty="0" smtClean="0">
                <a:latin typeface="Angsana New" pitchFamily="18" charset="-34"/>
                <a:cs typeface="Angsana New" pitchFamily="18" charset="-34"/>
              </a:rPr>
              <a:t>Factor F</a:t>
            </a:r>
            <a:endParaRPr lang="th-TH" sz="2200" b="1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4" name="ลูกศรลง 3"/>
          <p:cNvSpPr/>
          <p:nvPr/>
        </p:nvSpPr>
        <p:spPr>
          <a:xfrm>
            <a:off x="4472833" y="1181520"/>
            <a:ext cx="196057" cy="19504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43" name="Text Box 12"/>
          <p:cNvSpPr txBox="1">
            <a:spLocks noChangeArrowheads="1"/>
          </p:cNvSpPr>
          <p:nvPr/>
        </p:nvSpPr>
        <p:spPr bwMode="auto">
          <a:xfrm>
            <a:off x="1558776" y="5499126"/>
            <a:ext cx="3472255" cy="41121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anchor="b" anchorCtr="0">
            <a:noAutofit/>
            <a:sp3d contourW="6350"/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  <a:buClrTx/>
              <a:buFontTx/>
              <a:buNone/>
            </a:pP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th-TH" sz="24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400" b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งานก่อสร้างชลประทาน</a:t>
            </a:r>
            <a:endParaRPr lang="th-TH" sz="24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44" name="Text Box 9"/>
          <p:cNvSpPr txBox="1">
            <a:spLocks noChangeArrowheads="1"/>
          </p:cNvSpPr>
          <p:nvPr/>
        </p:nvSpPr>
        <p:spPr bwMode="auto">
          <a:xfrm>
            <a:off x="1692512" y="5949280"/>
            <a:ext cx="4881570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noAutofit/>
          </a:bodyPr>
          <a:lstStyle/>
          <a:p>
            <a:pPr marL="180975" indent="-180975">
              <a:lnSpc>
                <a:spcPts val="1400"/>
              </a:lnSpc>
              <a:spcBef>
                <a:spcPct val="0"/>
              </a:spcBef>
              <a:buClr>
                <a:srgbClr val="FF0000"/>
              </a:buClr>
              <a:buSzPct val="65000"/>
              <a:buFont typeface="Wingdings" pitchFamily="2" charset="2"/>
              <a:buChar char="Ø"/>
            </a:pPr>
            <a:r>
              <a:rPr lang="th-TH" altLang="zh-CN" sz="1400" b="1" dirty="0" smtClean="0">
                <a:latin typeface="IrisUPC" pitchFamily="34" charset="-34"/>
                <a:cs typeface="IrisUPC" pitchFamily="34" charset="-34"/>
              </a:rPr>
              <a:t>หมวด</a:t>
            </a:r>
            <a:r>
              <a:rPr lang="th-TH" altLang="zh-CN" sz="1400" b="1" dirty="0">
                <a:latin typeface="IrisUPC" pitchFamily="34" charset="-34"/>
                <a:cs typeface="IrisUPC" pitchFamily="34" charset="-34"/>
              </a:rPr>
              <a:t>ค่าใช้จ่ายในขั้นตอน</a:t>
            </a:r>
            <a:r>
              <a:rPr lang="th-TH" altLang="zh-CN" sz="1400" b="1" dirty="0" smtClean="0">
                <a:latin typeface="IrisUPC" pitchFamily="34" charset="-34"/>
                <a:cs typeface="IrisUPC" pitchFamily="34" charset="-34"/>
              </a:rPr>
              <a:t>การทำ</a:t>
            </a:r>
            <a:r>
              <a:rPr lang="th-TH" altLang="zh-CN" sz="1400" b="1" dirty="0">
                <a:latin typeface="IrisUPC" pitchFamily="34" charset="-34"/>
                <a:cs typeface="IrisUPC" pitchFamily="34" charset="-34"/>
              </a:rPr>
              <a:t>สัญญา</a:t>
            </a:r>
          </a:p>
          <a:p>
            <a:pPr marL="180975" indent="-180975">
              <a:lnSpc>
                <a:spcPts val="1400"/>
              </a:lnSpc>
              <a:spcBef>
                <a:spcPct val="0"/>
              </a:spcBef>
              <a:buClr>
                <a:srgbClr val="FF0000"/>
              </a:buClr>
              <a:buSzPct val="65000"/>
              <a:buFont typeface="Wingdings" pitchFamily="2" charset="2"/>
              <a:buChar char="Ø"/>
            </a:pPr>
            <a:r>
              <a:rPr lang="th-TH" altLang="zh-CN" sz="1400" b="1" dirty="0" smtClean="0">
                <a:latin typeface="IrisUPC" pitchFamily="34" charset="-34"/>
                <a:cs typeface="IrisUPC" pitchFamily="34" charset="-34"/>
              </a:rPr>
              <a:t>หมวด</a:t>
            </a:r>
            <a:r>
              <a:rPr lang="th-TH" altLang="zh-CN" sz="1400" b="1" dirty="0">
                <a:latin typeface="IrisUPC" pitchFamily="34" charset="-34"/>
                <a:cs typeface="IrisUPC" pitchFamily="34" charset="-34"/>
              </a:rPr>
              <a:t>ค่าใช้จ่ายสำนักงานสนาม ที่พักเจ้าหน้าที่ และยานพาหนะ</a:t>
            </a:r>
            <a:endParaRPr lang="th-TH" altLang="zh-CN" sz="1400" b="1" dirty="0">
              <a:latin typeface="IrisUPC" pitchFamily="34" charset="-34"/>
              <a:ea typeface="SimSun" pitchFamily="2" charset="-122"/>
              <a:cs typeface="IrisUPC" pitchFamily="34" charset="-34"/>
            </a:endParaRPr>
          </a:p>
          <a:p>
            <a:pPr marL="180975" indent="-180975">
              <a:lnSpc>
                <a:spcPts val="1400"/>
              </a:lnSpc>
              <a:spcBef>
                <a:spcPct val="0"/>
              </a:spcBef>
              <a:buClr>
                <a:srgbClr val="FF0000"/>
              </a:buClr>
              <a:buSzPct val="65000"/>
              <a:buFont typeface="Wingdings" pitchFamily="2" charset="2"/>
              <a:buChar char="Ø"/>
            </a:pPr>
            <a:r>
              <a:rPr lang="th-TH" altLang="zh-CN" sz="1400" b="1" dirty="0" smtClean="0">
                <a:latin typeface="IrisUPC" pitchFamily="34" charset="-34"/>
                <a:cs typeface="IrisUPC" pitchFamily="34" charset="-34"/>
              </a:rPr>
              <a:t>หมวด</a:t>
            </a:r>
            <a:r>
              <a:rPr lang="th-TH" altLang="zh-CN" sz="1400" b="1" dirty="0">
                <a:latin typeface="IrisUPC" pitchFamily="34" charset="-34"/>
                <a:cs typeface="IrisUPC" pitchFamily="34" charset="-34"/>
              </a:rPr>
              <a:t>ค่าใช้จ่ายเกี่ยวกับบุลากรและสำนักงานใหญ่</a:t>
            </a:r>
          </a:p>
          <a:p>
            <a:pPr marL="180975" indent="-180975">
              <a:lnSpc>
                <a:spcPts val="1400"/>
              </a:lnSpc>
              <a:spcBef>
                <a:spcPct val="0"/>
              </a:spcBef>
              <a:buClr>
                <a:srgbClr val="FF0000"/>
              </a:buClr>
              <a:buSzPct val="65000"/>
              <a:buFont typeface="Wingdings" pitchFamily="2" charset="2"/>
              <a:buChar char="Ø"/>
            </a:pPr>
            <a:r>
              <a:rPr lang="th-TH" altLang="zh-CN" sz="1400" b="1" dirty="0" smtClean="0">
                <a:latin typeface="IrisUPC" pitchFamily="34" charset="-34"/>
                <a:cs typeface="IrisUPC" pitchFamily="34" charset="-34"/>
              </a:rPr>
              <a:t>หมวด</a:t>
            </a:r>
            <a:r>
              <a:rPr lang="th-TH" altLang="zh-CN" sz="1400" b="1" dirty="0">
                <a:latin typeface="IrisUPC" pitchFamily="34" charset="-34"/>
                <a:cs typeface="IrisUPC" pitchFamily="34" charset="-34"/>
              </a:rPr>
              <a:t>ค่าใช้จ่ายใน</a:t>
            </a:r>
            <a:r>
              <a:rPr lang="th-TH" altLang="zh-CN" sz="1400" b="1" dirty="0" smtClean="0">
                <a:latin typeface="IrisUPC" pitchFamily="34" charset="-34"/>
                <a:cs typeface="IrisUPC" pitchFamily="34" charset="-34"/>
              </a:rPr>
              <a:t>การประกันภัยโครงการ</a:t>
            </a:r>
            <a:r>
              <a:rPr lang="en-US" altLang="zh-CN" sz="1400" b="1" dirty="0" smtClean="0">
                <a:latin typeface="IrisUPC" pitchFamily="34" charset="-34"/>
                <a:ea typeface="SimSun" pitchFamily="2" charset="-122"/>
                <a:cs typeface="IrisUPC" pitchFamily="34" charset="-34"/>
              </a:rPr>
              <a:t> </a:t>
            </a:r>
            <a:endParaRPr lang="th-TH" sz="14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45" name="Line 19"/>
          <p:cNvSpPr>
            <a:spLocks noChangeShapeType="1"/>
          </p:cNvSpPr>
          <p:nvPr/>
        </p:nvSpPr>
        <p:spPr bwMode="auto">
          <a:xfrm>
            <a:off x="1277738" y="5715150"/>
            <a:ext cx="2520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th-TH"/>
          </a:p>
        </p:txBody>
      </p:sp>
      <p:pic>
        <p:nvPicPr>
          <p:cNvPr id="29" name="รูปภาพ 28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612576" y="6367568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64655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3" name="AutoShape 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045575" y="6759575"/>
            <a:ext cx="71438" cy="71438"/>
          </a:xfrm>
          <a:prstGeom prst="actionButtonBlank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266244" name="Text Box 4"/>
          <p:cNvSpPr txBox="1">
            <a:spLocks noChangeArrowheads="1"/>
          </p:cNvSpPr>
          <p:nvPr/>
        </p:nvSpPr>
        <p:spPr bwMode="auto">
          <a:xfrm>
            <a:off x="467544" y="2000239"/>
            <a:ext cx="8202642" cy="440949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>
            <a:bevelT w="50800" prst="artDeco"/>
            <a:contourClr>
              <a:srgbClr val="7030A0"/>
            </a:contourClr>
          </a:sp3d>
        </p:spPr>
        <p:txBody>
          <a:bodyPr wrap="square" anchor="ctr" anchorCtr="0">
            <a:noAutofit/>
          </a:bodyPr>
          <a:lstStyle/>
          <a:p>
            <a:pPr marL="361950" indent="-36195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ประกอบด้วย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ค่าใช้จ่าย   จำนวน  </a:t>
            </a:r>
            <a:r>
              <a:rPr lang="th-TH" sz="2400" b="1" dirty="0">
                <a:latin typeface="Angsana New" pitchFamily="18" charset="-34"/>
                <a:cs typeface="EucrosiaUPC" pitchFamily="18" charset="-34"/>
              </a:rPr>
              <a:t>4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  รายการ   ดังนี้</a:t>
            </a:r>
          </a:p>
          <a:p>
            <a:pPr marL="628650" lvl="1" indent="-274638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AutoNum type="arabicPeriod"/>
            </a:pP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ค่าธรรมเนียม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ค้ำประกันสัญญาจ้าง  (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Performance Bond)  </a:t>
            </a:r>
            <a:r>
              <a:rPr lang="en-US" sz="2200" b="1" dirty="0" smtClean="0">
                <a:latin typeface="Angsana New" pitchFamily="18" charset="-34"/>
                <a:cs typeface="IrisUPC" pitchFamily="34" charset="-34"/>
              </a:rPr>
              <a:t>      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คิดในอัตราร้อยละ </a:t>
            </a:r>
            <a:r>
              <a:rPr lang="th-TH" sz="2200" b="1" dirty="0">
                <a:latin typeface="Angsana New" pitchFamily="18" charset="-34"/>
                <a:cs typeface="EucrosiaUPC" pitchFamily="18" charset="-34"/>
              </a:rPr>
              <a:t>2.5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 ของ</a:t>
            </a:r>
            <a:br>
              <a:rPr lang="th-TH" sz="22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วงเงินค้ำ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ประกัน  (วงเงินค้ำประกันคิดร้อยละ </a:t>
            </a:r>
            <a:r>
              <a:rPr lang="th-TH" sz="2200" b="1" dirty="0">
                <a:latin typeface="Angsana New" pitchFamily="18" charset="-34"/>
                <a:cs typeface="EucrosiaUPC" pitchFamily="18" charset="-34"/>
              </a:rPr>
              <a:t>5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ของค่างานต้นทุน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)</a:t>
            </a:r>
          </a:p>
          <a:p>
            <a:pPr marL="628650" lvl="1" indent="-274638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AutoNum type="arabicPeriod"/>
            </a:pP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ค่าธรรมเนียม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หนังสือค้ำประกันผลงานก่อสร้าง (</a:t>
            </a:r>
            <a:r>
              <a:rPr lang="th-TH" sz="2200" b="1" dirty="0">
                <a:latin typeface="Angsana New" pitchFamily="18" charset="-34"/>
                <a:cs typeface="EucrosiaUPC" pitchFamily="18" charset="-34"/>
              </a:rPr>
              <a:t>2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 ปี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)    คิด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ในอัตราร้อยละ  </a:t>
            </a:r>
            <a:r>
              <a:rPr lang="th-TH" sz="2200" b="1" dirty="0">
                <a:latin typeface="Angsana New" pitchFamily="18" charset="-34"/>
                <a:cs typeface="EucrosiaUPC" pitchFamily="18" charset="-34"/>
              </a:rPr>
              <a:t>2.5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ต่อปี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 จาก</a:t>
            </a:r>
            <a:br>
              <a:rPr lang="th-TH" sz="22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วงเงินค้ำ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ประกัน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(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วงเงินค้ำประกันคิดร้อยละ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 </a:t>
            </a:r>
            <a:r>
              <a:rPr lang="en-US" sz="2200" b="1" dirty="0">
                <a:latin typeface="Angsana New" pitchFamily="18" charset="-34"/>
                <a:cs typeface="EucrosiaUPC" pitchFamily="18" charset="-34"/>
              </a:rPr>
              <a:t> </a:t>
            </a:r>
            <a:r>
              <a:rPr lang="th-TH" sz="2200" b="1" dirty="0">
                <a:latin typeface="Angsana New" pitchFamily="18" charset="-34"/>
                <a:cs typeface="EucrosiaUPC" pitchFamily="18" charset="-34"/>
              </a:rPr>
              <a:t>5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ของค่างานต้นทุน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และระยะเวลา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2200" b="1" dirty="0">
                <a:latin typeface="Angsana New" pitchFamily="18" charset="-34"/>
                <a:cs typeface="EucrosiaUPC" pitchFamily="18" charset="-34"/>
              </a:rPr>
              <a:t>24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เดือน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)</a:t>
            </a:r>
            <a:br>
              <a:rPr lang="th-TH" sz="22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หรือเท่ากับ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ร้อยละ  </a:t>
            </a:r>
            <a:r>
              <a:rPr lang="th-TH" sz="2200" b="1" dirty="0">
                <a:latin typeface="Angsana New" pitchFamily="18" charset="-34"/>
                <a:cs typeface="EucrosiaUPC" pitchFamily="18" charset="-34"/>
              </a:rPr>
              <a:t>0.25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  ของค่างาน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ต้นทุน</a:t>
            </a:r>
          </a:p>
          <a:p>
            <a:pPr marL="628650" lvl="1" indent="-274638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AutoNum type="arabicPeriod"/>
            </a:pP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ค่า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อากรแสตมป์ติดสัญญา     คิดในอัตราร้อยละ </a:t>
            </a:r>
            <a:r>
              <a:rPr lang="th-TH" sz="2200" b="1" dirty="0">
                <a:latin typeface="Angsana New" pitchFamily="18" charset="-34"/>
                <a:cs typeface="EucrosiaUPC" pitchFamily="18" charset="-34"/>
              </a:rPr>
              <a:t> 0.10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ของค่างาน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ต้นทุน</a:t>
            </a:r>
          </a:p>
          <a:p>
            <a:pPr marL="628650" lvl="1" indent="-274638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Tx/>
              <a:buAutoNum type="arabicPeriod"/>
            </a:pP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เงิน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สมทบกองทุนเงินทดแทนและกองทุนประกันสังคม 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คิดในอัตราร้อยละ </a:t>
            </a:r>
            <a:r>
              <a:rPr lang="th-TH" sz="2200" b="1" dirty="0">
                <a:latin typeface="Angsana New" pitchFamily="18" charset="-34"/>
                <a:cs typeface="EucrosiaUPC" pitchFamily="18" charset="-34"/>
              </a:rPr>
              <a:t>0.2580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ของค่า</a:t>
            </a:r>
            <a:br>
              <a:rPr lang="th-TH" sz="22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งานต้นทุน      ประกอบด้วย    เงิน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สมทบกองทุนเงินทดแทน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  คิด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ในอัตราร้อยละ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2200" b="1" dirty="0">
                <a:latin typeface="Angsana New" pitchFamily="18" charset="-34"/>
                <a:cs typeface="EucrosiaUPC" pitchFamily="18" charset="-34"/>
              </a:rPr>
              <a:t>0.51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ของ</a:t>
            </a:r>
            <a:br>
              <a:rPr lang="th-TH" sz="22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ค่าแรงงาน (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คิดค่าแรงงานในอัตราร้อยละ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2200" b="1" dirty="0">
                <a:latin typeface="Angsana New" pitchFamily="18" charset="-34"/>
                <a:cs typeface="EucrosiaUPC" pitchFamily="18" charset="-34"/>
              </a:rPr>
              <a:t>30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ของค่างานต้นทุน)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 </a:t>
            </a:r>
            <a:r>
              <a:rPr lang="en-US" sz="2200" b="1" dirty="0" smtClean="0">
                <a:latin typeface="Angsana New" pitchFamily="18" charset="-34"/>
                <a:cs typeface="IrisUPC" pitchFamily="34" charset="-34"/>
              </a:rPr>
              <a:t>          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และ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เงินสมทบ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กองทุน</a:t>
            </a:r>
            <a:br>
              <a:rPr lang="th-TH" sz="22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ประกันสังคม</a:t>
            </a:r>
            <a:r>
              <a:rPr lang="en-US" sz="2200" b="1" dirty="0" smtClean="0">
                <a:latin typeface="Angsana New" pitchFamily="18" charset="-34"/>
                <a:cs typeface="IrisUPC" pitchFamily="34" charset="-34"/>
              </a:rPr>
              <a:t>  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คิดใน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อัตราร้อย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ละ</a:t>
            </a:r>
            <a:r>
              <a:rPr lang="en-US" sz="2200" b="1" dirty="0" smtClean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2200" b="1" dirty="0">
                <a:latin typeface="Angsana New" pitchFamily="18" charset="-34"/>
                <a:cs typeface="EucrosiaUPC" pitchFamily="18" charset="-34"/>
              </a:rPr>
              <a:t>0.35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ของ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ค่าแรงงาน  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(ค่าแรงงานคิดในอัตราร้อย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ละ  </a:t>
            </a:r>
            <a:r>
              <a:rPr lang="th-TH" sz="2200" b="1" dirty="0" smtClean="0">
                <a:latin typeface="Angsana New" pitchFamily="18" charset="-34"/>
                <a:cs typeface="EucrosiaUPC" pitchFamily="18" charset="-34"/>
              </a:rPr>
              <a:t>30</a:t>
            </a:r>
            <a:br>
              <a:rPr lang="th-TH" sz="2200" b="1" dirty="0" smtClean="0">
                <a:latin typeface="Angsana New" pitchFamily="18" charset="-34"/>
                <a:cs typeface="EucrosiaUPC" pitchFamily="18" charset="-34"/>
              </a:rPr>
            </a:b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ของ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ค่างานต้นทุน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) </a:t>
            </a:r>
            <a:endParaRPr lang="th-TH" sz="2200" b="1" dirty="0"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266245" name="Text Box 5"/>
          <p:cNvSpPr txBox="1">
            <a:spLocks noChangeArrowheads="1"/>
          </p:cNvSpPr>
          <p:nvPr/>
        </p:nvSpPr>
        <p:spPr bwMode="auto">
          <a:xfrm>
            <a:off x="1548260" y="625462"/>
            <a:ext cx="6099748" cy="104644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36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หมวดค่า</a:t>
            </a:r>
            <a:r>
              <a:rPr lang="th-TH" sz="3600" b="1" dirty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อำนวยการ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หมวดย่อย </a:t>
            </a:r>
            <a:r>
              <a:rPr lang="en-US" sz="26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: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ค่าใช้จ่าย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ในขั้นตอนการประกวดราคาและทำสัญญา</a:t>
            </a:r>
          </a:p>
        </p:txBody>
      </p:sp>
      <p:sp>
        <p:nvSpPr>
          <p:cNvPr id="266247" name="Text Box 7"/>
          <p:cNvSpPr txBox="1">
            <a:spLocks noChangeArrowheads="1"/>
          </p:cNvSpPr>
          <p:nvPr/>
        </p:nvSpPr>
        <p:spPr bwMode="auto">
          <a:xfrm>
            <a:off x="7852" y="0"/>
            <a:ext cx="3700052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7030A0"/>
                </a:solidFill>
                <a:latin typeface="Angsana New" pitchFamily="18" charset="-34"/>
                <a:cs typeface="IrisUPC" pitchFamily="34" charset="-34"/>
              </a:rPr>
              <a:t>Factor F  </a:t>
            </a:r>
            <a:r>
              <a:rPr lang="th-TH" sz="1600" b="1" dirty="0" smtClean="0">
                <a:solidFill>
                  <a:srgbClr val="7030A0"/>
                </a:solidFill>
                <a:latin typeface="Angsana New" pitchFamily="18" charset="-34"/>
                <a:cs typeface="IrisUPC" pitchFamily="34" charset="-34"/>
              </a:rPr>
              <a:t>งานก่อสร้างอาคาร  ทาง  สะพานฯ  และชลประทาน</a:t>
            </a:r>
            <a:endParaRPr lang="th-TH" sz="1600" b="1" dirty="0">
              <a:solidFill>
                <a:srgbClr val="7030A0"/>
              </a:solidFill>
              <a:latin typeface="Angsana New" pitchFamily="18" charset="-34"/>
              <a:cs typeface="IrisUPC" pitchFamily="34" charset="-34"/>
            </a:endParaRPr>
          </a:p>
        </p:txBody>
      </p:sp>
      <p:pic>
        <p:nvPicPr>
          <p:cNvPr id="8" name="รูปภาพ 7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31357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7" name="AutoShape 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045575" y="6759575"/>
            <a:ext cx="71438" cy="71438"/>
          </a:xfrm>
          <a:prstGeom prst="actionButtonBlank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267268" name="Text Box 4"/>
          <p:cNvSpPr txBox="1">
            <a:spLocks noChangeArrowheads="1"/>
          </p:cNvSpPr>
          <p:nvPr/>
        </p:nvSpPr>
        <p:spPr bwMode="auto">
          <a:xfrm>
            <a:off x="261938" y="1101526"/>
            <a:ext cx="8640762" cy="565077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extrusionH="76200" contourW="12700">
            <a:bevelT w="38100" h="63500" prst="artDeco"/>
            <a:contourClr>
              <a:srgbClr val="FF0000"/>
            </a:contourClr>
          </a:sp3d>
        </p:spPr>
        <p:txBody>
          <a:bodyPr>
            <a:spAutoFit/>
          </a:bodyPr>
          <a:lstStyle/>
          <a:p>
            <a:pPr marL="269875" indent="-269875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ประกอบด้วยค่าใช้จ่าย   จำนวน  </a:t>
            </a:r>
            <a:r>
              <a:rPr lang="th-TH" sz="2000" b="1" dirty="0">
                <a:latin typeface="Angsana New" pitchFamily="18" charset="-34"/>
                <a:cs typeface="EucrosiaUPC" pitchFamily="18" charset="-34"/>
              </a:rPr>
              <a:t>8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  รายการ   ดังนี้</a:t>
            </a:r>
          </a:p>
          <a:p>
            <a:pPr marL="269875" indent="-269875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endParaRPr lang="th-TH" sz="600" b="1" dirty="0">
              <a:latin typeface="Angsana New" pitchFamily="18" charset="-34"/>
              <a:cs typeface="IrisUPC" pitchFamily="34" charset="-34"/>
            </a:endParaRPr>
          </a:p>
          <a:p>
            <a:pPr marL="265113" indent="-1762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§"/>
            </a:pPr>
            <a:r>
              <a:rPr lang="th-TH" sz="1800" b="1" dirty="0">
                <a:latin typeface="Angsana New" pitchFamily="18" charset="-34"/>
                <a:cs typeface="IrisUPC" pitchFamily="34" charset="-34"/>
              </a:rPr>
              <a:t>ค่าใช้จ่ายในการพิมพ์แบบเพื่อใช้ในการก่อสร้างเพิ่มเติม  และการจัดทำ </a:t>
            </a:r>
            <a:r>
              <a:rPr lang="en-US" sz="1800" b="1" dirty="0">
                <a:latin typeface="Angsana New" pitchFamily="18" charset="-34"/>
                <a:cs typeface="IrisUPC" pitchFamily="34" charset="-34"/>
              </a:rPr>
              <a:t>Shop </a:t>
            </a:r>
            <a:r>
              <a:rPr lang="en-US" sz="1800" b="1" dirty="0" smtClean="0">
                <a:latin typeface="Angsana New" pitchFamily="18" charset="-34"/>
                <a:cs typeface="IrisUPC" pitchFamily="34" charset="-34"/>
              </a:rPr>
              <a:t>drawing  </a:t>
            </a:r>
            <a:r>
              <a:rPr lang="th-TH" sz="1800" b="1" dirty="0">
                <a:latin typeface="Angsana New" pitchFamily="18" charset="-34"/>
                <a:cs typeface="IrisUPC" pitchFamily="34" charset="-34"/>
              </a:rPr>
              <a:t>และ </a:t>
            </a:r>
            <a:r>
              <a:rPr lang="en-US" sz="1800" b="1" dirty="0">
                <a:latin typeface="Angsana New" pitchFamily="18" charset="-34"/>
                <a:cs typeface="IrisUPC" pitchFamily="34" charset="-34"/>
              </a:rPr>
              <a:t>As-built drawing  </a:t>
            </a:r>
            <a:r>
              <a:rPr lang="th-TH" sz="1800" b="1" dirty="0">
                <a:latin typeface="Angsana New" pitchFamily="18" charset="-34"/>
                <a:cs typeface="IrisUPC" pitchFamily="34" charset="-34"/>
              </a:rPr>
              <a:t>เป็น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ต้น  </a:t>
            </a:r>
            <a:r>
              <a:rPr lang="en-US" sz="1800" b="1" dirty="0" smtClean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กำหนด</a:t>
            </a:r>
            <a:br>
              <a:rPr lang="th-TH" sz="18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ไว้เป็น</a:t>
            </a:r>
            <a:r>
              <a:rPr lang="th-TH" sz="1800" b="1" dirty="0">
                <a:latin typeface="Angsana New" pitchFamily="18" charset="-34"/>
                <a:cs typeface="IrisUPC" pitchFamily="34" charset="-34"/>
              </a:rPr>
              <a:t>ร้อยละของค่างานต้นทุน สำหรับแต่ละช่วงของค่างานต้นทุน</a:t>
            </a:r>
          </a:p>
          <a:p>
            <a:pPr marL="265113" indent="-1762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§"/>
            </a:pPr>
            <a:r>
              <a:rPr lang="th-TH" sz="1800" b="1" dirty="0">
                <a:latin typeface="Angsana New" pitchFamily="18" charset="-34"/>
                <a:cs typeface="IrisUPC" pitchFamily="34" charset="-34"/>
              </a:rPr>
              <a:t>ค่าใช้จ่ายในการส่งตัวอย่างวัสดุทดสอบและหนังสือรับรอง 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   </a:t>
            </a:r>
            <a:r>
              <a:rPr lang="th-TH" sz="1800" b="1" dirty="0">
                <a:latin typeface="Angsana New" pitchFamily="18" charset="-34"/>
                <a:cs typeface="IrisUPC" pitchFamily="34" charset="-34"/>
              </a:rPr>
              <a:t>กำหนดไว้เป็นร้อยละของค่างานต้นทุน  สำหรับแต่ละช่วงของค่า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งาน</a:t>
            </a:r>
            <a:br>
              <a:rPr lang="th-TH" sz="18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ต้นทุน</a:t>
            </a:r>
            <a:endParaRPr lang="th-TH" sz="1800" b="1" dirty="0">
              <a:latin typeface="Angsana New" pitchFamily="18" charset="-34"/>
              <a:cs typeface="IrisUPC" pitchFamily="34" charset="-34"/>
            </a:endParaRPr>
          </a:p>
          <a:p>
            <a:pPr marL="265113" indent="-1762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§"/>
            </a:pPr>
            <a:r>
              <a:rPr lang="th-TH" sz="1800" b="1" dirty="0">
                <a:latin typeface="Angsana New" pitchFamily="18" charset="-34"/>
                <a:cs typeface="IrisUPC" pitchFamily="34" charset="-34"/>
              </a:rPr>
              <a:t>ค่าใช้จ่ายในการจัดเตรียมเอกสารต่างๆ ระหว่างทำการก่อสร้าง </a:t>
            </a:r>
            <a:r>
              <a:rPr lang="en-US" sz="1800" b="1" dirty="0" smtClean="0">
                <a:latin typeface="Angsana New" pitchFamily="18" charset="-34"/>
                <a:cs typeface="IrisUPC" pitchFamily="34" charset="-34"/>
              </a:rPr>
              <a:t>   </a:t>
            </a:r>
            <a:r>
              <a:rPr lang="th-TH" sz="1800" b="1" dirty="0">
                <a:latin typeface="Angsana New" pitchFamily="18" charset="-34"/>
                <a:cs typeface="IrisUPC" pitchFamily="34" charset="-34"/>
              </a:rPr>
              <a:t>คิดเฉลี่ย (ข้อมูลเชิงสถิติ)</a:t>
            </a:r>
            <a:r>
              <a:rPr lang="en-US" sz="1800" b="1" dirty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1800" b="1" dirty="0">
                <a:latin typeface="Angsana New" pitchFamily="18" charset="-34"/>
                <a:cs typeface="IrisUPC" pitchFamily="34" charset="-34"/>
              </a:rPr>
              <a:t> ร้อยละ </a:t>
            </a:r>
            <a:r>
              <a:rPr lang="th-TH" sz="1800" b="1" dirty="0">
                <a:latin typeface="Angsana New" pitchFamily="18" charset="-34"/>
                <a:cs typeface="EucrosiaUPC" pitchFamily="18" charset="-34"/>
              </a:rPr>
              <a:t>0.01 </a:t>
            </a:r>
            <a:r>
              <a:rPr lang="en-US" sz="1800" b="1" dirty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1800" b="1" dirty="0">
                <a:latin typeface="Angsana New" pitchFamily="18" charset="-34"/>
                <a:cs typeface="IrisUPC" pitchFamily="34" charset="-34"/>
              </a:rPr>
              <a:t>ของทุกค่างาน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ต้นทุน</a:t>
            </a:r>
          </a:p>
          <a:p>
            <a:pPr marL="265113" indent="-1762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§"/>
            </a:pP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ค่า</a:t>
            </a:r>
            <a:r>
              <a:rPr lang="th-TH" sz="1800" b="1" dirty="0">
                <a:latin typeface="Angsana New" pitchFamily="18" charset="-34"/>
                <a:cs typeface="IrisUPC" pitchFamily="34" charset="-34"/>
              </a:rPr>
              <a:t>รักษาความสะอาดและขนเศษวัสดุในการก่อสร้าง</a:t>
            </a:r>
            <a:r>
              <a:rPr lang="en-US" sz="1800" b="1" dirty="0">
                <a:latin typeface="Angsana New" pitchFamily="18" charset="-34"/>
                <a:cs typeface="IrisUPC" pitchFamily="34" charset="-34"/>
              </a:rPr>
              <a:t>    </a:t>
            </a:r>
            <a:r>
              <a:rPr lang="th-TH" sz="1800" b="1" dirty="0">
                <a:latin typeface="Angsana New" pitchFamily="18" charset="-34"/>
                <a:cs typeface="IrisUPC" pitchFamily="34" charset="-34"/>
              </a:rPr>
              <a:t>ประกอบด้วย ค่ารถและค่าจ้างขนเศษวัสดุ  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   </a:t>
            </a:r>
            <a:r>
              <a:rPr lang="th-TH" sz="1800" b="1" dirty="0">
                <a:latin typeface="Angsana New" pitchFamily="18" charset="-34"/>
                <a:cs typeface="IrisUPC" pitchFamily="34" charset="-34"/>
              </a:rPr>
              <a:t>คิดเฉลี่ยไว้เป็นร้อยละของ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ค่า</a:t>
            </a:r>
            <a:br>
              <a:rPr lang="th-TH" sz="18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งาน</a:t>
            </a:r>
            <a:r>
              <a:rPr lang="th-TH" sz="1800" b="1" dirty="0">
                <a:latin typeface="Angsana New" pitchFamily="18" charset="-34"/>
                <a:cs typeface="IrisUPC" pitchFamily="34" charset="-34"/>
              </a:rPr>
              <a:t>ต้นทุน สำหรับแต่ละช่วงของค่างานต้นทุน</a:t>
            </a:r>
          </a:p>
          <a:p>
            <a:pPr marL="265113" indent="-1762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§"/>
            </a:pPr>
            <a:r>
              <a:rPr lang="th-TH" sz="1800" b="1" dirty="0">
                <a:latin typeface="Angsana New" pitchFamily="18" charset="-34"/>
                <a:cs typeface="IrisUPC" pitchFamily="34" charset="-34"/>
              </a:rPr>
              <a:t>ค่าก่อสร้างที่พักคนงาน สำนักงาน โรงงาน และโรงเก็บวัสดุชั่วคราว</a:t>
            </a:r>
            <a:r>
              <a:rPr lang="en-US" sz="1800" b="1" dirty="0">
                <a:latin typeface="Angsana New" pitchFamily="18" charset="-34"/>
                <a:cs typeface="IrisUPC" pitchFamily="34" charset="-34"/>
              </a:rPr>
              <a:t>    </a:t>
            </a:r>
            <a:r>
              <a:rPr lang="en-US" sz="1800" b="1" dirty="0" smtClean="0">
                <a:latin typeface="Angsana New" pitchFamily="18" charset="-34"/>
                <a:cs typeface="IrisUPC" pitchFamily="34" charset="-34"/>
              </a:rPr>
              <a:t>   </a:t>
            </a:r>
            <a:r>
              <a:rPr lang="th-TH" sz="1800" b="1" dirty="0">
                <a:latin typeface="Angsana New" pitchFamily="18" charset="-34"/>
                <a:cs typeface="IrisUPC" pitchFamily="34" charset="-34"/>
              </a:rPr>
              <a:t>ประกอบด้วย 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     </a:t>
            </a:r>
            <a:r>
              <a:rPr lang="th-TH" sz="1800" b="1" dirty="0">
                <a:latin typeface="Angsana New" pitchFamily="18" charset="-34"/>
                <a:cs typeface="IrisUPC" pitchFamily="34" charset="-34"/>
              </a:rPr>
              <a:t>ค่าใช้จ่ายในการก่อสร้างที่พักและ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ห้องน้ำ</a:t>
            </a:r>
            <a:br>
              <a:rPr lang="th-TH" sz="18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ห้อง</a:t>
            </a:r>
            <a:r>
              <a:rPr lang="th-TH" sz="1800" b="1" dirty="0">
                <a:latin typeface="Angsana New" pitchFamily="18" charset="-34"/>
                <a:cs typeface="IrisUPC" pitchFamily="34" charset="-34"/>
              </a:rPr>
              <a:t>ส้วมคนงาน</a:t>
            </a:r>
            <a:r>
              <a:rPr lang="en-US" sz="1800" b="1" dirty="0">
                <a:latin typeface="Angsana New" pitchFamily="18" charset="-34"/>
                <a:cs typeface="IrisUPC" pitchFamily="34" charset="-34"/>
              </a:rPr>
              <a:t> </a:t>
            </a:r>
            <a:r>
              <a:rPr lang="en-US" sz="1800" b="1" dirty="0" smtClean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1800" b="1" dirty="0">
                <a:latin typeface="Angsana New" pitchFamily="18" charset="-34"/>
                <a:cs typeface="IrisUPC" pitchFamily="34" charset="-34"/>
              </a:rPr>
              <a:t>และค่าใช้จ่ายในการก่อสร้าง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สำนักงาน  โรงงาน  </a:t>
            </a:r>
            <a:r>
              <a:rPr lang="th-TH" sz="1800" b="1" dirty="0">
                <a:latin typeface="Angsana New" pitchFamily="18" charset="-34"/>
                <a:cs typeface="IrisUPC" pitchFamily="34" charset="-34"/>
              </a:rPr>
              <a:t>และโรงเก็บวัสดุชั่วคราว</a:t>
            </a:r>
            <a:r>
              <a:rPr lang="en-US" sz="1800" b="1" dirty="0">
                <a:latin typeface="Angsana New" pitchFamily="18" charset="-34"/>
                <a:cs typeface="IrisUPC" pitchFamily="34" charset="-34"/>
              </a:rPr>
              <a:t>   </a:t>
            </a:r>
            <a:r>
              <a:rPr lang="en-US" sz="1800" b="1" dirty="0" smtClean="0">
                <a:latin typeface="Angsana New" pitchFamily="18" charset="-34"/>
                <a:cs typeface="IrisUPC" pitchFamily="34" charset="-34"/>
              </a:rPr>
              <a:t>   </a:t>
            </a:r>
            <a:r>
              <a:rPr lang="th-TH" sz="1800" b="1" dirty="0">
                <a:latin typeface="Angsana New" pitchFamily="18" charset="-34"/>
                <a:cs typeface="IrisUPC" pitchFamily="34" charset="-34"/>
              </a:rPr>
              <a:t>ได้กำหนดไว้เป็นร้อยละของค่า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งาน</a:t>
            </a:r>
            <a:br>
              <a:rPr lang="th-TH" sz="18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ต้นทุน  </a:t>
            </a:r>
            <a:r>
              <a:rPr lang="th-TH" sz="1800" b="1" dirty="0">
                <a:latin typeface="Angsana New" pitchFamily="18" charset="-34"/>
                <a:cs typeface="IrisUPC" pitchFamily="34" charset="-34"/>
              </a:rPr>
              <a:t>สำหรับแต่ละระดับของค่างานต้นทุน</a:t>
            </a:r>
          </a:p>
          <a:p>
            <a:pPr marL="265113" indent="-1762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§"/>
            </a:pPr>
            <a:r>
              <a:rPr lang="th-TH" sz="1800" b="1" dirty="0">
                <a:latin typeface="Angsana New" pitchFamily="18" charset="-34"/>
                <a:cs typeface="IrisUPC" pitchFamily="34" charset="-34"/>
              </a:rPr>
              <a:t>ค่าสาธารณูปโภค  น้ำ  ไฟฟ้า  รวมทั้งการสื่อสารชั่วคราว  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1800" b="1" dirty="0">
                <a:latin typeface="Angsana New" pitchFamily="18" charset="-34"/>
                <a:cs typeface="IrisUPC" pitchFamily="34" charset="-34"/>
              </a:rPr>
              <a:t>ประกอบด้วย 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1800" b="1" dirty="0">
                <a:latin typeface="Angsana New" pitchFamily="18" charset="-34"/>
                <a:cs typeface="IrisUPC" pitchFamily="34" charset="-34"/>
              </a:rPr>
              <a:t>ค่าสาธารณูปโภค 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น้ำ ไฟฟ้า รวมทั้ง</a:t>
            </a:r>
            <a:r>
              <a:rPr lang="th-TH" sz="1800" b="1" dirty="0">
                <a:latin typeface="Angsana New" pitchFamily="18" charset="-34"/>
                <a:cs typeface="IrisUPC" pitchFamily="34" charset="-34"/>
              </a:rPr>
              <a:t>การสื่อสาร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ชั่วคราว</a:t>
            </a:r>
            <a:br>
              <a:rPr lang="th-TH" sz="18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สำหรับ</a:t>
            </a:r>
            <a:r>
              <a:rPr lang="th-TH" sz="1800" b="1" dirty="0">
                <a:latin typeface="Angsana New" pitchFamily="18" charset="-34"/>
                <a:cs typeface="IrisUPC" pitchFamily="34" charset="-34"/>
              </a:rPr>
              <a:t>ที่พักและห้องน้ำห้องส้วมคนงาน   สำนักงาน</a:t>
            </a:r>
            <a:r>
              <a:rPr lang="en-US" sz="1800" b="1" dirty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1800" b="1" dirty="0">
                <a:latin typeface="Angsana New" pitchFamily="18" charset="-34"/>
                <a:cs typeface="IrisUPC" pitchFamily="34" charset="-34"/>
              </a:rPr>
              <a:t>โรงงาน</a:t>
            </a:r>
            <a:r>
              <a:rPr lang="en-US" sz="1800" b="1" dirty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1800" b="1" dirty="0">
                <a:latin typeface="Angsana New" pitchFamily="18" charset="-34"/>
                <a:cs typeface="IrisUPC" pitchFamily="34" charset="-34"/>
              </a:rPr>
              <a:t>โรงเก็บวัสดุชั่วคราว 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1800" b="1" dirty="0">
                <a:latin typeface="Angsana New" pitchFamily="18" charset="-34"/>
                <a:cs typeface="IrisUPC" pitchFamily="34" charset="-34"/>
              </a:rPr>
              <a:t>และสำหรับใช้ในการปฏิบัติงานก่อสร้าง    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โดย</a:t>
            </a:r>
            <a:br>
              <a:rPr lang="th-TH" sz="18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คิด</a:t>
            </a:r>
            <a:r>
              <a:rPr lang="th-TH" sz="1800" b="1" dirty="0">
                <a:latin typeface="Angsana New" pitchFamily="18" charset="-34"/>
                <a:cs typeface="IrisUPC" pitchFamily="34" charset="-34"/>
              </a:rPr>
              <a:t>ค่าน้ำในอัตรา  </a:t>
            </a:r>
            <a:r>
              <a:rPr lang="th-TH" sz="1800" b="1" dirty="0">
                <a:latin typeface="Angsana New" pitchFamily="18" charset="-34"/>
                <a:cs typeface="EucrosiaUPC" pitchFamily="18" charset="-34"/>
              </a:rPr>
              <a:t>14.40 </a:t>
            </a:r>
            <a:r>
              <a:rPr lang="th-TH" sz="1800" b="1" dirty="0">
                <a:latin typeface="Angsana New" pitchFamily="18" charset="-34"/>
                <a:cs typeface="IrisUPC" pitchFamily="34" charset="-34"/>
              </a:rPr>
              <a:t> บาท/ลบ.ม.    และค่าไฟฟ้าในอัตรา  </a:t>
            </a:r>
            <a:r>
              <a:rPr lang="th-TH" sz="1800" b="1" dirty="0">
                <a:latin typeface="Angsana New" pitchFamily="18" charset="-34"/>
                <a:cs typeface="EucrosiaUPC" pitchFamily="18" charset="-34"/>
              </a:rPr>
              <a:t>2.70</a:t>
            </a:r>
            <a:r>
              <a:rPr lang="th-TH" sz="1800" b="1" dirty="0">
                <a:latin typeface="Angsana New" pitchFamily="18" charset="-34"/>
                <a:cs typeface="IrisUPC" pitchFamily="34" charset="-34"/>
              </a:rPr>
              <a:t>  บาท/หน่วย</a:t>
            </a:r>
            <a:r>
              <a:rPr lang="en-US" sz="1800" b="1" dirty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     ทั้งนี้</a:t>
            </a:r>
            <a:r>
              <a:rPr lang="en-US" sz="1800" b="1" dirty="0" smtClean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1800" b="1" dirty="0">
                <a:latin typeface="Angsana New" pitchFamily="18" charset="-34"/>
                <a:cs typeface="IrisUPC" pitchFamily="34" charset="-34"/>
              </a:rPr>
              <a:t>ได้มีการคำนวณและกำหนดไว้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เป็น</a:t>
            </a:r>
            <a:br>
              <a:rPr lang="th-TH" sz="18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ร้อย</a:t>
            </a:r>
            <a:r>
              <a:rPr lang="th-TH" sz="1800" b="1" dirty="0">
                <a:latin typeface="Angsana New" pitchFamily="18" charset="-34"/>
                <a:cs typeface="IrisUPC" pitchFamily="34" charset="-34"/>
              </a:rPr>
              <a:t>ละของค่างานต้นทุน  สำหรับแต่ละระดับของค่างานต้นทุน</a:t>
            </a:r>
          </a:p>
          <a:p>
            <a:pPr marL="265113" indent="-1762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§"/>
            </a:pPr>
            <a:r>
              <a:rPr lang="th-TH" sz="1800" b="1" dirty="0">
                <a:latin typeface="Angsana New" pitchFamily="18" charset="-34"/>
                <a:cs typeface="IrisUPC" pitchFamily="34" charset="-34"/>
              </a:rPr>
              <a:t>ค่าอุปกรณ์ความปลอดภัย  หมวก รองเท้าบูท  ถุงมือ และถังดับเพลิง      กำหนดไว้ร้อยละ </a:t>
            </a:r>
            <a:r>
              <a:rPr lang="th-TH" sz="1800" b="1" dirty="0">
                <a:latin typeface="Angsana New" pitchFamily="18" charset="-34"/>
                <a:cs typeface="EucrosiaUPC" pitchFamily="18" charset="-34"/>
              </a:rPr>
              <a:t>0.0243</a:t>
            </a:r>
            <a:r>
              <a:rPr lang="th-TH" sz="1800" b="1" dirty="0">
                <a:latin typeface="Angsana New" pitchFamily="18" charset="-34"/>
                <a:cs typeface="IrisUPC" pitchFamily="34" charset="-34"/>
              </a:rPr>
              <a:t>  ของทุกค่างานต้นทุน  (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เป็น</a:t>
            </a:r>
            <a:br>
              <a:rPr lang="th-TH" sz="18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ค่า</a:t>
            </a:r>
            <a:r>
              <a:rPr lang="th-TH" sz="1800" b="1" dirty="0">
                <a:latin typeface="Angsana New" pitchFamily="18" charset="-34"/>
                <a:cs typeface="IrisUPC" pitchFamily="34" charset="-34"/>
              </a:rPr>
              <a:t>อุปกรณ์ความปลอดภัย หมวก รองเท้า ถุงมือ และอื่นๆ 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1800" b="1" dirty="0">
                <a:latin typeface="Angsana New" pitchFamily="18" charset="-34"/>
                <a:cs typeface="IrisUPC" pitchFamily="34" charset="-34"/>
              </a:rPr>
              <a:t>ร้อย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ละ  </a:t>
            </a:r>
            <a:r>
              <a:rPr lang="th-TH" sz="1800" b="1" dirty="0">
                <a:latin typeface="Angsana New" pitchFamily="18" charset="-34"/>
                <a:cs typeface="EucrosiaUPC" pitchFamily="18" charset="-34"/>
              </a:rPr>
              <a:t>0.0233</a:t>
            </a:r>
            <a:r>
              <a:rPr lang="th-TH" sz="1800" b="1" dirty="0">
                <a:latin typeface="Angsana New" pitchFamily="18" charset="-34"/>
                <a:cs typeface="IrisUPC" pitchFamily="34" charset="-34"/>
              </a:rPr>
              <a:t>  ของทุกค่างานต้นทุน      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1800" b="1" dirty="0">
                <a:latin typeface="Angsana New" pitchFamily="18" charset="-34"/>
                <a:cs typeface="IrisUPC" pitchFamily="34" charset="-34"/>
              </a:rPr>
              <a:t>และค่าอุปกรณ์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ดับเพลิง</a:t>
            </a:r>
            <a:br>
              <a:rPr lang="th-TH" sz="18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ร้อย</a:t>
            </a:r>
            <a:r>
              <a:rPr lang="th-TH" sz="1800" b="1" dirty="0">
                <a:latin typeface="Angsana New" pitchFamily="18" charset="-34"/>
                <a:cs typeface="IrisUPC" pitchFamily="34" charset="-34"/>
              </a:rPr>
              <a:t>ละ </a:t>
            </a:r>
            <a:r>
              <a:rPr lang="th-TH" sz="1800" b="1" dirty="0">
                <a:latin typeface="Angsana New" pitchFamily="18" charset="-34"/>
                <a:cs typeface="EucrosiaUPC" pitchFamily="18" charset="-34"/>
              </a:rPr>
              <a:t>0.0010 </a:t>
            </a:r>
            <a:r>
              <a:rPr lang="th-TH" sz="1800" b="1" dirty="0">
                <a:latin typeface="Angsana New" pitchFamily="18" charset="-34"/>
                <a:cs typeface="IrisUPC" pitchFamily="34" charset="-34"/>
              </a:rPr>
              <a:t> ของทุกค่างานต้นทุน)</a:t>
            </a:r>
          </a:p>
          <a:p>
            <a:pPr marL="265113" indent="-1762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§"/>
            </a:pPr>
            <a:r>
              <a:rPr lang="th-TH" sz="1800" b="1" dirty="0">
                <a:latin typeface="Angsana New" pitchFamily="18" charset="-34"/>
                <a:cs typeface="IrisUPC" pitchFamily="34" charset="-34"/>
              </a:rPr>
              <a:t>ค่าทำป้ายบอกชื่องานและป้ายสัญญาณเตือนภัยต่างๆ</a:t>
            </a:r>
            <a:r>
              <a:rPr lang="en-US" sz="1800" b="1" dirty="0">
                <a:latin typeface="Angsana New" pitchFamily="18" charset="-34"/>
                <a:cs typeface="IrisUPC" pitchFamily="34" charset="-34"/>
              </a:rPr>
              <a:t>            </a:t>
            </a:r>
            <a:r>
              <a:rPr lang="th-TH" sz="1800" b="1" dirty="0">
                <a:latin typeface="Angsana New" pitchFamily="18" charset="-34"/>
                <a:cs typeface="IrisUPC" pitchFamily="34" charset="-34"/>
              </a:rPr>
              <a:t>ได้คำนวณรวมและกำหนดไว้เป็นร้อยละของค่างานต้นทุน  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  สำหรับ</a:t>
            </a:r>
            <a:br>
              <a:rPr lang="th-TH" sz="18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แต่</a:t>
            </a:r>
            <a:r>
              <a:rPr lang="th-TH" sz="1800" b="1" dirty="0">
                <a:latin typeface="Angsana New" pitchFamily="18" charset="-34"/>
                <a:cs typeface="IrisUPC" pitchFamily="34" charset="-34"/>
              </a:rPr>
              <a:t>ละระดับของค่างานต้นทุน</a:t>
            </a:r>
            <a:r>
              <a:rPr lang="en-US" sz="1800" b="1" dirty="0">
                <a:latin typeface="Angsana New" pitchFamily="18" charset="-34"/>
                <a:cs typeface="IrisUPC" pitchFamily="34" charset="-34"/>
              </a:rPr>
              <a:t> </a:t>
            </a:r>
            <a:endParaRPr lang="th-TH" sz="1800" b="1" dirty="0"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267269" name="Text Box 5"/>
          <p:cNvSpPr txBox="1">
            <a:spLocks noChangeArrowheads="1"/>
          </p:cNvSpPr>
          <p:nvPr/>
        </p:nvSpPr>
        <p:spPr bwMode="auto">
          <a:xfrm>
            <a:off x="1780400" y="157865"/>
            <a:ext cx="5589992" cy="8556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6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หมวดค่า</a:t>
            </a:r>
            <a:r>
              <a:rPr lang="th-TH" sz="3600" b="1" dirty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อำนวยการ</a:t>
            </a:r>
          </a:p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หมวดย่อย </a:t>
            </a:r>
            <a:r>
              <a:rPr lang="en-US" sz="26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: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ค่าใช้จ่าย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สำนักงาน  ที่พักคนงาน  และโรงงาน</a:t>
            </a:r>
          </a:p>
        </p:txBody>
      </p:sp>
      <p:sp>
        <p:nvSpPr>
          <p:cNvPr id="267270" name="Text Box 6"/>
          <p:cNvSpPr txBox="1">
            <a:spLocks noChangeArrowheads="1"/>
          </p:cNvSpPr>
          <p:nvPr/>
        </p:nvSpPr>
        <p:spPr bwMode="auto">
          <a:xfrm>
            <a:off x="6350" y="0"/>
            <a:ext cx="182453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FF6600"/>
                </a:solidFill>
                <a:latin typeface="Angsana New" pitchFamily="18" charset="-34"/>
                <a:cs typeface="IrisUPC" pitchFamily="34" charset="-34"/>
              </a:rPr>
              <a:t>Factor F  </a:t>
            </a:r>
            <a:r>
              <a:rPr lang="th-TH" sz="1600" b="1" dirty="0" smtClean="0">
                <a:solidFill>
                  <a:srgbClr val="FF6600"/>
                </a:solidFill>
                <a:latin typeface="Angsana New" pitchFamily="18" charset="-34"/>
                <a:cs typeface="IrisUPC" pitchFamily="34" charset="-34"/>
              </a:rPr>
              <a:t>งานก่อสร้างอาคาร</a:t>
            </a:r>
            <a:endParaRPr lang="th-TH" sz="1600" b="1" dirty="0">
              <a:solidFill>
                <a:srgbClr val="FF6600"/>
              </a:solidFill>
              <a:latin typeface="Angsana New" pitchFamily="18" charset="-34"/>
              <a:cs typeface="IrisUPC" pitchFamily="34" charset="-34"/>
            </a:endParaRPr>
          </a:p>
        </p:txBody>
      </p:sp>
      <p:pic>
        <p:nvPicPr>
          <p:cNvPr id="8" name="รูปภาพ 7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36896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1" name="AutoShape 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045575" y="6759575"/>
            <a:ext cx="71438" cy="71438"/>
          </a:xfrm>
          <a:prstGeom prst="actionButtonBlank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268292" name="Text Box 4"/>
          <p:cNvSpPr txBox="1">
            <a:spLocks noChangeArrowheads="1"/>
          </p:cNvSpPr>
          <p:nvPr/>
        </p:nvSpPr>
        <p:spPr bwMode="auto">
          <a:xfrm>
            <a:off x="1690688" y="2071678"/>
            <a:ext cx="6024584" cy="40534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extrusionH="76200" contourW="12700">
            <a:bevelT w="38100" h="63500" prst="artDeco"/>
            <a:contourClr>
              <a:srgbClr val="9900FF"/>
            </a:contourClr>
          </a:sp3d>
        </p:spPr>
        <p:txBody>
          <a:bodyPr wrap="square">
            <a:spAutoFit/>
          </a:bodyPr>
          <a:lstStyle/>
          <a:p>
            <a:pPr marL="541338" indent="-27146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65000"/>
              <a:buFont typeface="Wingdings" pitchFamily="2" charset="2"/>
              <a:buChar char="v"/>
            </a:pP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ประกอบด้วย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ค่าใช้จ่ายเกี่ยวกับ</a:t>
            </a:r>
          </a:p>
          <a:p>
            <a:pPr marL="1338263" lvl="1" indent="-17145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65000"/>
              <a:buFont typeface="Wingdings" pitchFamily="2" charset="2"/>
              <a:buChar char="§"/>
            </a:pP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สำนักงานสนาม  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  </a:t>
            </a:r>
            <a:endParaRPr lang="th-TH" sz="2200" b="1" dirty="0">
              <a:latin typeface="Angsana New" pitchFamily="18" charset="-34"/>
              <a:cs typeface="IrisUPC" pitchFamily="34" charset="-34"/>
            </a:endParaRPr>
          </a:p>
          <a:p>
            <a:pPr marL="1338263" lvl="1" indent="-17145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65000"/>
              <a:buFont typeface="Wingdings" pitchFamily="2" charset="2"/>
              <a:buChar char="§"/>
            </a:pP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บ้านพักเจ้าหน้าที่</a:t>
            </a:r>
            <a:endParaRPr lang="en-US" sz="2200" b="1" dirty="0">
              <a:latin typeface="Angsana New" pitchFamily="18" charset="-34"/>
              <a:cs typeface="IrisUPC" pitchFamily="34" charset="-34"/>
            </a:endParaRPr>
          </a:p>
          <a:p>
            <a:pPr marL="1338263" lvl="1" indent="-17145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65000"/>
              <a:buFont typeface="Wingdings" pitchFamily="2" charset="2"/>
              <a:buChar char="§"/>
            </a:pP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ที่จอดเครื่องจักรและโรงซ่อม  </a:t>
            </a:r>
          </a:p>
          <a:p>
            <a:pPr marL="1338263" lvl="1" indent="-17145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65000"/>
              <a:buFont typeface="Wingdings" pitchFamily="2" charset="2"/>
              <a:buChar char="§"/>
            </a:pP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ค่าเอกสารสิ่งพิมพ์และงานด้านธุรการ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  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 </a:t>
            </a:r>
          </a:p>
          <a:p>
            <a:pPr marL="1338263" lvl="1" indent="-17145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65000"/>
              <a:buFont typeface="Wingdings" pitchFamily="2" charset="2"/>
              <a:buChar char="§"/>
            </a:pP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ค่ารถควบคุมงาน (รวมพนักงานขับรถ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)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  </a:t>
            </a:r>
          </a:p>
          <a:p>
            <a:pPr marL="1338263" lvl="1" indent="-17145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65000"/>
              <a:buFont typeface="Wingdings" pitchFamily="2" charset="2"/>
              <a:buChar char="§"/>
            </a:pP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ค่าน้ำมันเชื้อเพลิงยานพาหนะ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   </a:t>
            </a:r>
            <a:endParaRPr lang="th-TH" sz="2200" b="1" dirty="0">
              <a:latin typeface="Angsana New" pitchFamily="18" charset="-34"/>
              <a:cs typeface="IrisUPC" pitchFamily="34" charset="-34"/>
            </a:endParaRPr>
          </a:p>
          <a:p>
            <a:pPr marL="1338263" lvl="1" indent="-17145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65000"/>
              <a:buFont typeface="Wingdings" pitchFamily="2" charset="2"/>
              <a:buChar char="§"/>
            </a:pP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ค่าซ่อมบำรุงยานพาหนะ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และ</a:t>
            </a:r>
          </a:p>
          <a:p>
            <a:pPr marL="1338263" lvl="1" indent="-17145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65000"/>
              <a:buFont typeface="Wingdings" pitchFamily="2" charset="2"/>
              <a:buChar char="§"/>
            </a:pP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ค่าเบี้ยประกันภัยยานพาหนะ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        </a:t>
            </a:r>
            <a:endParaRPr lang="th-TH" sz="2200" b="1" dirty="0">
              <a:latin typeface="Angsana New" pitchFamily="18" charset="-34"/>
              <a:cs typeface="IrisUPC" pitchFamily="34" charset="-34"/>
            </a:endParaRPr>
          </a:p>
          <a:p>
            <a:pPr marL="541338" indent="-27146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65000"/>
              <a:buFont typeface="Wingdings" pitchFamily="2" charset="2"/>
              <a:buChar char="v"/>
            </a:pP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ได้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คำนวณ และกำหนดไว้เป็นร้อยละของค่างานต้นทุนสำหรับแต่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ละระดับ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ของค่างานต้นทุน</a:t>
            </a:r>
            <a:endParaRPr lang="th-TH" sz="2200" b="1" dirty="0">
              <a:latin typeface="Angsana New" pitchFamily="18" charset="-34"/>
              <a:cs typeface="IrisUPC" pitchFamily="34" charset="-34"/>
              <a:sym typeface="Symbol" pitchFamily="18" charset="2"/>
            </a:endParaRPr>
          </a:p>
        </p:txBody>
      </p:sp>
      <p:sp>
        <p:nvSpPr>
          <p:cNvPr id="268293" name="Text Box 5"/>
          <p:cNvSpPr txBox="1">
            <a:spLocks noChangeArrowheads="1"/>
          </p:cNvSpPr>
          <p:nvPr/>
        </p:nvSpPr>
        <p:spPr bwMode="auto">
          <a:xfrm>
            <a:off x="717973" y="642918"/>
            <a:ext cx="7524817" cy="104644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36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หมวดค่า</a:t>
            </a:r>
            <a:r>
              <a:rPr lang="th-TH" sz="3600" b="1" dirty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อำนวยการ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หมวดย่อย </a:t>
            </a:r>
            <a:r>
              <a:rPr lang="en-US" sz="26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: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ค่าใช้จ่าย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เกี่ยวกับสำนักงานสนาม  ที่พักเจ้าหน้าที่  และยานพาหนะ</a:t>
            </a:r>
          </a:p>
        </p:txBody>
      </p:sp>
      <p:sp>
        <p:nvSpPr>
          <p:cNvPr id="268294" name="Text Box 6"/>
          <p:cNvSpPr txBox="1">
            <a:spLocks noChangeArrowheads="1"/>
          </p:cNvSpPr>
          <p:nvPr/>
        </p:nvSpPr>
        <p:spPr bwMode="auto">
          <a:xfrm>
            <a:off x="0" y="0"/>
            <a:ext cx="2509021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6699"/>
                </a:solidFill>
                <a:latin typeface="Angsana New" pitchFamily="18" charset="-34"/>
                <a:cs typeface="IrisUPC" pitchFamily="34" charset="-34"/>
              </a:rPr>
              <a:t>Factor F  </a:t>
            </a:r>
            <a:r>
              <a:rPr lang="th-TH" sz="1600" b="1" dirty="0" smtClean="0">
                <a:solidFill>
                  <a:srgbClr val="006699"/>
                </a:solidFill>
                <a:latin typeface="Angsana New" pitchFamily="18" charset="-34"/>
                <a:cs typeface="IrisUPC" pitchFamily="34" charset="-34"/>
              </a:rPr>
              <a:t>งานก่อสร้างทาง  </a:t>
            </a:r>
            <a:r>
              <a:rPr lang="th-TH" sz="1600" b="1" dirty="0">
                <a:solidFill>
                  <a:srgbClr val="006699"/>
                </a:solidFill>
                <a:latin typeface="Angsana New" pitchFamily="18" charset="-34"/>
                <a:cs typeface="IrisUPC" pitchFamily="34" charset="-34"/>
              </a:rPr>
              <a:t>และสะพานฯ</a:t>
            </a:r>
          </a:p>
        </p:txBody>
      </p:sp>
      <p:pic>
        <p:nvPicPr>
          <p:cNvPr id="8" name="รูปภาพ 7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71548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1" name="AutoShape 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045575" y="6759575"/>
            <a:ext cx="71438" cy="71438"/>
          </a:xfrm>
          <a:prstGeom prst="actionButtonBlank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268292" name="Text Box 4"/>
          <p:cNvSpPr txBox="1">
            <a:spLocks noChangeArrowheads="1"/>
          </p:cNvSpPr>
          <p:nvPr/>
        </p:nvSpPr>
        <p:spPr bwMode="auto">
          <a:xfrm>
            <a:off x="1547664" y="1844824"/>
            <a:ext cx="6024584" cy="473899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extrusionH="76200" contourW="12700">
            <a:bevelT w="38100" h="63500" prst="artDeco"/>
            <a:contourClr>
              <a:srgbClr val="9900FF"/>
            </a:contourClr>
          </a:sp3d>
        </p:spPr>
        <p:txBody>
          <a:bodyPr wrap="square">
            <a:spAutoFit/>
          </a:bodyPr>
          <a:lstStyle/>
          <a:p>
            <a:pPr marL="541338" indent="-27146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65000"/>
              <a:buFont typeface="Wingdings" pitchFamily="2" charset="2"/>
              <a:buChar char="v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ประกอบด้วย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ค่าใช้จ่ายเกี่ยวกับ</a:t>
            </a:r>
          </a:p>
          <a:p>
            <a:pPr marL="1338263" lvl="1" indent="-17145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65000"/>
              <a:buFont typeface="Wingdings" pitchFamily="2" charset="2"/>
              <a:buChar char="§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ค่าที่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ทำการ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ชั่วคราว</a:t>
            </a:r>
          </a:p>
          <a:p>
            <a:pPr marL="1338263" lvl="1" indent="-17145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65000"/>
              <a:buFont typeface="Wingdings" pitchFamily="2" charset="2"/>
              <a:buChar char="§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ค่าที่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พักคนงานชั่วคราวและโรง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พัสดุ</a:t>
            </a:r>
          </a:p>
          <a:p>
            <a:pPr marL="1338263" lvl="1" indent="-17145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65000"/>
              <a:buFont typeface="Wingdings" pitchFamily="2" charset="2"/>
              <a:buChar char="§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ค่าใช้จ่าย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เกี่ยวกับโรงซ่อม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เครื่องจักร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โรงช่าง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ไม้  และ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โรงช่างเหล็ก</a:t>
            </a:r>
          </a:p>
          <a:p>
            <a:pPr marL="1338263" lvl="1" indent="-17145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65000"/>
              <a:buFont typeface="Wingdings" pitchFamily="2" charset="2"/>
              <a:buChar char="§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ค่า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เอกสารสิ่งพิมพ์และงานด้าน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ธุรการ</a:t>
            </a:r>
          </a:p>
          <a:p>
            <a:pPr marL="1338263" lvl="1" indent="-17145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65000"/>
              <a:buFont typeface="Wingdings" pitchFamily="2" charset="2"/>
              <a:buChar char="§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ค่า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ตรวจสอบวัสดุก่อนใช้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งาน</a:t>
            </a:r>
          </a:p>
          <a:p>
            <a:pPr marL="1338263" lvl="1" indent="-17145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65000"/>
              <a:buFont typeface="Wingdings" pitchFamily="2" charset="2"/>
              <a:buChar char="§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ค่า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รถควบคุมงานรวมทั้งพนักงานขับ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รถ</a:t>
            </a:r>
          </a:p>
          <a:p>
            <a:pPr marL="1338263" lvl="1" indent="-17145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65000"/>
              <a:buFont typeface="Wingdings" pitchFamily="2" charset="2"/>
              <a:buChar char="§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ค่า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น้ำมัน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เชื้อเพลิง</a:t>
            </a:r>
          </a:p>
          <a:p>
            <a:pPr marL="1338263" lvl="1" indent="-17145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65000"/>
              <a:buFont typeface="Wingdings" pitchFamily="2" charset="2"/>
              <a:buChar char="§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ค่าซ่อมบำรุงยานพาหนะ</a:t>
            </a:r>
          </a:p>
          <a:p>
            <a:pPr marL="1338263" lvl="1" indent="-17145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65000"/>
              <a:buFont typeface="Wingdings" pitchFamily="2" charset="2"/>
              <a:buChar char="§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ค่า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เบี้ยประกันภัยยานพาหนะ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       </a:t>
            </a:r>
            <a:endParaRPr lang="th-TH" sz="2200" b="1" dirty="0">
              <a:latin typeface="IrisUPC" pitchFamily="34" charset="-34"/>
              <a:cs typeface="IrisUPC" pitchFamily="34" charset="-34"/>
            </a:endParaRPr>
          </a:p>
          <a:p>
            <a:pPr marL="541338" indent="-27146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65000"/>
              <a:buFont typeface="Wingdings" pitchFamily="2" charset="2"/>
              <a:buChar char="v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ได้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คำนวณ และกำหนดไว้เป็นร้อยละของค่างานต้นทุนสำหรับแต่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ละระดับ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ของค่างานต้นทุ</a:t>
            </a:r>
            <a:r>
              <a:rPr lang="th-TH" sz="22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น</a:t>
            </a:r>
            <a:endParaRPr lang="th-TH" sz="2200" b="1" dirty="0">
              <a:effectLst>
                <a:innerShdw blurRad="114300">
                  <a:prstClr val="black"/>
                </a:innerShdw>
              </a:effectLst>
              <a:latin typeface="IrisUPC" pitchFamily="34" charset="-34"/>
              <a:cs typeface="IrisUPC" pitchFamily="34" charset="-34"/>
              <a:sym typeface="Symbol" pitchFamily="18" charset="2"/>
            </a:endParaRPr>
          </a:p>
        </p:txBody>
      </p:sp>
      <p:sp>
        <p:nvSpPr>
          <p:cNvPr id="268293" name="Text Box 5"/>
          <p:cNvSpPr txBox="1">
            <a:spLocks noChangeArrowheads="1"/>
          </p:cNvSpPr>
          <p:nvPr/>
        </p:nvSpPr>
        <p:spPr bwMode="auto">
          <a:xfrm>
            <a:off x="785697" y="548680"/>
            <a:ext cx="7524817" cy="104644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36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หมวดค่า</a:t>
            </a:r>
            <a:r>
              <a:rPr lang="th-TH" sz="3600" b="1" dirty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อำนวยการ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หมวดย่อย </a:t>
            </a:r>
            <a:r>
              <a:rPr lang="en-US" sz="26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: </a:t>
            </a:r>
            <a:r>
              <a:rPr lang="th-TH" sz="26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ค่าใช้จ่าย</a:t>
            </a:r>
            <a:r>
              <a:rPr lang="th-TH" sz="2600" b="1" dirty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เกี่ยวกับสำนักงานสนาม  ที่พักเจ้าหน้าที่  และยานพาหนะ</a:t>
            </a:r>
          </a:p>
        </p:txBody>
      </p:sp>
      <p:sp>
        <p:nvSpPr>
          <p:cNvPr id="268294" name="Text Box 6"/>
          <p:cNvSpPr txBox="1">
            <a:spLocks noChangeArrowheads="1"/>
          </p:cNvSpPr>
          <p:nvPr/>
        </p:nvSpPr>
        <p:spPr bwMode="auto">
          <a:xfrm>
            <a:off x="35496" y="0"/>
            <a:ext cx="210185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800080"/>
                </a:solidFill>
                <a:latin typeface="Angsana New" pitchFamily="18" charset="-34"/>
                <a:cs typeface="IrisUPC" pitchFamily="34" charset="-34"/>
              </a:rPr>
              <a:t>Factor F  </a:t>
            </a:r>
            <a:r>
              <a:rPr lang="th-TH" sz="1600" b="1" dirty="0" smtClean="0">
                <a:solidFill>
                  <a:srgbClr val="800080"/>
                </a:solidFill>
                <a:latin typeface="Angsana New" pitchFamily="18" charset="-34"/>
                <a:cs typeface="IrisUPC" pitchFamily="34" charset="-34"/>
              </a:rPr>
              <a:t>งานก่อสร้างชลประทาน</a:t>
            </a:r>
            <a:endParaRPr lang="th-TH" sz="1600" b="1" dirty="0">
              <a:solidFill>
                <a:srgbClr val="800080"/>
              </a:solidFill>
              <a:latin typeface="Angsana New" pitchFamily="18" charset="-34"/>
              <a:cs typeface="IrisUPC" pitchFamily="34" charset="-34"/>
            </a:endParaRPr>
          </a:p>
        </p:txBody>
      </p:sp>
      <p:pic>
        <p:nvPicPr>
          <p:cNvPr id="8" name="รูปภาพ 7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267014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5" name="AutoShape 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045575" y="6759575"/>
            <a:ext cx="71438" cy="71438"/>
          </a:xfrm>
          <a:prstGeom prst="actionButtonBlank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269316" name="Text Box 4"/>
          <p:cNvSpPr txBox="1">
            <a:spLocks noChangeArrowheads="1"/>
          </p:cNvSpPr>
          <p:nvPr/>
        </p:nvSpPr>
        <p:spPr bwMode="auto">
          <a:xfrm>
            <a:off x="1116012" y="2513013"/>
            <a:ext cx="7099326" cy="259763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extrusionH="76200" contourW="12700">
            <a:bevelT w="38100" h="63500" prst="artDeco"/>
            <a:contourClr>
              <a:srgbClr val="FF6600"/>
            </a:contourClr>
          </a:sp3d>
        </p:spPr>
        <p:txBody>
          <a:bodyPr wrap="square">
            <a:spAutoFit/>
          </a:bodyPr>
          <a:lstStyle/>
          <a:p>
            <a:pPr marL="176213" indent="-1762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§"/>
            </a:pP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เป็นส่วนของค่าใช้จ่ายเกี่ยวกับบุคลากรในการก่อสร้าง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ได้แก่  เงินเดือน ค่าจ้าง 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และ</a:t>
            </a:r>
            <a:br>
              <a:rPr lang="th-TH" sz="22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ค่าใช้จ่าย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อื่นที่เกี่ยวข้อง     ตั้งแต่เริ่มการก่อสร้างจนถึงการก่อสร้างแล้วเสร็จ 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    โดย</a:t>
            </a:r>
            <a:br>
              <a:rPr lang="th-TH" sz="22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บุคลากร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ที่เกี่ยวข้องกับการดำเนินการก่อสร้างดังกล่าว  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จะประกอบด้วย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ผู้จัดการ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-</a:t>
            </a:r>
            <a:br>
              <a:rPr lang="th-TH" sz="22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โครงการ</a:t>
            </a:r>
            <a:r>
              <a:rPr lang="en-US" sz="2200" b="1" dirty="0" smtClean="0">
                <a:latin typeface="Angsana New" pitchFamily="18" charset="-34"/>
                <a:cs typeface="IrisUPC" pitchFamily="34" charset="-34"/>
              </a:rPr>
              <a:t>  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สถาปนิก   วิศวกรประจำ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โครงการ</a:t>
            </a:r>
            <a:r>
              <a:rPr lang="en-US" sz="2200" b="1" dirty="0" smtClean="0">
                <a:latin typeface="Angsana New" pitchFamily="18" charset="-34"/>
                <a:cs typeface="IrisUPC" pitchFamily="34" charset="-34"/>
              </a:rPr>
              <a:t>   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โฟร์แมน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  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ผู้ควบคุมงาน 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 หัวหน้าช่าง</a:t>
            </a:r>
            <a:r>
              <a:rPr lang="en-US" sz="2200" b="1" dirty="0" smtClean="0">
                <a:latin typeface="Angsana New" pitchFamily="18" charset="-34"/>
                <a:cs typeface="IrisUPC" pitchFamily="34" charset="-34"/>
              </a:rPr>
              <a:t/>
            </a:r>
            <a:br>
              <a:rPr lang="en-US" sz="22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เสมียน</a:t>
            </a:r>
            <a:r>
              <a:rPr lang="en-US" sz="2200" b="1" dirty="0" smtClean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พนักงาน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ประจำสำนักงานโครงการ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เจ้าหน้าที่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ควบคุมเครื่องจักร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 </a:t>
            </a:r>
            <a:r>
              <a:rPr lang="en-US" sz="2200" b="1" dirty="0" smtClean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และ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เจ้าหน้าที่</a:t>
            </a:r>
            <a:br>
              <a:rPr lang="th-TH" sz="22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รักษา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ความปลอดภัย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  เป็นต้น     </a:t>
            </a:r>
          </a:p>
          <a:p>
            <a:pPr marL="176213" indent="-1762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§"/>
            </a:pP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ค่าใช้จ่าย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ในส่วน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นี้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ได้คำนวณและกำหนดไว้เป็นร้อยละของค่างาน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ต้นทุนสำหรับ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แต่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ละ</a:t>
            </a:r>
            <a:br>
              <a:rPr lang="th-TH" sz="22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ระดับ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ของค่างานต้นทุน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 </a:t>
            </a:r>
            <a:endParaRPr lang="th-TH" sz="2200" b="1" dirty="0"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269317" name="Text Box 5"/>
          <p:cNvSpPr txBox="1">
            <a:spLocks noChangeArrowheads="1"/>
          </p:cNvSpPr>
          <p:nvPr/>
        </p:nvSpPr>
        <p:spPr bwMode="auto">
          <a:xfrm>
            <a:off x="932286" y="857232"/>
            <a:ext cx="7207422" cy="104644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3600" b="1" dirty="0" smtClean="0">
                <a:latin typeface="Angsana New" pitchFamily="18" charset="-34"/>
                <a:cs typeface="IrisUPC" pitchFamily="34" charset="-34"/>
              </a:rPr>
              <a:t>หมวดค่า</a:t>
            </a:r>
            <a:r>
              <a:rPr lang="th-TH" sz="3600" b="1" dirty="0">
                <a:latin typeface="Angsana New" pitchFamily="18" charset="-34"/>
                <a:cs typeface="IrisUPC" pitchFamily="34" charset="-34"/>
              </a:rPr>
              <a:t>อำนวยการ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600" b="1" dirty="0" smtClean="0">
                <a:latin typeface="Angsana New" pitchFamily="18" charset="-34"/>
                <a:cs typeface="IrisUPC" pitchFamily="34" charset="-34"/>
              </a:rPr>
              <a:t>หมวดย่อย </a:t>
            </a:r>
            <a:r>
              <a:rPr lang="en-US" sz="2600" b="1" dirty="0" smtClean="0">
                <a:latin typeface="Angsana New" pitchFamily="18" charset="-34"/>
                <a:cs typeface="IrisUPC" pitchFamily="34" charset="-34"/>
              </a:rPr>
              <a:t>: </a:t>
            </a:r>
            <a:r>
              <a:rPr lang="th-TH" sz="2600" b="1" dirty="0" smtClean="0">
                <a:latin typeface="Angsana New" pitchFamily="18" charset="-34"/>
                <a:cs typeface="IrisUPC" pitchFamily="34" charset="-34"/>
              </a:rPr>
              <a:t>ค่าใช้จ่าย</a:t>
            </a:r>
            <a:r>
              <a:rPr lang="th-TH" sz="2600" b="1" dirty="0">
                <a:latin typeface="Angsana New" pitchFamily="18" charset="-34"/>
                <a:cs typeface="IrisUPC" pitchFamily="34" charset="-34"/>
              </a:rPr>
              <a:t>บริหารโครงการและบุคลากรในการดำเนินงานก่อสร้าง</a:t>
            </a:r>
          </a:p>
        </p:txBody>
      </p:sp>
      <p:sp>
        <p:nvSpPr>
          <p:cNvPr id="269318" name="Text Box 6"/>
          <p:cNvSpPr txBox="1">
            <a:spLocks noChangeArrowheads="1"/>
          </p:cNvSpPr>
          <p:nvPr/>
        </p:nvSpPr>
        <p:spPr bwMode="auto">
          <a:xfrm>
            <a:off x="6350" y="0"/>
            <a:ext cx="1835760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FF6600"/>
                </a:solidFill>
                <a:latin typeface="Angsana New" pitchFamily="18" charset="-34"/>
                <a:cs typeface="IrisUPC" pitchFamily="34" charset="-34"/>
              </a:rPr>
              <a:t>Factor F </a:t>
            </a:r>
            <a:r>
              <a:rPr lang="th-TH" sz="1600" b="1" dirty="0" smtClean="0">
                <a:solidFill>
                  <a:srgbClr val="FF6600"/>
                </a:solidFill>
                <a:latin typeface="Angsana New" pitchFamily="18" charset="-34"/>
                <a:cs typeface="IrisUPC" pitchFamily="34" charset="-34"/>
              </a:rPr>
              <a:t> งานก่อสร้างอาคาร</a:t>
            </a:r>
            <a:endParaRPr lang="th-TH" sz="1600" b="1" dirty="0">
              <a:solidFill>
                <a:srgbClr val="FF6600"/>
              </a:solidFill>
              <a:latin typeface="Angsana New" pitchFamily="18" charset="-34"/>
              <a:cs typeface="IrisUPC" pitchFamily="34" charset="-34"/>
            </a:endParaRPr>
          </a:p>
        </p:txBody>
      </p:sp>
      <p:pic>
        <p:nvPicPr>
          <p:cNvPr id="8" name="รูปภาพ 7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48241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9" name="AutoShape 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045575" y="6759575"/>
            <a:ext cx="71438" cy="71438"/>
          </a:xfrm>
          <a:prstGeom prst="actionButtonBlank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270340" name="Text Box 4"/>
          <p:cNvSpPr txBox="1">
            <a:spLocks noChangeArrowheads="1"/>
          </p:cNvSpPr>
          <p:nvPr/>
        </p:nvSpPr>
        <p:spPr bwMode="auto">
          <a:xfrm>
            <a:off x="785786" y="2571744"/>
            <a:ext cx="7600977" cy="31393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>
            <a:bevelT w="38100" h="63500" prst="artDeco"/>
            <a:contourClr>
              <a:srgbClr val="9900FF"/>
            </a:contourClr>
          </a:sp3d>
        </p:spPr>
        <p:txBody>
          <a:bodyPr wrap="square">
            <a:spAutoFit/>
          </a:bodyPr>
          <a:lstStyle/>
          <a:p>
            <a:pPr marL="93663" indent="-93663" fontAlgn="base">
              <a:spcBef>
                <a:spcPct val="0"/>
              </a:spcBef>
              <a:spcAft>
                <a:spcPct val="0"/>
              </a:spcAft>
              <a:buSzPct val="70000"/>
            </a:pP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ประกอบด้วย</a:t>
            </a:r>
          </a:p>
          <a:p>
            <a:pPr marL="354013" indent="-177800" fontAlgn="base">
              <a:spcBef>
                <a:spcPct val="0"/>
              </a:spcBef>
              <a:spcAft>
                <a:spcPct val="0"/>
              </a:spcAft>
              <a:buSzPct val="70000"/>
              <a:buFont typeface="Arial" pitchFamily="34" charset="0"/>
              <a:buChar char="•"/>
            </a:pP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ค่าใช้จ่าย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เกี่ยวกับบุคลากรที่จำเป็นสำหรับการดำเนินงานก่อสร้าง   ได้แก่  ผู้จัดการ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สนาม</a:t>
            </a:r>
            <a:br>
              <a:rPr lang="th-TH" sz="22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วิศวกร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ควบคุมงานสนาม   ช่างควบคุมงาน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ช่างเครื่องยนต์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 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พนักงานธุรการ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และคนงาน</a:t>
            </a:r>
            <a:br>
              <a:rPr lang="th-TH" sz="22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ทั่วไป</a:t>
            </a:r>
            <a:r>
              <a:rPr lang="en-US" sz="2200" b="1" dirty="0" smtClean="0">
                <a:latin typeface="Angsana New" pitchFamily="18" charset="-34"/>
                <a:cs typeface="IrisUPC" pitchFamily="34" charset="-34"/>
              </a:rPr>
              <a:t>   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และ</a:t>
            </a:r>
          </a:p>
          <a:p>
            <a:pPr marL="354013" indent="-177800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70000"/>
              <a:buFont typeface="Arial" pitchFamily="34" charset="0"/>
              <a:buChar char="•"/>
            </a:pP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ค่าใช้จ่าย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เกี่ยวกับสำนักงานใหญ่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 ได้แก่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ค่าใช้จ่าย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เกี่ยวกับงานด้าน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ธุรการ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 </a:t>
            </a:r>
            <a:r>
              <a:rPr lang="en-US" sz="2200" b="1" dirty="0" smtClean="0">
                <a:latin typeface="Angsana New" pitchFamily="18" charset="-34"/>
                <a:cs typeface="IrisUPC" pitchFamily="34" charset="-34"/>
              </a:rPr>
              <a:t>     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ค่าใช้จ่าย</a:t>
            </a:r>
            <a:br>
              <a:rPr lang="th-TH" sz="22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ด้าน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ยานพาหนะ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ผู้จัดการใหญ่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ช่างเทคนิค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เจ้าหน้าที่บัญชี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เจ้าหน้าที่ธุรการ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และ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เจ้าหน้าที่</a:t>
            </a:r>
            <a:br>
              <a:rPr lang="th-TH" sz="22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ประสานงาน</a:t>
            </a:r>
            <a:r>
              <a:rPr lang="en-US" sz="2200" b="1" dirty="0" smtClean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เป็นต้น  </a:t>
            </a:r>
          </a:p>
          <a:p>
            <a:pPr marL="93663" indent="-93663" fontAlgn="base">
              <a:spcBef>
                <a:spcPct val="0"/>
              </a:spcBef>
              <a:spcAft>
                <a:spcPct val="0"/>
              </a:spcAft>
              <a:buSzPct val="70000"/>
            </a:pPr>
            <a:r>
              <a:rPr lang="th-TH" sz="2200" b="1" dirty="0">
                <a:latin typeface="Angsana New" pitchFamily="18" charset="-34"/>
                <a:cs typeface="IrisUPC" pitchFamily="34" charset="-34"/>
              </a:rPr>
              <a:t> </a:t>
            </a:r>
          </a:p>
          <a:p>
            <a:pPr marL="93663" indent="-93663" fontAlgn="base">
              <a:spcBef>
                <a:spcPct val="0"/>
              </a:spcBef>
              <a:spcAft>
                <a:spcPct val="0"/>
              </a:spcAft>
              <a:buSzPct val="70000"/>
            </a:pP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ได้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คำนวณและกำหนดไว้เป็นร้อยละของค่างานต้นทุนในแต่ละระดับของค่างานต้นทุน</a:t>
            </a:r>
            <a:endParaRPr lang="th-TH" sz="2200" b="1" dirty="0">
              <a:latin typeface="Angsana New" pitchFamily="18" charset="-34"/>
              <a:cs typeface="IrisUPC" pitchFamily="34" charset="-34"/>
              <a:sym typeface="Symbol" pitchFamily="18" charset="2"/>
            </a:endParaRPr>
          </a:p>
        </p:txBody>
      </p:sp>
      <p:sp>
        <p:nvSpPr>
          <p:cNvPr id="270341" name="Text Box 5"/>
          <p:cNvSpPr txBox="1">
            <a:spLocks noChangeArrowheads="1"/>
          </p:cNvSpPr>
          <p:nvPr/>
        </p:nvSpPr>
        <p:spPr bwMode="auto">
          <a:xfrm>
            <a:off x="1568184" y="980728"/>
            <a:ext cx="5956144" cy="12938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algn="ctr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600" b="1" dirty="0" smtClean="0">
                <a:latin typeface="Angsana New" pitchFamily="18" charset="-34"/>
                <a:cs typeface="IrisUPC" pitchFamily="34" charset="-34"/>
              </a:rPr>
              <a:t>หมวดค่า</a:t>
            </a:r>
            <a:r>
              <a:rPr lang="th-TH" sz="3600" b="1" dirty="0">
                <a:latin typeface="Angsana New" pitchFamily="18" charset="-34"/>
                <a:cs typeface="IrisUPC" pitchFamily="34" charset="-34"/>
              </a:rPr>
              <a:t>อำนวยการ</a:t>
            </a:r>
          </a:p>
          <a:p>
            <a:pPr algn="ctr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2600" b="1" dirty="0" smtClean="0">
                <a:latin typeface="Angsana New" pitchFamily="18" charset="-34"/>
                <a:cs typeface="IrisUPC" pitchFamily="34" charset="-34"/>
              </a:rPr>
              <a:t>หมวดย่อย </a:t>
            </a:r>
            <a:r>
              <a:rPr lang="en-US" sz="2600" b="1" dirty="0" smtClean="0">
                <a:latin typeface="Angsana New" pitchFamily="18" charset="-34"/>
                <a:cs typeface="IrisUPC" pitchFamily="34" charset="-34"/>
              </a:rPr>
              <a:t>: </a:t>
            </a:r>
            <a:r>
              <a:rPr lang="th-TH" sz="2600" b="1" dirty="0" smtClean="0">
                <a:latin typeface="Angsana New" pitchFamily="18" charset="-34"/>
                <a:cs typeface="IrisUPC" pitchFamily="34" charset="-34"/>
              </a:rPr>
              <a:t>ค่าใช้จ่าย</a:t>
            </a:r>
            <a:r>
              <a:rPr lang="th-TH" sz="2600" b="1" dirty="0">
                <a:latin typeface="Angsana New" pitchFamily="18" charset="-34"/>
                <a:cs typeface="IrisUPC" pitchFamily="34" charset="-34"/>
              </a:rPr>
              <a:t>เกี่ยวกับบุคลากรและสำนักงานใหญ่</a:t>
            </a:r>
            <a:r>
              <a:rPr lang="en-US" sz="4400" b="1" dirty="0">
                <a:solidFill>
                  <a:srgbClr val="000000"/>
                </a:solidFill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</a:rPr>
              <a:t> </a:t>
            </a:r>
            <a:endParaRPr lang="th-TH" sz="2600" b="1" dirty="0">
              <a:solidFill>
                <a:srgbClr val="0000FF"/>
              </a:solidFill>
              <a:effectLst>
                <a:innerShdw blurRad="114300">
                  <a:prstClr val="black"/>
                </a:innerShdw>
              </a:effectLst>
              <a:latin typeface="Angsana New" pitchFamily="18" charset="-34"/>
              <a:cs typeface="IrisUPC" pitchFamily="34" charset="-34"/>
            </a:endParaRPr>
          </a:p>
          <a:p>
            <a:pPr algn="ctr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</a:pPr>
            <a:endParaRPr lang="th-TH" sz="1600" b="1" dirty="0">
              <a:solidFill>
                <a:srgbClr val="0000FF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270342" name="Text Box 6"/>
          <p:cNvSpPr txBox="1">
            <a:spLocks noChangeArrowheads="1"/>
          </p:cNvSpPr>
          <p:nvPr/>
        </p:nvSpPr>
        <p:spPr bwMode="auto">
          <a:xfrm>
            <a:off x="69850" y="68263"/>
            <a:ext cx="2553904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6699"/>
                </a:solidFill>
                <a:latin typeface="Angsana New" pitchFamily="18" charset="-34"/>
                <a:cs typeface="IrisUPC" pitchFamily="34" charset="-34"/>
              </a:rPr>
              <a:t>Factor F  </a:t>
            </a:r>
            <a:r>
              <a:rPr lang="th-TH" sz="1600" b="1" dirty="0" smtClean="0">
                <a:solidFill>
                  <a:srgbClr val="006699"/>
                </a:solidFill>
                <a:latin typeface="Angsana New" pitchFamily="18" charset="-34"/>
                <a:cs typeface="IrisUPC" pitchFamily="34" charset="-34"/>
              </a:rPr>
              <a:t>งานก่อสร้างทาง  </a:t>
            </a:r>
            <a:r>
              <a:rPr lang="th-TH" sz="1600" b="1" dirty="0">
                <a:solidFill>
                  <a:srgbClr val="006699"/>
                </a:solidFill>
                <a:latin typeface="Angsana New" pitchFamily="18" charset="-34"/>
                <a:cs typeface="IrisUPC" pitchFamily="34" charset="-34"/>
              </a:rPr>
              <a:t>และสะพานฯ</a:t>
            </a:r>
          </a:p>
        </p:txBody>
      </p:sp>
      <p:pic>
        <p:nvPicPr>
          <p:cNvPr id="8" name="รูปภาพ 7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21952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9" name="AutoShape 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045575" y="6759575"/>
            <a:ext cx="71438" cy="71438"/>
          </a:xfrm>
          <a:prstGeom prst="actionButtonBlank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270340" name="Text Box 4"/>
          <p:cNvSpPr txBox="1">
            <a:spLocks noChangeArrowheads="1"/>
          </p:cNvSpPr>
          <p:nvPr/>
        </p:nvSpPr>
        <p:spPr bwMode="auto">
          <a:xfrm>
            <a:off x="792406" y="1628800"/>
            <a:ext cx="7600977" cy="483209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>
            <a:bevelT w="38100" h="63500" prst="artDeco"/>
            <a:contourClr>
              <a:srgbClr val="9900FF"/>
            </a:contourClr>
          </a:sp3d>
        </p:spPr>
        <p:txBody>
          <a:bodyPr wrap="square">
            <a:spAutoFit/>
          </a:bodyPr>
          <a:lstStyle/>
          <a:p>
            <a:pPr marL="93663" indent="-93663" fontAlgn="base">
              <a:spcBef>
                <a:spcPct val="0"/>
              </a:spcBef>
              <a:spcAft>
                <a:spcPct val="0"/>
              </a:spcAft>
              <a:buSzPct val="70000"/>
            </a:pPr>
            <a:r>
              <a:rPr lang="th-TH" sz="2200" b="1" dirty="0">
                <a:latin typeface="IrisUPC" pitchFamily="34" charset="-34"/>
                <a:cs typeface="IrisUPC" pitchFamily="34" charset="-34"/>
              </a:rPr>
              <a:t>ประกอบด้วย</a:t>
            </a:r>
          </a:p>
          <a:p>
            <a:pPr marL="342900" indent="-342900">
              <a:buClr>
                <a:srgbClr val="993300"/>
              </a:buClr>
              <a:buSzPct val="60000"/>
              <a:buFont typeface="Wingdings" pitchFamily="2" charset="2"/>
              <a:buChar char="Ø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เงินเดือน  ค่าจ้าง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ค่าใช้จ่ายที่เกี่ยวข้องบุคลากรในการก่อสร้าง    ซึ่งตามปกติ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จะประกอบด้วย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  <a:p>
            <a:pPr lvl="3"/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-  ผู้จัดการ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สนาม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  <a:p>
            <a:pPr lvl="3"/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-  วิศวกร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ควบคุมงานสนาม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  <a:p>
            <a:pPr lvl="3"/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-  ช่าง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ควบคุมงาน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  <a:p>
            <a:pPr lvl="3"/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-  ช่าง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เครื่องยนต์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  <a:p>
            <a:pPr lvl="3"/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-  พนักงาน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ธุรการ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  <a:p>
            <a:pPr lvl="3"/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-  คนงาน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ทั่วไป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  <a:p>
            <a:pPr marL="342900" indent="-342900">
              <a:buClr>
                <a:srgbClr val="993300"/>
              </a:buClr>
              <a:buSzPct val="60000"/>
              <a:buFont typeface="Wingdings" pitchFamily="2" charset="2"/>
              <a:buChar char="Ø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ค่าใช้จ่าย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ในส่วนที่เกี่ยวข้องกับสำนักงานใหญ่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ประกอบด้วย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ค่าใช้จ่ายเอกสารด้านธุรการ  ค่าใช้จ่ายด้านยานพาหนะ  และเงินเดือนค่าจ้างผู้จัดการใหญ่  ช่างเทคนิค เจ้าหน้าที่บัญชี  เจ้าหน้าที่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ธุรการ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และเจ้าหน้าที่ประสานงาน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  <a:p>
            <a:pPr marL="93663" indent="-93663" fontAlgn="base">
              <a:spcBef>
                <a:spcPct val="0"/>
              </a:spcBef>
              <a:spcAft>
                <a:spcPct val="0"/>
              </a:spcAft>
              <a:buSzPct val="70000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</a:t>
            </a:r>
            <a:endParaRPr lang="th-TH" sz="2200" b="1" dirty="0">
              <a:latin typeface="IrisUPC" pitchFamily="34" charset="-34"/>
              <a:cs typeface="IrisUPC" pitchFamily="34" charset="-34"/>
            </a:endParaRPr>
          </a:p>
          <a:p>
            <a:pPr marL="93663" indent="-93663" fontAlgn="base">
              <a:spcBef>
                <a:spcPct val="0"/>
              </a:spcBef>
              <a:spcAft>
                <a:spcPct val="0"/>
              </a:spcAft>
              <a:buSzPct val="70000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ได้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คำนวณและกำหนดไว้เป็นร้อยละของค่างานต้นทุนในแต่ละระดับของค่างาน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ต้นทุน</a:t>
            </a:r>
            <a:endParaRPr lang="th-TH" sz="2200" b="1" dirty="0">
              <a:latin typeface="IrisUPC" pitchFamily="34" charset="-34"/>
              <a:cs typeface="IrisUPC" pitchFamily="34" charset="-34"/>
              <a:sym typeface="Symbol" pitchFamily="18" charset="2"/>
            </a:endParaRPr>
          </a:p>
        </p:txBody>
      </p:sp>
      <p:sp>
        <p:nvSpPr>
          <p:cNvPr id="270341" name="Text Box 5"/>
          <p:cNvSpPr txBox="1">
            <a:spLocks noChangeArrowheads="1"/>
          </p:cNvSpPr>
          <p:nvPr/>
        </p:nvSpPr>
        <p:spPr bwMode="auto">
          <a:xfrm>
            <a:off x="1998680" y="503710"/>
            <a:ext cx="5145088" cy="10056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algn="ctr" fontAlgn="base">
              <a:lnSpc>
                <a:spcPts val="34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600" b="1" dirty="0" smtClean="0">
                <a:latin typeface="Angsana New" pitchFamily="18" charset="-34"/>
                <a:cs typeface="IrisUPC" pitchFamily="34" charset="-34"/>
              </a:rPr>
              <a:t>หมวดค่า</a:t>
            </a:r>
            <a:r>
              <a:rPr lang="th-TH" sz="3600" b="1" dirty="0">
                <a:latin typeface="Angsana New" pitchFamily="18" charset="-34"/>
                <a:cs typeface="IrisUPC" pitchFamily="34" charset="-34"/>
              </a:rPr>
              <a:t>อำนวยการ</a:t>
            </a:r>
          </a:p>
          <a:p>
            <a:pPr algn="ctr" fontAlgn="base">
              <a:lnSpc>
                <a:spcPts val="34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2600" b="1" dirty="0" smtClean="0">
                <a:latin typeface="Angsana New" pitchFamily="18" charset="-34"/>
                <a:cs typeface="IrisUPC" pitchFamily="34" charset="-34"/>
              </a:rPr>
              <a:t>หมวดย่อย </a:t>
            </a:r>
            <a:r>
              <a:rPr lang="en-US" sz="2600" b="1" dirty="0" smtClean="0">
                <a:latin typeface="Angsana New" pitchFamily="18" charset="-34"/>
                <a:cs typeface="IrisUPC" pitchFamily="34" charset="-34"/>
              </a:rPr>
              <a:t>: </a:t>
            </a:r>
            <a:r>
              <a:rPr lang="th-TH" sz="2600" b="1" dirty="0" smtClean="0">
                <a:latin typeface="Angsana New" pitchFamily="18" charset="-34"/>
                <a:cs typeface="IrisUPC" pitchFamily="34" charset="-34"/>
              </a:rPr>
              <a:t>ค่าใช้จ่าย</a:t>
            </a:r>
            <a:r>
              <a:rPr lang="th-TH" sz="2600" b="1" dirty="0">
                <a:latin typeface="Angsana New" pitchFamily="18" charset="-34"/>
                <a:cs typeface="IrisUPC" pitchFamily="34" charset="-34"/>
              </a:rPr>
              <a:t>เกี่ยวกับบุคลากรและสำนักงาน</a:t>
            </a:r>
            <a:r>
              <a:rPr lang="th-TH" sz="2600" b="1" dirty="0" smtClean="0">
                <a:latin typeface="Angsana New" pitchFamily="18" charset="-34"/>
                <a:cs typeface="IrisUPC" pitchFamily="34" charset="-34"/>
              </a:rPr>
              <a:t>ใหญ่</a:t>
            </a:r>
            <a:endParaRPr lang="th-TH" sz="2600" b="1" dirty="0"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35496" y="66110"/>
            <a:ext cx="2101858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800080"/>
                </a:solidFill>
                <a:latin typeface="Angsana New" pitchFamily="18" charset="-34"/>
                <a:cs typeface="IrisUPC" pitchFamily="34" charset="-34"/>
              </a:rPr>
              <a:t>Factor F  </a:t>
            </a:r>
            <a:r>
              <a:rPr lang="th-TH" sz="1600" b="1" dirty="0" smtClean="0">
                <a:solidFill>
                  <a:srgbClr val="800080"/>
                </a:solidFill>
                <a:latin typeface="Angsana New" pitchFamily="18" charset="-34"/>
                <a:cs typeface="IrisUPC" pitchFamily="34" charset="-34"/>
              </a:rPr>
              <a:t>งานก่อสร้างชลประทาน</a:t>
            </a:r>
            <a:endParaRPr lang="th-TH" sz="1600" b="1" dirty="0">
              <a:solidFill>
                <a:srgbClr val="800080"/>
              </a:solidFill>
              <a:latin typeface="Angsana New" pitchFamily="18" charset="-34"/>
              <a:cs typeface="IrisUPC" pitchFamily="34" charset="-34"/>
            </a:endParaRPr>
          </a:p>
        </p:txBody>
      </p:sp>
      <p:pic>
        <p:nvPicPr>
          <p:cNvPr id="9" name="รูปภาพ 8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73389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3" name="AutoShape 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045575" y="6759575"/>
            <a:ext cx="71438" cy="71438"/>
          </a:xfrm>
          <a:prstGeom prst="actionButtonBlank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271364" name="Text Box 4"/>
          <p:cNvSpPr txBox="1">
            <a:spLocks noChangeArrowheads="1"/>
          </p:cNvSpPr>
          <p:nvPr/>
        </p:nvSpPr>
        <p:spPr bwMode="auto">
          <a:xfrm>
            <a:off x="928662" y="2484438"/>
            <a:ext cx="7572427" cy="212365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extrusionH="76200">
            <a:bevelT w="50800"/>
          </a:sp3d>
        </p:spPr>
        <p:txBody>
          <a:bodyPr wrap="square">
            <a:spAutoFit/>
          </a:bodyPr>
          <a:lstStyle/>
          <a:p>
            <a:pPr marL="177800" indent="-1778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ประกอบด้วย  </a:t>
            </a:r>
          </a:p>
          <a:p>
            <a:pPr marL="719138" lvl="1" indent="-1778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65000"/>
              <a:buFont typeface="Wingdings" pitchFamily="2" charset="2"/>
              <a:buChar char="§"/>
            </a:pP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ค่าใช้จ่ายเกี่ยวกับการประกันภัยโครงการ  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	 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กำหนดไว้ในอัตราร้อยละ  </a:t>
            </a:r>
            <a:r>
              <a:rPr lang="th-TH" sz="2200" b="1" dirty="0" smtClean="0">
                <a:latin typeface="Angsana New" pitchFamily="18" charset="-34"/>
                <a:cs typeface="EucrosiaUPC" pitchFamily="18" charset="-34"/>
              </a:rPr>
              <a:t>0.25</a:t>
            </a:r>
            <a:br>
              <a:rPr lang="th-TH" sz="2200" b="1" dirty="0" smtClean="0">
                <a:latin typeface="Angsana New" pitchFamily="18" charset="-34"/>
                <a:cs typeface="EucrosiaUPC" pitchFamily="18" charset="-34"/>
              </a:rPr>
            </a:br>
            <a:r>
              <a:rPr lang="en-US" sz="2200" b="1" dirty="0">
                <a:latin typeface="Angsana New" pitchFamily="18" charset="-34"/>
                <a:cs typeface="EucrosiaUPC" pitchFamily="18" charset="-34"/>
              </a:rPr>
              <a:t>				        </a:t>
            </a:r>
            <a:r>
              <a:rPr lang="en-US" sz="2200" b="1" dirty="0" smtClean="0">
                <a:latin typeface="Angsana New" pitchFamily="18" charset="-34"/>
                <a:cs typeface="EucrosiaUPC" pitchFamily="18" charset="-34"/>
              </a:rPr>
              <a:t>	    </a:t>
            </a:r>
            <a:r>
              <a:rPr lang="th-TH" sz="2200" b="1" dirty="0" smtClean="0">
                <a:latin typeface="Angsana New" pitchFamily="18" charset="-34"/>
                <a:cs typeface="EucrosiaUPC" pitchFamily="18" charset="-34"/>
              </a:rPr>
              <a:t>        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ของ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ค่างานต้นทุน   </a:t>
            </a:r>
          </a:p>
          <a:p>
            <a:pPr marL="719138" lvl="1" indent="-1778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65000"/>
              <a:buFont typeface="Wingdings" pitchFamily="2" charset="2"/>
              <a:buChar char="§"/>
            </a:pP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ค่าใช้จ่ายในการบริหารความเสี่ยงอื่นๆ     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	 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กำหนดไว้ในอัตราร้อยละ  </a:t>
            </a:r>
            <a:r>
              <a:rPr lang="th-TH" sz="2200" b="1" dirty="0" smtClean="0">
                <a:latin typeface="Angsana New" pitchFamily="18" charset="-34"/>
                <a:cs typeface="EucrosiaUPC" pitchFamily="18" charset="-34"/>
              </a:rPr>
              <a:t>0.05</a:t>
            </a:r>
            <a:br>
              <a:rPr lang="th-TH" sz="2200" b="1" dirty="0" smtClean="0">
                <a:latin typeface="Angsana New" pitchFamily="18" charset="-34"/>
                <a:cs typeface="EucrosiaUPC" pitchFamily="18" charset="-34"/>
              </a:rPr>
            </a:br>
            <a:r>
              <a:rPr lang="en-US" sz="2200" b="1" dirty="0">
                <a:latin typeface="Angsana New" pitchFamily="18" charset="-34"/>
                <a:cs typeface="EucrosiaUPC" pitchFamily="18" charset="-34"/>
              </a:rPr>
              <a:t>				              </a:t>
            </a:r>
            <a:r>
              <a:rPr lang="en-US" sz="2200" b="1" dirty="0" smtClean="0">
                <a:latin typeface="Angsana New" pitchFamily="18" charset="-34"/>
                <a:cs typeface="EucrosiaUPC" pitchFamily="18" charset="-34"/>
              </a:rPr>
              <a:t>	  </a:t>
            </a:r>
            <a:r>
              <a:rPr lang="en-US" sz="2200" b="1" dirty="0" smtClean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        ของ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ค่างานต้นทุน  </a:t>
            </a:r>
          </a:p>
          <a:p>
            <a:pPr marL="177800" indent="-1778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รวมทั้ง  </a:t>
            </a:r>
            <a:r>
              <a:rPr lang="th-TH" sz="2200" b="1" dirty="0">
                <a:latin typeface="Angsana New" pitchFamily="18" charset="-34"/>
                <a:cs typeface="EucrosiaUPC" pitchFamily="18" charset="-34"/>
              </a:rPr>
              <a:t>2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 ส่วน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เป็นร้อยละ </a:t>
            </a:r>
            <a:r>
              <a:rPr lang="th-TH" sz="2200" b="1" dirty="0">
                <a:latin typeface="Angsana New" pitchFamily="18" charset="-34"/>
                <a:cs typeface="EucrosiaUPC" pitchFamily="18" charset="-34"/>
              </a:rPr>
              <a:t>0.30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 ของค่างานต้นทุน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     ใน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ทุกระดับค่างานต้นทุน</a:t>
            </a:r>
          </a:p>
        </p:txBody>
      </p:sp>
      <p:sp>
        <p:nvSpPr>
          <p:cNvPr id="271365" name="Text Box 5"/>
          <p:cNvSpPr txBox="1">
            <a:spLocks noChangeArrowheads="1"/>
          </p:cNvSpPr>
          <p:nvPr/>
        </p:nvSpPr>
        <p:spPr bwMode="auto">
          <a:xfrm>
            <a:off x="2356035" y="911214"/>
            <a:ext cx="4480714" cy="104644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3600" b="1" dirty="0" smtClean="0">
                <a:latin typeface="Angsana New" pitchFamily="18" charset="-34"/>
                <a:cs typeface="IrisUPC" pitchFamily="34" charset="-34"/>
              </a:rPr>
              <a:t>หมวดค่า</a:t>
            </a:r>
            <a:r>
              <a:rPr lang="th-TH" sz="3600" b="1" dirty="0">
                <a:latin typeface="Angsana New" pitchFamily="18" charset="-34"/>
                <a:cs typeface="IrisUPC" pitchFamily="34" charset="-34"/>
              </a:rPr>
              <a:t>อำนวยการ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600" b="1" dirty="0" smtClean="0">
                <a:latin typeface="Angsana New" pitchFamily="18" charset="-34"/>
                <a:cs typeface="IrisUPC" pitchFamily="34" charset="-34"/>
              </a:rPr>
              <a:t>หมวดย่อย </a:t>
            </a:r>
            <a:r>
              <a:rPr lang="en-US" sz="2600" b="1" dirty="0" smtClean="0">
                <a:latin typeface="Angsana New" pitchFamily="18" charset="-34"/>
                <a:cs typeface="IrisUPC" pitchFamily="34" charset="-34"/>
              </a:rPr>
              <a:t>: </a:t>
            </a:r>
            <a:r>
              <a:rPr lang="th-TH" sz="2600" b="1" dirty="0" smtClean="0">
                <a:latin typeface="Angsana New" pitchFamily="18" charset="-34"/>
                <a:cs typeface="IrisUPC" pitchFamily="34" charset="-34"/>
              </a:rPr>
              <a:t>ค่าใช้จ่าย</a:t>
            </a:r>
            <a:r>
              <a:rPr lang="th-TH" sz="2600" b="1" dirty="0">
                <a:latin typeface="Angsana New" pitchFamily="18" charset="-34"/>
                <a:cs typeface="IrisUPC" pitchFamily="34" charset="-34"/>
              </a:rPr>
              <a:t>ในการบริหารความเสี่ยง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7852" y="0"/>
            <a:ext cx="3700052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7030A0"/>
                </a:solidFill>
                <a:latin typeface="Angsana New" pitchFamily="18" charset="-34"/>
                <a:cs typeface="IrisUPC" pitchFamily="34" charset="-34"/>
              </a:rPr>
              <a:t>Factor F  </a:t>
            </a:r>
            <a:r>
              <a:rPr lang="th-TH" sz="1600" b="1" dirty="0" smtClean="0">
                <a:solidFill>
                  <a:srgbClr val="7030A0"/>
                </a:solidFill>
                <a:latin typeface="Angsana New" pitchFamily="18" charset="-34"/>
                <a:cs typeface="IrisUPC" pitchFamily="34" charset="-34"/>
              </a:rPr>
              <a:t>งานก่อสร้างอาคาร  ทาง  สะพานฯ  และชลประทาน</a:t>
            </a:r>
            <a:endParaRPr lang="th-TH" sz="1600" b="1" dirty="0">
              <a:solidFill>
                <a:srgbClr val="7030A0"/>
              </a:solidFill>
              <a:latin typeface="Angsana New" pitchFamily="18" charset="-34"/>
              <a:cs typeface="IrisUPC" pitchFamily="34" charset="-34"/>
            </a:endParaRPr>
          </a:p>
        </p:txBody>
      </p:sp>
      <p:pic>
        <p:nvPicPr>
          <p:cNvPr id="9" name="รูปภาพ 8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39551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7" name="AutoShape 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045575" y="6759575"/>
            <a:ext cx="71438" cy="71438"/>
          </a:xfrm>
          <a:prstGeom prst="actionButtonBlank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272388" name="Text Box 4"/>
          <p:cNvSpPr txBox="1">
            <a:spLocks noChangeArrowheads="1"/>
          </p:cNvSpPr>
          <p:nvPr/>
        </p:nvSpPr>
        <p:spPr bwMode="auto">
          <a:xfrm>
            <a:off x="276293" y="1484784"/>
            <a:ext cx="8640763" cy="498540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extrusionH="76200" contourW="12700">
            <a:bevelT w="50800" prst="artDeco"/>
            <a:contourClr>
              <a:srgbClr val="7030A0"/>
            </a:contourClr>
          </a:sp3d>
        </p:spPr>
        <p:txBody>
          <a:bodyPr anchor="ctr" anchorCtr="0">
            <a:noAutofit/>
          </a:bodyPr>
          <a:lstStyle/>
          <a:p>
            <a:pPr marL="269875" indent="-269875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" pitchFamily="2" charset="2"/>
              <a:buChar char="v"/>
            </a:pP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กำหนดให้ใช้ค่าเฉลี่ยของอัตราดอกเบี้ยเงินให้กู้ยืมประเภท  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MLR   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ของธนาคารขนาดใหญ่อย่างน้อย  </a:t>
            </a:r>
            <a:r>
              <a:rPr lang="th-TH" sz="2200" b="1" dirty="0" smtClean="0">
                <a:latin typeface="Angsana New" pitchFamily="18" charset="-34"/>
                <a:cs typeface="EucrosiaUPC" pitchFamily="18" charset="-34"/>
              </a:rPr>
              <a:t>3</a:t>
            </a:r>
            <a:br>
              <a:rPr lang="th-TH" sz="2200" b="1" dirty="0" smtClean="0">
                <a:latin typeface="Angsana New" pitchFamily="18" charset="-34"/>
                <a:cs typeface="EucrosiaUPC" pitchFamily="18" charset="-34"/>
              </a:rPr>
            </a:b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ธนาคาร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เป็นเกณฑ์พิจารณา 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โดยกำหนดเป็นตัวเลขกลม   กรณีอัตราดอกเบี้ยเป็นเศษ  ถ้าเศษถึง </a:t>
            </a:r>
            <a:r>
              <a:rPr lang="th-TH" sz="2200" b="1" dirty="0" smtClean="0">
                <a:latin typeface="Angsana New" pitchFamily="18" charset="-34"/>
                <a:cs typeface="EucrosiaUPC" pitchFamily="18" charset="-34"/>
              </a:rPr>
              <a:t>0.50</a:t>
            </a:r>
            <a:br>
              <a:rPr lang="th-TH" sz="2200" b="1" dirty="0" smtClean="0">
                <a:latin typeface="Angsana New" pitchFamily="18" charset="-34"/>
                <a:cs typeface="EucrosiaUPC" pitchFamily="18" charset="-34"/>
              </a:rPr>
            </a:b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ให้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ปัดขึ้น  ถ้าไม่ถึง </a:t>
            </a:r>
            <a:r>
              <a:rPr lang="th-TH" sz="2200" b="1" dirty="0">
                <a:latin typeface="Angsana New" pitchFamily="18" charset="-34"/>
                <a:cs typeface="EucrosiaUPC" pitchFamily="18" charset="-34"/>
              </a:rPr>
              <a:t>0.50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 ให้ปัดลง </a:t>
            </a:r>
          </a:p>
          <a:p>
            <a:pPr marL="269875" indent="-269875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" pitchFamily="2" charset="2"/>
              <a:buChar char="v"/>
            </a:pP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การคำนวณค่าดอกเบี้ยจะมีสูตรสำหรับการคำนวณค่าดอกเบี้ยประกอบอยู่ในตาราง 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Factor F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 ด้วย  ดังนี้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 </a:t>
            </a:r>
          </a:p>
          <a:p>
            <a:pPr marL="269875" indent="-269875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</a:pPr>
            <a:r>
              <a:rPr lang="en-US" sz="2200" b="1" dirty="0">
                <a:latin typeface="Angsana New" pitchFamily="18" charset="-34"/>
                <a:cs typeface="IrisUPC" pitchFamily="34" charset="-34"/>
              </a:rPr>
              <a:t>                    I = </a:t>
            </a:r>
            <a:r>
              <a:rPr lang="en-US" sz="2200" b="1" dirty="0" err="1">
                <a:latin typeface="Angsana New" pitchFamily="18" charset="-34"/>
                <a:cs typeface="IrisUPC" pitchFamily="34" charset="-34"/>
              </a:rPr>
              <a:t>i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/</a:t>
            </a:r>
            <a:r>
              <a:rPr lang="th-TH" sz="2200" b="1" dirty="0">
                <a:latin typeface="Angsana New" pitchFamily="18" charset="-34"/>
                <a:cs typeface="EucrosiaUPC" pitchFamily="18" charset="-34"/>
              </a:rPr>
              <a:t>12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*[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r/</a:t>
            </a:r>
            <a:r>
              <a:rPr lang="th-TH" sz="2200" b="1" dirty="0">
                <a:latin typeface="Angsana New" pitchFamily="18" charset="-34"/>
                <a:cs typeface="EucrosiaUPC" pitchFamily="18" charset="-34"/>
              </a:rPr>
              <a:t>100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+(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T+D-</a:t>
            </a:r>
            <a:r>
              <a:rPr lang="th-TH" sz="2200" b="1" dirty="0">
                <a:latin typeface="Angsana New" pitchFamily="18" charset="-34"/>
                <a:cs typeface="EucrosiaUPC" pitchFamily="18" charset="-34"/>
              </a:rPr>
              <a:t>1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)*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a/</a:t>
            </a:r>
            <a:r>
              <a:rPr lang="th-TH" sz="2200" b="1" dirty="0">
                <a:latin typeface="Angsana New" pitchFamily="18" charset="-34"/>
                <a:cs typeface="EucrosiaUPC" pitchFamily="18" charset="-34"/>
              </a:rPr>
              <a:t>100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-(</a:t>
            </a:r>
            <a:r>
              <a:rPr lang="en-US" sz="2200" b="1" dirty="0" err="1">
                <a:latin typeface="Angsana New" pitchFamily="18" charset="-34"/>
                <a:cs typeface="IrisUPC" pitchFamily="34" charset="-34"/>
              </a:rPr>
              <a:t>a+r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)/</a:t>
            </a:r>
            <a:r>
              <a:rPr lang="th-TH" sz="2200" b="1" dirty="0">
                <a:latin typeface="Angsana New" pitchFamily="18" charset="-34"/>
                <a:cs typeface="EucrosiaUPC" pitchFamily="18" charset="-34"/>
              </a:rPr>
              <a:t>100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*(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T+</a:t>
            </a:r>
            <a:r>
              <a:rPr lang="th-TH" sz="2200" b="1" dirty="0">
                <a:latin typeface="Angsana New" pitchFamily="18" charset="-34"/>
                <a:cs typeface="EucrosiaUPC" pitchFamily="18" charset="-34"/>
              </a:rPr>
              <a:t>1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)/</a:t>
            </a:r>
            <a:r>
              <a:rPr lang="th-TH" sz="2200" b="1" dirty="0">
                <a:latin typeface="Angsana New" pitchFamily="18" charset="-34"/>
                <a:cs typeface="EucrosiaUPC" pitchFamily="18" charset="-34"/>
              </a:rPr>
              <a:t>2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-(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D-</a:t>
            </a:r>
            <a:r>
              <a:rPr lang="th-TH" sz="2200" b="1" dirty="0">
                <a:latin typeface="Angsana New" pitchFamily="18" charset="-34"/>
                <a:cs typeface="EucrosiaUPC" pitchFamily="18" charset="-34"/>
              </a:rPr>
              <a:t>1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)]</a:t>
            </a:r>
          </a:p>
          <a:p>
            <a:pPr marL="269875" indent="-269875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</a:pPr>
            <a:r>
              <a:rPr lang="th-TH" sz="2200" b="1" dirty="0">
                <a:latin typeface="Angsana New" pitchFamily="18" charset="-34"/>
                <a:cs typeface="IrisUPC" pitchFamily="34" charset="-34"/>
              </a:rPr>
              <a:t>  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     โดย</a:t>
            </a:r>
            <a:endParaRPr lang="en-US" sz="2200" b="1" dirty="0">
              <a:latin typeface="Angsana New" pitchFamily="18" charset="-34"/>
              <a:cs typeface="IrisUPC" pitchFamily="34" charset="-34"/>
            </a:endParaRPr>
          </a:p>
          <a:p>
            <a:pPr marL="269875" indent="-269875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</a:pPr>
            <a:r>
              <a:rPr lang="en-US" sz="2200" b="1" dirty="0">
                <a:latin typeface="Angsana New" pitchFamily="18" charset="-34"/>
                <a:cs typeface="IrisUPC" pitchFamily="34" charset="-34"/>
              </a:rPr>
              <a:t>		I  =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ดอกเบี้ยรวมทั้ง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โครงการ (%)</a:t>
            </a:r>
            <a:endParaRPr lang="en-US" sz="2200" b="1" dirty="0">
              <a:latin typeface="Angsana New" pitchFamily="18" charset="-34"/>
              <a:cs typeface="IrisUPC" pitchFamily="34" charset="-34"/>
            </a:endParaRPr>
          </a:p>
          <a:p>
            <a:pPr marL="269875" indent="-269875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</a:pPr>
            <a:r>
              <a:rPr lang="en-US" sz="2200" b="1" dirty="0">
                <a:latin typeface="Angsana New" pitchFamily="18" charset="-34"/>
                <a:cs typeface="IrisUPC" pitchFamily="34" charset="-34"/>
              </a:rPr>
              <a:t>		T  =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ระยะเวลา (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เดือน)</a:t>
            </a:r>
            <a:endParaRPr lang="en-US" sz="2200" b="1" dirty="0">
              <a:latin typeface="Angsana New" pitchFamily="18" charset="-34"/>
              <a:cs typeface="IrisUPC" pitchFamily="34" charset="-34"/>
            </a:endParaRPr>
          </a:p>
          <a:p>
            <a:pPr marL="269875" indent="-269875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</a:pPr>
            <a:r>
              <a:rPr lang="en-US" sz="2200" b="1" dirty="0">
                <a:latin typeface="Angsana New" pitchFamily="18" charset="-34"/>
                <a:cs typeface="IrisUPC" pitchFamily="34" charset="-34"/>
              </a:rPr>
              <a:t>		D  =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ช่วงเวลาการรับ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เงิน (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เดือน)</a:t>
            </a:r>
            <a:endParaRPr lang="en-US" sz="2200" b="1" dirty="0">
              <a:latin typeface="Angsana New" pitchFamily="18" charset="-34"/>
              <a:cs typeface="IrisUPC" pitchFamily="34" charset="-34"/>
            </a:endParaRPr>
          </a:p>
          <a:p>
            <a:pPr marL="269875" indent="-269875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</a:pPr>
            <a:r>
              <a:rPr lang="en-US" sz="2200" b="1" dirty="0">
                <a:latin typeface="Angsana New" pitchFamily="18" charset="-34"/>
                <a:cs typeface="IrisUPC" pitchFamily="34" charset="-34"/>
              </a:rPr>
              <a:t>		a  =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อัตราเงินล่วงหน้า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จ่าย (%)</a:t>
            </a:r>
            <a:endParaRPr lang="en-US" sz="2200" b="1" dirty="0">
              <a:latin typeface="Angsana New" pitchFamily="18" charset="-34"/>
              <a:cs typeface="IrisUPC" pitchFamily="34" charset="-34"/>
            </a:endParaRPr>
          </a:p>
          <a:p>
            <a:pPr marL="269875" indent="-269875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</a:pPr>
            <a:r>
              <a:rPr lang="en-US" sz="2200" b="1" dirty="0">
                <a:latin typeface="Angsana New" pitchFamily="18" charset="-34"/>
                <a:cs typeface="IrisUPC" pitchFamily="34" charset="-34"/>
              </a:rPr>
              <a:t>		</a:t>
            </a:r>
            <a:r>
              <a:rPr lang="en-US" sz="2200" b="1" dirty="0" err="1">
                <a:latin typeface="Angsana New" pitchFamily="18" charset="-34"/>
                <a:cs typeface="IrisUPC" pitchFamily="34" charset="-34"/>
              </a:rPr>
              <a:t>i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  =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อัตราดอกเบี้ยเงินกู้ต่อ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ปี (%)</a:t>
            </a:r>
            <a:endParaRPr lang="en-US" sz="2200" b="1" dirty="0">
              <a:latin typeface="Angsana New" pitchFamily="18" charset="-34"/>
              <a:cs typeface="IrisUPC" pitchFamily="34" charset="-34"/>
            </a:endParaRPr>
          </a:p>
          <a:p>
            <a:pPr marL="269875" indent="-269875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</a:pPr>
            <a:r>
              <a:rPr lang="en-US" sz="2200" b="1" dirty="0">
                <a:latin typeface="Angsana New" pitchFamily="18" charset="-34"/>
                <a:cs typeface="IrisUPC" pitchFamily="34" charset="-34"/>
              </a:rPr>
              <a:t>		r  =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อัตราเงินประกัน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ผลงาน (%)</a:t>
            </a:r>
            <a:endParaRPr lang="en-US" sz="2200" b="1" dirty="0">
              <a:latin typeface="Angsana New" pitchFamily="18" charset="-34"/>
              <a:cs typeface="IrisUPC" pitchFamily="34" charset="-34"/>
            </a:endParaRPr>
          </a:p>
          <a:p>
            <a:pPr marL="269875" indent="-269875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" pitchFamily="2" charset="2"/>
              <a:buChar char="v"/>
            </a:pP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อัตรา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ดอกเบี้ยเงินกู้ปัจจุบัน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ร้อย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ละ 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7</a:t>
            </a:r>
            <a:r>
              <a:rPr lang="th-TH" sz="2200" b="1" dirty="0" smtClean="0">
                <a:latin typeface="Angsana New" pitchFamily="18" charset="-34"/>
                <a:cs typeface="EucrosiaUPC" pitchFamily="18" charset="-34"/>
              </a:rPr>
              <a:t>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ต่อ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ปี</a:t>
            </a:r>
            <a:endParaRPr lang="th-TH" sz="2200" b="1" dirty="0"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272389" name="Text Box 5"/>
          <p:cNvSpPr txBox="1">
            <a:spLocks noChangeArrowheads="1"/>
          </p:cNvSpPr>
          <p:nvPr/>
        </p:nvSpPr>
        <p:spPr bwMode="auto">
          <a:xfrm>
            <a:off x="3146480" y="609188"/>
            <a:ext cx="2419253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3600" b="1" dirty="0" smtClean="0">
                <a:latin typeface="Angsana New" pitchFamily="18" charset="-34"/>
                <a:cs typeface="IrisUPC" pitchFamily="34" charset="-34"/>
              </a:rPr>
              <a:t>หมวดค่าดอกเบี้ย</a:t>
            </a:r>
            <a:endParaRPr lang="th-TH" sz="3600" b="1" dirty="0"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7852" y="0"/>
            <a:ext cx="3700052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7030A0"/>
                </a:solidFill>
                <a:latin typeface="Angsana New" pitchFamily="18" charset="-34"/>
                <a:cs typeface="IrisUPC" pitchFamily="34" charset="-34"/>
              </a:rPr>
              <a:t>Factor F  </a:t>
            </a:r>
            <a:r>
              <a:rPr lang="th-TH" sz="1600" b="1" dirty="0" smtClean="0">
                <a:solidFill>
                  <a:srgbClr val="7030A0"/>
                </a:solidFill>
                <a:latin typeface="Angsana New" pitchFamily="18" charset="-34"/>
                <a:cs typeface="IrisUPC" pitchFamily="34" charset="-34"/>
              </a:rPr>
              <a:t>งานก่อสร้างอาคาร  ทาง  สะพานฯ  และชลประทาน</a:t>
            </a:r>
            <a:endParaRPr lang="th-TH" sz="1600" b="1" dirty="0">
              <a:solidFill>
                <a:srgbClr val="7030A0"/>
              </a:solidFill>
              <a:latin typeface="Angsana New" pitchFamily="18" charset="-34"/>
              <a:cs typeface="IrisUPC" pitchFamily="34" charset="-34"/>
            </a:endParaRPr>
          </a:p>
        </p:txBody>
      </p:sp>
      <p:pic>
        <p:nvPicPr>
          <p:cNvPr id="8" name="รูปภาพ 7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99267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1" name="AutoShape 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045575" y="6759575"/>
            <a:ext cx="71438" cy="71438"/>
          </a:xfrm>
          <a:prstGeom prst="actionButtonBlank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273412" name="Text Box 4"/>
          <p:cNvSpPr txBox="1">
            <a:spLocks noChangeArrowheads="1"/>
          </p:cNvSpPr>
          <p:nvPr/>
        </p:nvSpPr>
        <p:spPr bwMode="auto">
          <a:xfrm>
            <a:off x="1773237" y="2527300"/>
            <a:ext cx="5656283" cy="182819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>
            <a:bevelT w="38100" h="57150" prst="artDeco"/>
            <a:contourClr>
              <a:srgbClr val="FF0000"/>
            </a:contourClr>
          </a:sp3d>
        </p:spPr>
        <p:txBody>
          <a:bodyPr wrap="square">
            <a:spAutoFit/>
          </a:bodyPr>
          <a:lstStyle/>
          <a:p>
            <a:pPr marL="265113" indent="-2651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60000"/>
              <a:buFont typeface="Wingdings" pitchFamily="2" charset="2"/>
              <a:buChar char="q"/>
            </a:pP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หมายถึง กำไรที่ผู้ประกอบการก่อสร้างควรได้รับ</a:t>
            </a:r>
          </a:p>
          <a:p>
            <a:pPr marL="265113" indent="-2651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60000"/>
              <a:buFont typeface="Wingdings" pitchFamily="2" charset="2"/>
              <a:buChar char="q"/>
            </a:pP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กำหนด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โดยใช้อัตรากำไรทางธุรกิจ (</a:t>
            </a:r>
            <a:r>
              <a:rPr lang="en-US" sz="2400" b="1" dirty="0">
                <a:latin typeface="Angsana New" pitchFamily="18" charset="-34"/>
                <a:cs typeface="IrisUPC" pitchFamily="34" charset="-34"/>
              </a:rPr>
              <a:t>Financial Profit)      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หรือ</a:t>
            </a:r>
            <a:br>
              <a:rPr lang="th-TH" sz="24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กำไร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เชิงธุรกิจ (</a:t>
            </a:r>
            <a:r>
              <a:rPr lang="en-US" sz="2400" b="1" dirty="0">
                <a:latin typeface="Angsana New" pitchFamily="18" charset="-34"/>
                <a:cs typeface="IrisUPC" pitchFamily="34" charset="-34"/>
              </a:rPr>
              <a:t>Excess Profit)  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ซึ่งหมายถึงส่วนที่สูงกว่า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อัตรา</a:t>
            </a:r>
            <a:br>
              <a:rPr lang="th-TH" sz="24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ดอกเบี้ย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เงินฝากประจำ</a:t>
            </a:r>
            <a:r>
              <a:rPr lang="en-US" sz="2400" b="1" dirty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 คิดในอัตราร้อยละ  </a:t>
            </a:r>
            <a:r>
              <a:rPr lang="th-TH" sz="2400" b="1" dirty="0">
                <a:latin typeface="Angsana New" pitchFamily="18" charset="-34"/>
                <a:cs typeface="EucrosiaUPC" pitchFamily="18" charset="-34"/>
              </a:rPr>
              <a:t>3.5 - 5.5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ของ</a:t>
            </a:r>
            <a:br>
              <a:rPr lang="th-TH" sz="24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ค่า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งานต้นทุน</a:t>
            </a:r>
            <a:r>
              <a:rPr lang="en-US" sz="2400" b="1" dirty="0">
                <a:latin typeface="Angsana New" pitchFamily="18" charset="-34"/>
                <a:cs typeface="IrisUPC" pitchFamily="34" charset="-34"/>
              </a:rPr>
              <a:t> </a:t>
            </a:r>
            <a:endParaRPr lang="th-TH" sz="2400" b="1" dirty="0"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273413" name="Text Box 5"/>
          <p:cNvSpPr txBox="1">
            <a:spLocks noChangeArrowheads="1"/>
          </p:cNvSpPr>
          <p:nvPr/>
        </p:nvSpPr>
        <p:spPr bwMode="auto">
          <a:xfrm>
            <a:off x="3503670" y="1295400"/>
            <a:ext cx="1968809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3600" b="1" dirty="0" smtClean="0">
                <a:latin typeface="Angsana New" pitchFamily="18" charset="-34"/>
                <a:cs typeface="IrisUPC" pitchFamily="34" charset="-34"/>
              </a:rPr>
              <a:t>หมวดค่ากำไร</a:t>
            </a:r>
            <a:endParaRPr lang="th-TH" sz="3600" b="1" dirty="0"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7852" y="0"/>
            <a:ext cx="3700052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7030A0"/>
                </a:solidFill>
                <a:latin typeface="Angsana New" pitchFamily="18" charset="-34"/>
                <a:cs typeface="IrisUPC" pitchFamily="34" charset="-34"/>
              </a:rPr>
              <a:t>Factor F  </a:t>
            </a:r>
            <a:r>
              <a:rPr lang="th-TH" sz="1600" b="1" dirty="0" smtClean="0">
                <a:solidFill>
                  <a:srgbClr val="7030A0"/>
                </a:solidFill>
                <a:latin typeface="Angsana New" pitchFamily="18" charset="-34"/>
                <a:cs typeface="IrisUPC" pitchFamily="34" charset="-34"/>
              </a:rPr>
              <a:t>งานก่อสร้างอาคาร  ทาง  สะพานฯ  และชลประทาน</a:t>
            </a:r>
            <a:endParaRPr lang="th-TH" sz="1600" b="1" dirty="0">
              <a:solidFill>
                <a:srgbClr val="7030A0"/>
              </a:solidFill>
              <a:latin typeface="Angsana New" pitchFamily="18" charset="-34"/>
              <a:cs typeface="IrisUPC" pitchFamily="34" charset="-34"/>
            </a:endParaRPr>
          </a:p>
        </p:txBody>
      </p:sp>
      <p:pic>
        <p:nvPicPr>
          <p:cNvPr id="9" name="รูปภาพ 8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98471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5" name="AutoShape 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045575" y="6759575"/>
            <a:ext cx="71438" cy="71438"/>
          </a:xfrm>
          <a:prstGeom prst="actionButtonBlank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274436" name="Text Box 4"/>
          <p:cNvSpPr txBox="1">
            <a:spLocks noChangeArrowheads="1"/>
          </p:cNvSpPr>
          <p:nvPr/>
        </p:nvSpPr>
        <p:spPr bwMode="auto">
          <a:xfrm>
            <a:off x="1792309" y="2608263"/>
            <a:ext cx="5851525" cy="11726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>
            <a:bevelT w="50800" prst="artDeco"/>
            <a:contourClr>
              <a:srgbClr val="FF0000"/>
            </a:contourClr>
          </a:sp3d>
        </p:spPr>
        <p:txBody>
          <a:bodyPr>
            <a:spAutoFit/>
          </a:bodyPr>
          <a:lstStyle/>
          <a:p>
            <a:pPr marL="265113" indent="-2651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65000"/>
              <a:buFont typeface="Wingdings" pitchFamily="2" charset="2"/>
              <a:buChar char="v"/>
            </a:pP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เป็นค่าภาษีที่ผู้รับจ้างจะต้องจ่าย  </a:t>
            </a:r>
            <a:endParaRPr lang="th-TH" sz="2400" b="1" dirty="0" smtClean="0">
              <a:latin typeface="Angsana New" pitchFamily="18" charset="-34"/>
              <a:cs typeface="IrisUPC" pitchFamily="34" charset="-34"/>
            </a:endParaRPr>
          </a:p>
          <a:p>
            <a:pPr marL="265113" indent="-26511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65000"/>
              <a:buFont typeface="Wingdings" pitchFamily="2" charset="2"/>
              <a:buChar char="v"/>
            </a:pP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ถือ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ตามภาษีมูลค่าเพิ่ม (</a:t>
            </a:r>
            <a:r>
              <a:rPr lang="en-US" sz="2400" b="1" dirty="0">
                <a:latin typeface="Angsana New" pitchFamily="18" charset="-34"/>
                <a:cs typeface="IrisUPC" pitchFamily="34" charset="-34"/>
              </a:rPr>
              <a:t>VAT)   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ในอัตราปัจจุบัน (ร้อยละ </a:t>
            </a:r>
            <a:r>
              <a:rPr lang="th-TH" sz="2400" b="1" dirty="0">
                <a:latin typeface="Angsana New" pitchFamily="18" charset="-34"/>
                <a:cs typeface="EucrosiaUPC" pitchFamily="18" charset="-34"/>
              </a:rPr>
              <a:t>7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)   โดยหัก  ณ 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ที่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จ่าย</a:t>
            </a:r>
            <a:r>
              <a:rPr lang="en-US" sz="2400" b="1" dirty="0">
                <a:latin typeface="Angsana New" pitchFamily="18" charset="-34"/>
                <a:cs typeface="IrisUPC" pitchFamily="34" charset="-34"/>
              </a:rPr>
              <a:t> </a:t>
            </a:r>
            <a:endParaRPr lang="th-TH" sz="2400" b="1" dirty="0"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274437" name="Text Box 5"/>
          <p:cNvSpPr txBox="1">
            <a:spLocks noChangeArrowheads="1"/>
          </p:cNvSpPr>
          <p:nvPr/>
        </p:nvSpPr>
        <p:spPr bwMode="auto">
          <a:xfrm>
            <a:off x="3598924" y="1500174"/>
            <a:ext cx="1890262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3600" b="1" dirty="0" smtClean="0">
                <a:latin typeface="Angsana New" pitchFamily="18" charset="-34"/>
                <a:cs typeface="IrisUPC" pitchFamily="34" charset="-34"/>
              </a:rPr>
              <a:t>หมวดค่าภาษี</a:t>
            </a:r>
            <a:endParaRPr lang="th-TH" sz="3600" b="1" dirty="0"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7852" y="0"/>
            <a:ext cx="3700052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7030A0"/>
                </a:solidFill>
                <a:latin typeface="Angsana New" pitchFamily="18" charset="-34"/>
                <a:cs typeface="IrisUPC" pitchFamily="34" charset="-34"/>
              </a:rPr>
              <a:t>Factor F  </a:t>
            </a:r>
            <a:r>
              <a:rPr lang="th-TH" sz="1600" b="1" dirty="0" smtClean="0">
                <a:solidFill>
                  <a:srgbClr val="7030A0"/>
                </a:solidFill>
                <a:latin typeface="Angsana New" pitchFamily="18" charset="-34"/>
                <a:cs typeface="IrisUPC" pitchFamily="34" charset="-34"/>
              </a:rPr>
              <a:t>งานก่อสร้างอาคาร  ทาง  สะพานฯ  และชลประทาน</a:t>
            </a:r>
            <a:endParaRPr lang="th-TH" sz="1600" b="1" dirty="0">
              <a:solidFill>
                <a:srgbClr val="7030A0"/>
              </a:solidFill>
              <a:latin typeface="Angsana New" pitchFamily="18" charset="-34"/>
              <a:cs typeface="IrisUPC" pitchFamily="34" charset="-34"/>
            </a:endParaRPr>
          </a:p>
        </p:txBody>
      </p:sp>
      <p:pic>
        <p:nvPicPr>
          <p:cNvPr id="9" name="รูปภาพ 8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82685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Text Box 2"/>
          <p:cNvSpPr txBox="1">
            <a:spLocks noChangeArrowheads="1"/>
          </p:cNvSpPr>
          <p:nvPr/>
        </p:nvSpPr>
        <p:spPr bwMode="auto">
          <a:xfrm>
            <a:off x="1835150" y="332656"/>
            <a:ext cx="5427663" cy="660400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anchor="b" anchorCtr="0">
            <a:spAutoFit/>
            <a:sp3d>
              <a:contourClr>
                <a:schemeClr val="bg1"/>
              </a:contourClr>
            </a:sp3d>
          </a:bodyPr>
          <a:lstStyle/>
          <a:p>
            <a:pPr marL="347663" indent="-347663" algn="ctr" fontAlgn="base">
              <a:spcBef>
                <a:spcPct val="50000"/>
              </a:spcBef>
              <a:spcAft>
                <a:spcPct val="0"/>
              </a:spcAft>
              <a:buClr>
                <a:srgbClr val="00FF00"/>
              </a:buClr>
              <a:buSzPct val="60000"/>
              <a:buFont typeface="Wingdings" pitchFamily="2" charset="2"/>
              <a:buNone/>
            </a:pPr>
            <a:r>
              <a:rPr lang="th-TH" sz="3600" b="1" dirty="0">
                <a:latin typeface="Angsana New" pitchFamily="18" charset="-34"/>
                <a:cs typeface="IrisUPC" pitchFamily="34" charset="-34"/>
              </a:rPr>
              <a:t>หลักเกณฑ์การใช้ตาราง </a:t>
            </a:r>
            <a:r>
              <a:rPr lang="en-US" sz="3600" b="1" dirty="0">
                <a:latin typeface="Angsana New" pitchFamily="18" charset="-34"/>
                <a:cs typeface="IrisUPC" pitchFamily="34" charset="-34"/>
              </a:rPr>
              <a:t> </a:t>
            </a:r>
            <a:r>
              <a:rPr lang="en-US" sz="3600" b="1" dirty="0">
                <a:latin typeface="Angsana New" pitchFamily="18" charset="-34"/>
              </a:rPr>
              <a:t>Factor </a:t>
            </a:r>
            <a:r>
              <a:rPr lang="en-US" sz="3600" b="1" dirty="0" smtClean="0">
                <a:latin typeface="Angsana New" pitchFamily="18" charset="-34"/>
              </a:rPr>
              <a:t>F</a:t>
            </a:r>
            <a:endParaRPr lang="th-TH" sz="3600" b="1" dirty="0"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367619" name="Text Box 3"/>
          <p:cNvSpPr txBox="1">
            <a:spLocks noChangeArrowheads="1"/>
          </p:cNvSpPr>
          <p:nvPr/>
        </p:nvSpPr>
        <p:spPr bwMode="auto">
          <a:xfrm>
            <a:off x="205356" y="1784211"/>
            <a:ext cx="8714162" cy="4829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ctr" anchorCtr="0">
            <a:noAutofit/>
          </a:bodyPr>
          <a:lstStyle/>
          <a:p>
            <a:r>
              <a:rPr lang="th-TH" sz="2400" b="1" dirty="0">
                <a:latin typeface="EucrosiaUPC" pitchFamily="18" charset="-34"/>
                <a:cs typeface="EucrosiaUPC" pitchFamily="18" charset="-34"/>
              </a:rPr>
              <a:t>1.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  การใช้ตาราง </a:t>
            </a: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 แต่ละตาราง  ต้องเป็นไปตามข้อกำหนด  ดังนี้</a:t>
            </a:r>
            <a:endParaRPr lang="en-US" sz="2400" b="1" dirty="0">
              <a:latin typeface="IrisUPC" pitchFamily="34" charset="-34"/>
              <a:cs typeface="IrisUPC" pitchFamily="34" charset="-34"/>
            </a:endParaRPr>
          </a:p>
          <a:p>
            <a:pPr marL="625475" lvl="1" indent="-266700">
              <a:buClr>
                <a:srgbClr val="C00000"/>
              </a:buClr>
              <a:buSzPct val="60000"/>
              <a:buFont typeface="Wingdings" pitchFamily="2" charset="2"/>
              <a:buChar char="Ø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ตาราง</a:t>
            </a:r>
            <a:r>
              <a:rPr lang="th-TH" sz="2200" b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 งานก่อสร้าง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อาคาร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กำหนดให้ใช้กับรายการงานก่อสร้างที่อยู่ในกลุ่มของงาน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ก่อสร้าง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อาคาร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ตามความหมายและขอบเขตของงานก่อสร้างที่อยู่ในกลุ่มงานก่อสร้างอาคาร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  <a:p>
            <a:pPr marL="625475" lvl="1" indent="-266700">
              <a:buClr>
                <a:srgbClr val="C00000"/>
              </a:buClr>
              <a:buSzPct val="60000"/>
              <a:buFont typeface="Wingdings" pitchFamily="2" charset="2"/>
              <a:buChar char="Ø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ตาราง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th-TH" sz="22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งานก่อสร้าง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ทาง   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กำหนดให้ใช้กับรายการงานก่อสร้างที่อยู่ในกลุ่มของงาน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ก่อสร้าง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ทาง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ตามความหมายและขอบเขตของงานก่อสร้างที่อยู่ในกลุ่มงานก่อสร้างทาง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  <a:p>
            <a:pPr marL="625475" lvl="1" indent="-266700">
              <a:buClr>
                <a:srgbClr val="C00000"/>
              </a:buClr>
              <a:buSzPct val="60000"/>
              <a:buFont typeface="Wingdings" pitchFamily="2" charset="2"/>
              <a:buChar char="Ø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ตาราง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 งานก่อสร้างสะพานและท่อเหลี่ยม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กำหนดให้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ใช้กับรายการงานก่อสร้างที่อยู่ใน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กลุ่ม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ของ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งานก่อสร้างสะพานและท่อเหลี่ยม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ตาม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ความหมายและขอบเขตของงานก่อสร้างที่อยู่ในกลุ่ม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งาน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ก่อสร้าง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สะพานและท่อเหลี่ยม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      หรือ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รายการงานก่อสร้างที่อยู่ในกลุ่มงานก่อสร้าง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ชลประทานตามความหมาย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และขอบเขตของงานก่อสร้างที่อยู่ในกลุ่มงานก่อสร้าง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ชลประทาน       สำหรับ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รายการ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งาน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ก่อสร้าง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ที่มีข้อกำหนดให้ใช้ค่า</a:t>
            </a:r>
            <a:r>
              <a:rPr lang="th-TH" sz="22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th-TH" sz="2200" b="1" dirty="0">
                <a:latin typeface="Angsana New" pitchFamily="18" charset="-34"/>
                <a:cs typeface="Angsana New" pitchFamily="18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จากตาราง</a:t>
            </a:r>
            <a:r>
              <a:rPr lang="th-TH" sz="22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งานก่อสร้างสะพานและท่อเหลี่ยม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  <a:p>
            <a:pPr marL="625475" lvl="1" indent="-266700">
              <a:buClr>
                <a:srgbClr val="C00000"/>
              </a:buClr>
              <a:buSzPct val="60000"/>
              <a:buFont typeface="Wingdings" pitchFamily="2" charset="2"/>
              <a:buChar char="Ø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ตาราง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 งานก่อสร้างชลประทาน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กำหนดให้ใช้กับรายการงานก่อสร้างที่อยู่ในกลุ่มของ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งาน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ก่อสร้างชลประทาน ตาม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ความหมายและขอบเขตของงานก่อสร้างที่อยู่ในกลุ่มงานก่อสร้าง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ชลประทาน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สำหรับ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รายการงานก่อสร้างที่มีข้อกำหนดให้ใช้ค่า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</a:t>
            </a:r>
            <a:r>
              <a:rPr lang="en-US" sz="2200" b="1" dirty="0" smtClean="0">
                <a:latin typeface="Angsana New" pitchFamily="18" charset="-34"/>
                <a:cs typeface="Angsana New" pitchFamily="18" charset="-34"/>
              </a:rPr>
              <a:t>F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    จากตาราง</a:t>
            </a:r>
            <a:r>
              <a:rPr lang="th-TH" sz="2200" b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2200" b="1" dirty="0" smtClean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th-TH" sz="2200" b="1" dirty="0" smtClean="0">
                <a:latin typeface="Angsana New" pitchFamily="18" charset="-34"/>
                <a:cs typeface="Angsana New" pitchFamily="18" charset="-34"/>
              </a:rPr>
              <a:t>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ก่อสร้าง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ชล-ประทาน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367621" name="Text Box 5"/>
          <p:cNvSpPr txBox="1">
            <a:spLocks noChangeArrowheads="1"/>
          </p:cNvSpPr>
          <p:nvPr/>
        </p:nvSpPr>
        <p:spPr bwMode="auto">
          <a:xfrm>
            <a:off x="250503" y="1268760"/>
            <a:ext cx="8641977" cy="43614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Wingdings" pitchFamily="2" charset="2"/>
              <a:buNone/>
            </a:pPr>
            <a:r>
              <a:rPr lang="th-TH" sz="2400" b="1" dirty="0">
                <a:latin typeface="IrisUPC" pitchFamily="34" charset="-34"/>
                <a:cs typeface="IrisUPC" pitchFamily="34" charset="-34"/>
              </a:rPr>
              <a:t>การใช้ตาราง </a:t>
            </a: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Factor </a:t>
            </a:r>
            <a:r>
              <a:rPr lang="en-US" sz="2400" b="1" dirty="0" smtClean="0">
                <a:latin typeface="Angsana New" pitchFamily="18" charset="-34"/>
                <a:cs typeface="Angsana New" pitchFamily="18" charset="-34"/>
              </a:rPr>
              <a:t>F  </a:t>
            </a:r>
            <a:r>
              <a:rPr lang="th-TH" sz="2400" b="1" dirty="0" smtClean="0">
                <a:latin typeface="Angsana New" pitchFamily="18" charset="-34"/>
                <a:cs typeface="Angsana New" pitchFamily="18" charset="-34"/>
              </a:rPr>
              <a:t>ทั้ง</a:t>
            </a:r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 4 </a:t>
            </a:r>
            <a:r>
              <a:rPr lang="th-TH" sz="2400" b="1" dirty="0" smtClean="0">
                <a:latin typeface="Angsana New" pitchFamily="18" charset="-34"/>
                <a:cs typeface="Angsana New" pitchFamily="18" charset="-34"/>
              </a:rPr>
              <a:t> ตาราง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 ต้อง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เป็นไปตามหลักเกณฑ์การใช้ตาราง </a:t>
            </a:r>
            <a:r>
              <a:rPr lang="en-US" sz="2400" b="1" dirty="0" smtClean="0">
                <a:latin typeface="Angsana New" pitchFamily="18" charset="-34"/>
                <a:cs typeface="Angsana New" pitchFamily="18" charset="-34"/>
              </a:rPr>
              <a:t>Factor F</a:t>
            </a:r>
            <a:endParaRPr lang="th-TH" sz="2400" b="1" dirty="0"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7" name="รูปภาพ 6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59723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9" name="Text Box 3"/>
          <p:cNvSpPr txBox="1">
            <a:spLocks noChangeArrowheads="1"/>
          </p:cNvSpPr>
          <p:nvPr/>
        </p:nvSpPr>
        <p:spPr bwMode="auto">
          <a:xfrm>
            <a:off x="345176" y="836712"/>
            <a:ext cx="8434388" cy="5638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 extrusionH="76200" contourW="12700">
            <a:bevelT w="50800" prst="artDeco"/>
            <a:contourClr>
              <a:srgbClr val="FF00FF"/>
            </a:contourClr>
          </a:sp3d>
        </p:spPr>
        <p:txBody>
          <a:bodyPr wrap="square" anchor="ctr" anchorCtr="0">
            <a:noAutofit/>
          </a:bodyPr>
          <a:lstStyle/>
          <a:p>
            <a:pPr>
              <a:lnSpc>
                <a:spcPts val="2600"/>
              </a:lnSpc>
            </a:pPr>
            <a:r>
              <a:rPr lang="th-TH" sz="2600" b="1" dirty="0">
                <a:latin typeface="EucrosiaUPC" pitchFamily="18" charset="-34"/>
                <a:cs typeface="EucrosiaUPC" pitchFamily="18" charset="-34"/>
              </a:rPr>
              <a:t>2.</a:t>
            </a:r>
            <a:r>
              <a:rPr lang="th-TH" sz="2600" b="1" dirty="0">
                <a:latin typeface="IrisUPC" pitchFamily="34" charset="-34"/>
                <a:cs typeface="IrisUPC" pitchFamily="34" charset="-34"/>
              </a:rPr>
              <a:t>  กรณีค่างานต้นทุนอยู่ระหว่างช่วงของค่างานต้นทุนที่กำหนด</a:t>
            </a:r>
            <a:r>
              <a:rPr lang="en-US" sz="26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600" b="1" dirty="0">
                <a:latin typeface="IrisUPC" pitchFamily="34" charset="-34"/>
                <a:cs typeface="IrisUPC" pitchFamily="34" charset="-34"/>
              </a:rPr>
              <a:t>ให้เทียบอัตราส่วนเพื่อ</a:t>
            </a: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หา</a:t>
            </a:r>
            <a:br>
              <a:rPr lang="th-TH" sz="26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     ค่า </a:t>
            </a:r>
            <a:r>
              <a:rPr lang="en-US" sz="26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600" b="1" dirty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  หรือ</a:t>
            </a:r>
            <a:r>
              <a:rPr lang="th-TH" sz="2600" b="1" dirty="0">
                <a:latin typeface="IrisUPC" pitchFamily="34" charset="-34"/>
                <a:cs typeface="IrisUPC" pitchFamily="34" charset="-34"/>
              </a:rPr>
              <a:t>ใช้สูตร</a:t>
            </a: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ดังต่อไปนี้ เพื่อคำนวณหา</a:t>
            </a:r>
            <a:r>
              <a:rPr lang="th-TH" sz="2600" b="1" dirty="0">
                <a:latin typeface="IrisUPC" pitchFamily="34" charset="-34"/>
                <a:cs typeface="IrisUPC" pitchFamily="34" charset="-34"/>
              </a:rPr>
              <a:t>ค่า </a:t>
            </a:r>
            <a:r>
              <a:rPr lang="en-US" sz="2600" b="1" dirty="0">
                <a:latin typeface="Angsana New" pitchFamily="18" charset="-34"/>
                <a:cs typeface="Angsana New" pitchFamily="18" charset="-34"/>
              </a:rPr>
              <a:t>Factor </a:t>
            </a:r>
            <a:r>
              <a:rPr lang="en-US" sz="2600" b="1" dirty="0" smtClean="0">
                <a:latin typeface="Angsana New" pitchFamily="18" charset="-34"/>
                <a:cs typeface="Angsana New" pitchFamily="18" charset="-34"/>
              </a:rPr>
              <a:t>F</a:t>
            </a:r>
          </a:p>
          <a:p>
            <a:pPr>
              <a:lnSpc>
                <a:spcPts val="2600"/>
              </a:lnSpc>
            </a:pPr>
            <a:r>
              <a:rPr lang="en-US" sz="2400" b="1" dirty="0" smtClean="0">
                <a:latin typeface="IrisUPC" pitchFamily="34" charset="-34"/>
                <a:cs typeface="IrisUPC" pitchFamily="34" charset="-34"/>
              </a:rPr>
              <a:t> </a:t>
            </a:r>
            <a:endParaRPr lang="en-US" sz="1800" b="1" dirty="0" smtClean="0">
              <a:latin typeface="IrisUPC" pitchFamily="34" charset="-34"/>
              <a:cs typeface="IrisUPC" pitchFamily="34" charset="-34"/>
            </a:endParaRPr>
          </a:p>
          <a:p>
            <a:pPr algn="ctr">
              <a:lnSpc>
                <a:spcPts val="2600"/>
              </a:lnSpc>
            </a:pPr>
            <a:r>
              <a:rPr lang="th-TH" b="1" dirty="0" smtClean="0">
                <a:latin typeface="IrisUPC" pitchFamily="34" charset="-34"/>
                <a:cs typeface="IrisUPC" pitchFamily="34" charset="-34"/>
              </a:rPr>
              <a:t>ค่า </a:t>
            </a:r>
            <a:r>
              <a:rPr lang="en-US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b="1" dirty="0">
                <a:latin typeface="IrisUPC" pitchFamily="34" charset="-34"/>
                <a:cs typeface="IrisUPC" pitchFamily="34" charset="-34"/>
              </a:rPr>
              <a:t>ของค่างานต้นทุน  </a:t>
            </a:r>
            <a:r>
              <a:rPr lang="en-US" b="1" dirty="0">
                <a:latin typeface="Angsana New" pitchFamily="18" charset="-34"/>
                <a:cs typeface="Angsana New" pitchFamily="18" charset="-34"/>
              </a:rPr>
              <a:t>A  =  D-{(D-E</a:t>
            </a:r>
            <a:r>
              <a:rPr lang="en-US" b="1" dirty="0" smtClean="0">
                <a:latin typeface="Angsana New" pitchFamily="18" charset="-34"/>
                <a:cs typeface="Angsana New" pitchFamily="18" charset="-34"/>
              </a:rPr>
              <a:t>)</a:t>
            </a:r>
            <a:r>
              <a:rPr lang="en-US" sz="3000" b="1" dirty="0" smtClean="0">
                <a:latin typeface="Angsana New" pitchFamily="18" charset="-34"/>
                <a:cs typeface="Angsana New" pitchFamily="18" charset="-34"/>
              </a:rPr>
              <a:t>×</a:t>
            </a:r>
            <a:r>
              <a:rPr lang="en-US" b="1" dirty="0" smtClean="0">
                <a:latin typeface="Angsana New" pitchFamily="18" charset="-34"/>
                <a:cs typeface="Angsana New" pitchFamily="18" charset="-34"/>
              </a:rPr>
              <a:t>(</a:t>
            </a:r>
            <a:r>
              <a:rPr lang="en-US" b="1" dirty="0">
                <a:latin typeface="Angsana New" pitchFamily="18" charset="-34"/>
                <a:cs typeface="Angsana New" pitchFamily="18" charset="-34"/>
              </a:rPr>
              <a:t>A-B)/(C-B</a:t>
            </a:r>
            <a:r>
              <a:rPr lang="en-US" b="1" dirty="0" smtClean="0">
                <a:latin typeface="Angsana New" pitchFamily="18" charset="-34"/>
                <a:cs typeface="Angsana New" pitchFamily="18" charset="-34"/>
              </a:rPr>
              <a:t>)}</a:t>
            </a:r>
          </a:p>
          <a:p>
            <a:pPr algn="ctr">
              <a:lnSpc>
                <a:spcPts val="2600"/>
              </a:lnSpc>
            </a:pPr>
            <a:endParaRPr lang="en-US" sz="2400" b="1" dirty="0">
              <a:latin typeface="IrisUPC" pitchFamily="34" charset="-34"/>
              <a:cs typeface="IrisUPC" pitchFamily="34" charset="-34"/>
            </a:endParaRPr>
          </a:p>
          <a:p>
            <a:pPr>
              <a:lnSpc>
                <a:spcPts val="2600"/>
              </a:lnSpc>
            </a:pP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     โดย   ค่า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งานต้นทุน </a:t>
            </a:r>
            <a:r>
              <a:rPr lang="th-TH" sz="24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A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	หมายถึง  ค่างานต้นทุนที่ต้องการหาค่า </a:t>
            </a: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Factor F</a:t>
            </a:r>
          </a:p>
          <a:p>
            <a:pPr>
              <a:lnSpc>
                <a:spcPts val="2600"/>
              </a:lnSpc>
            </a:pPr>
            <a:r>
              <a:rPr lang="en-US" sz="24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en-US" sz="2400" b="1" dirty="0" smtClean="0">
                <a:latin typeface="IrisUPC" pitchFamily="34" charset="-34"/>
                <a:cs typeface="IrisUPC" pitchFamily="34" charset="-34"/>
              </a:rPr>
              <a:t>	    </a:t>
            </a:r>
            <a:r>
              <a:rPr lang="en-US" sz="2400" b="1" dirty="0" smtClean="0">
                <a:latin typeface="Angsana New" pitchFamily="18" charset="-34"/>
                <a:cs typeface="Angsana New" pitchFamily="18" charset="-34"/>
              </a:rPr>
              <a:t>  B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	หมายถึง  ค่างานต้นทุนขั้นต่ำของช่วงค่างานต้นทุน  ที่ค่า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งาน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			ต้นทุนที่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ต้องการหาค่า </a:t>
            </a: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4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(ค่างานต้นทุน</a:t>
            </a:r>
            <a:r>
              <a:rPr lang="th-TH" sz="24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A</a:t>
            </a:r>
            <a:r>
              <a:rPr lang="en-US" sz="2400" b="1" dirty="0">
                <a:latin typeface="IrisUPC" pitchFamily="34" charset="-34"/>
                <a:cs typeface="IrisUPC" pitchFamily="34" charset="-34"/>
              </a:rPr>
              <a:t>) 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อยู่</a:t>
            </a:r>
            <a:endParaRPr lang="en-US" sz="2400" b="1" dirty="0">
              <a:latin typeface="IrisUPC" pitchFamily="34" charset="-34"/>
              <a:cs typeface="IrisUPC" pitchFamily="34" charset="-34"/>
            </a:endParaRPr>
          </a:p>
          <a:p>
            <a:pPr>
              <a:lnSpc>
                <a:spcPts val="2600"/>
              </a:lnSpc>
            </a:pPr>
            <a:r>
              <a:rPr lang="en-US" sz="24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en-US" sz="2400" b="1" dirty="0" smtClean="0">
                <a:latin typeface="IrisUPC" pitchFamily="34" charset="-34"/>
                <a:cs typeface="IrisUPC" pitchFamily="34" charset="-34"/>
              </a:rPr>
              <a:t>	      </a:t>
            </a:r>
            <a:r>
              <a:rPr lang="en-US" sz="2400" b="1" dirty="0" smtClean="0">
                <a:latin typeface="Angsana New" pitchFamily="18" charset="-34"/>
                <a:cs typeface="Angsana New" pitchFamily="18" charset="-34"/>
              </a:rPr>
              <a:t>C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	หมายถึง  ค่างานต้นทุนขั้นสูงของช่วงค่างานต้นทุน  ที่ค่า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งาน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			ต้นทุนที่ต้องการ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หาค่า </a:t>
            </a: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4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(ค่างานต้นทุน </a:t>
            </a: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A</a:t>
            </a:r>
            <a:r>
              <a:rPr lang="en-US" sz="2400" b="1" dirty="0">
                <a:latin typeface="IrisUPC" pitchFamily="34" charset="-34"/>
                <a:cs typeface="IrisUPC" pitchFamily="34" charset="-34"/>
              </a:rPr>
              <a:t>) 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อยู่</a:t>
            </a:r>
            <a:endParaRPr lang="en-US" sz="2400" b="1" dirty="0">
              <a:latin typeface="IrisUPC" pitchFamily="34" charset="-34"/>
              <a:cs typeface="IrisUPC" pitchFamily="34" charset="-34"/>
            </a:endParaRPr>
          </a:p>
          <a:p>
            <a:pPr>
              <a:lnSpc>
                <a:spcPts val="2600"/>
              </a:lnSpc>
            </a:pPr>
            <a:r>
              <a:rPr lang="en-US" sz="24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en-US" sz="2400" b="1" dirty="0" smtClean="0">
                <a:latin typeface="IrisUPC" pitchFamily="34" charset="-34"/>
                <a:cs typeface="IrisUPC" pitchFamily="34" charset="-34"/>
              </a:rPr>
              <a:t>	      </a:t>
            </a:r>
            <a:r>
              <a:rPr lang="en-US" sz="2400" b="1" dirty="0" smtClean="0">
                <a:latin typeface="Angsana New" pitchFamily="18" charset="-34"/>
                <a:cs typeface="Angsana New" pitchFamily="18" charset="-34"/>
              </a:rPr>
              <a:t>D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	หมายถึง  ค่า </a:t>
            </a: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en-US" sz="24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ของค่างานต้นทุนขั้นต่ำของช่วงค่า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งาน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			ต้นทุนที่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ค่างานต้นทุนที่ต้องการหาค่า </a:t>
            </a: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 (ค่างาน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ต้นทุน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			</a:t>
            </a:r>
            <a:r>
              <a:rPr lang="en-US" sz="2400" b="1" dirty="0" smtClean="0">
                <a:latin typeface="Angsana New" pitchFamily="18" charset="-34"/>
                <a:cs typeface="Angsana New" pitchFamily="18" charset="-34"/>
              </a:rPr>
              <a:t>A</a:t>
            </a:r>
            <a:r>
              <a:rPr lang="en-US" sz="2400" b="1" dirty="0">
                <a:latin typeface="IrisUPC" pitchFamily="34" charset="-34"/>
                <a:cs typeface="IrisUPC" pitchFamily="34" charset="-34"/>
              </a:rPr>
              <a:t>) 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อยู่</a:t>
            </a:r>
            <a:endParaRPr lang="en-US" sz="2400" b="1" dirty="0">
              <a:latin typeface="IrisUPC" pitchFamily="34" charset="-34"/>
              <a:cs typeface="IrisUPC" pitchFamily="34" charset="-34"/>
            </a:endParaRPr>
          </a:p>
          <a:p>
            <a:pPr>
              <a:lnSpc>
                <a:spcPts val="2600"/>
              </a:lnSpc>
            </a:pPr>
            <a:r>
              <a:rPr lang="en-US" sz="24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en-US" sz="2400" b="1" dirty="0" smtClean="0">
                <a:latin typeface="IrisUPC" pitchFamily="34" charset="-34"/>
                <a:cs typeface="IrisUPC" pitchFamily="34" charset="-34"/>
              </a:rPr>
              <a:t>	      </a:t>
            </a:r>
            <a:r>
              <a:rPr lang="en-US" sz="2400" b="1" dirty="0" smtClean="0">
                <a:latin typeface="Angsana New" pitchFamily="18" charset="-34"/>
                <a:cs typeface="Angsana New" pitchFamily="18" charset="-34"/>
              </a:rPr>
              <a:t>E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	หมายถึง  ค่า </a:t>
            </a: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en-US" sz="24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ของค่างานต้นทุนขั้นสูงของช่วงค่า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งาน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			ต้นทุนที่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ค่างานต้นทุนที่ต้องการหาค่า </a:t>
            </a: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4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(ค่างาน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ต้นทุน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			</a:t>
            </a:r>
            <a:r>
              <a:rPr lang="en-US" sz="2400" b="1" dirty="0" smtClean="0">
                <a:latin typeface="Angsana New" pitchFamily="18" charset="-34"/>
                <a:cs typeface="Angsana New" pitchFamily="18" charset="-34"/>
              </a:rPr>
              <a:t>A</a:t>
            </a:r>
            <a:r>
              <a:rPr lang="en-US" sz="2400" b="1" dirty="0">
                <a:latin typeface="IrisUPC" pitchFamily="34" charset="-34"/>
                <a:cs typeface="IrisUPC" pitchFamily="34" charset="-34"/>
              </a:rPr>
              <a:t>)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อยู่</a:t>
            </a:r>
            <a:endParaRPr lang="en-US" sz="24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39687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000" b="1">
                <a:latin typeface="Angsana New" pitchFamily="18" charset="-34"/>
                <a:cs typeface="IrisUPC" pitchFamily="34" charset="-34"/>
              </a:rPr>
              <a:t>หลักเกณฑ์การใช้ตาราง </a:t>
            </a:r>
            <a:r>
              <a:rPr lang="en-US" sz="2000" b="1">
                <a:latin typeface="Angsana New" pitchFamily="18" charset="-34"/>
                <a:cs typeface="IrisUPC" pitchFamily="34" charset="-34"/>
              </a:rPr>
              <a:t> Factor F</a:t>
            </a:r>
            <a:r>
              <a:rPr lang="th-TH" sz="2000" b="1">
                <a:latin typeface="Angsana New" pitchFamily="18" charset="-34"/>
                <a:cs typeface="IrisUPC" pitchFamily="34" charset="-34"/>
              </a:rPr>
              <a:t> (ต่อ)</a:t>
            </a:r>
          </a:p>
        </p:txBody>
      </p:sp>
      <p:pic>
        <p:nvPicPr>
          <p:cNvPr id="5" name="รูปภาพ 4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38644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9" name="Text Box 3"/>
          <p:cNvSpPr txBox="1">
            <a:spLocks noChangeArrowheads="1"/>
          </p:cNvSpPr>
          <p:nvPr/>
        </p:nvSpPr>
        <p:spPr bwMode="auto">
          <a:xfrm>
            <a:off x="250326" y="736299"/>
            <a:ext cx="8642154" cy="5789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 extrusionH="76200" contourW="12700">
            <a:bevelT w="50800" prst="artDeco"/>
            <a:contourClr>
              <a:srgbClr val="FF00FF"/>
            </a:contourClr>
          </a:sp3d>
        </p:spPr>
        <p:txBody>
          <a:bodyPr wrap="square" anchor="ctr" anchorCtr="0">
            <a:noAutofit/>
          </a:bodyPr>
          <a:lstStyle/>
          <a:p>
            <a:pPr marL="442913" lvl="1" indent="-261938">
              <a:spcBef>
                <a:spcPts val="1200"/>
              </a:spcBef>
            </a:pP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3.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โครงการ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/งานก่อสร้างที่จัดจ้างก่อสร้างเป็นสัญญา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เดียว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ให้รวมค่างานต้นทุนทั้งโครงการ/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งานก่อสร้าง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เพื่อ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เทียบหาค่า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จากตาราง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ที่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เกี่ยวข้อง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  <a:p>
            <a:pPr marL="442913" lvl="1" indent="-261938">
              <a:spcBef>
                <a:spcPts val="1200"/>
              </a:spcBef>
            </a:pP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4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.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ตาราง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งานก่อสร้างอาคาร  และตาราง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งานก่อสร้างสะพานและท่อเหลี่ยม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ไม่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มี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การ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คิด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คำนวณค่า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กรณีฝนตก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ชุก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  <a:p>
            <a:pPr marL="442913" lvl="1" indent="-261938">
              <a:spcBef>
                <a:spcPts val="1200"/>
              </a:spcBef>
            </a:pP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5.</a:t>
            </a:r>
            <a:r>
              <a:rPr lang="en-US" sz="2200" b="1" dirty="0" smtClean="0">
                <a:latin typeface="EucrosiaUPC" pitchFamily="18" charset="-34"/>
                <a:cs typeface="EucrosiaUPC" pitchFamily="18" charset="-34"/>
              </a:rPr>
              <a:t>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กรณี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พื้นที่ก่อสร้างของโครงการ/งานก่อสร้างทาง สะพาน และหรือท่อเหลี่ยม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และหรือโครงการ/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งาน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ก่อสร้าง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ชลประทาน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อยู่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ในพื้นที่ฝนตกชุกตามจังหวัดที่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กำหนดและ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เป็นกรณีที่กำหนดให้ใช้ค่า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จากตาราง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งานก่อสร้างทาง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หรือจากตาราง 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ก่อสร้าง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ชลประทาน  ให้ใช้ค่า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จาก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ตาราง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ก่อสร้างทาง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และ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หรือจากตาราง </a:t>
            </a:r>
            <a:r>
              <a:rPr lang="en-US" sz="2200" b="1" dirty="0" smtClean="0">
                <a:latin typeface="Angsana New" pitchFamily="18" charset="-34"/>
                <a:cs typeface="Angsana New" pitchFamily="18" charset="-34"/>
              </a:rPr>
              <a:t>Factor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งานก่อสร้างชลประทาน 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แล้วแต่กรณี   ในช่อง 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“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ฝนชุก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en-US" sz="2200" b="1" dirty="0">
                <a:latin typeface="EucrosiaUPC" pitchFamily="18" charset="-34"/>
                <a:cs typeface="EucrosiaUPC" pitchFamily="18" charset="-34"/>
              </a:rPr>
              <a:t>1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” 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หรือ ช่อง 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“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ฝนชุก </a:t>
            </a:r>
            <a:r>
              <a:rPr lang="en-US" sz="2200" b="1" dirty="0">
                <a:latin typeface="EucrosiaUPC" pitchFamily="18" charset="-34"/>
                <a:cs typeface="EucrosiaUPC" pitchFamily="18" charset="-34"/>
              </a:rPr>
              <a:t>2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” 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ดังนี้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  <a:p>
            <a:pPr marL="442913" lvl="1" indent="-261938">
              <a:spcBef>
                <a:spcPts val="1200"/>
              </a:spcBef>
            </a:pPr>
            <a:r>
              <a:rPr lang="en-US" sz="22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5.1</a:t>
            </a:r>
            <a:r>
              <a:rPr lang="en-US" sz="2200" b="1" dirty="0" smtClean="0"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ใช้ค่า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ช่อง  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“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ฝนชุก </a:t>
            </a:r>
            <a:r>
              <a:rPr lang="en-US" sz="2200" b="1" dirty="0">
                <a:latin typeface="EucrosiaUPC" pitchFamily="18" charset="-34"/>
                <a:cs typeface="EucrosiaUPC" pitchFamily="18" charset="-34"/>
              </a:rPr>
              <a:t>1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” 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สำหรับ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การก่อสร้างในพื้นที่จังหวัด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จันทบุรี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ชุมพร   เชียงราย 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ตรัง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นครพนม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นครศรีธรรมราช 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ปราจีนบุรี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ปัตตานี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พัทลุง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สงขลา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สตูล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สุ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ราษฎร์ธานี  และ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หรือจังหวัดหนองคาย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  <a:p>
            <a:pPr marL="442913" lvl="1" indent="-261938">
              <a:spcBef>
                <a:spcPts val="1200"/>
              </a:spcBef>
            </a:pPr>
            <a:r>
              <a:rPr lang="en-US" sz="22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5.2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ใช้ค่า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ช่อง  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“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ฝนชุก </a:t>
            </a:r>
            <a:r>
              <a:rPr lang="en-US" sz="2200" b="1" dirty="0">
                <a:latin typeface="EucrosiaUPC" pitchFamily="18" charset="-34"/>
                <a:cs typeface="EucrosiaUPC" pitchFamily="18" charset="-34"/>
              </a:rPr>
              <a:t>2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”  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   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สำหรับ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การก่อสร้างในพื้นที่จังหวัดตราด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นราธิวาส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พังงา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ภูเก็ต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ยะลา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และหรือจังหวัดระนอง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39687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000" b="1">
                <a:latin typeface="Angsana New" pitchFamily="18" charset="-34"/>
                <a:cs typeface="IrisUPC" pitchFamily="34" charset="-34"/>
              </a:rPr>
              <a:t>หลักเกณฑ์การใช้ตาราง </a:t>
            </a:r>
            <a:r>
              <a:rPr lang="en-US" sz="2000" b="1">
                <a:latin typeface="Angsana New" pitchFamily="18" charset="-34"/>
                <a:cs typeface="IrisUPC" pitchFamily="34" charset="-34"/>
              </a:rPr>
              <a:t> Factor F</a:t>
            </a:r>
            <a:r>
              <a:rPr lang="th-TH" sz="2000" b="1">
                <a:latin typeface="Angsana New" pitchFamily="18" charset="-34"/>
                <a:cs typeface="IrisUPC" pitchFamily="34" charset="-34"/>
              </a:rPr>
              <a:t> (ต่อ)</a:t>
            </a:r>
          </a:p>
        </p:txBody>
      </p:sp>
      <p:pic>
        <p:nvPicPr>
          <p:cNvPr id="5" name="รูปภาพ 4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6384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9" name="Text Box 3"/>
          <p:cNvSpPr txBox="1">
            <a:spLocks noChangeArrowheads="1"/>
          </p:cNvSpPr>
          <p:nvPr/>
        </p:nvSpPr>
        <p:spPr bwMode="auto">
          <a:xfrm>
            <a:off x="827584" y="1052736"/>
            <a:ext cx="7488832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 extrusionH="76200" contourW="12700">
            <a:bevelT w="50800" prst="artDeco"/>
            <a:contourClr>
              <a:srgbClr val="FF00FF"/>
            </a:contourClr>
          </a:sp3d>
        </p:spPr>
        <p:txBody>
          <a:bodyPr wrap="square" anchor="ctr" anchorCtr="0">
            <a:noAutofit/>
          </a:bodyPr>
          <a:lstStyle/>
          <a:p>
            <a:pPr marL="361950" indent="-271463">
              <a:spcBef>
                <a:spcPts val="1800"/>
              </a:spcBef>
            </a:pPr>
            <a:r>
              <a:rPr lang="th-TH" sz="2200" b="1" dirty="0">
                <a:solidFill>
                  <a:srgbClr val="0000CC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6</a:t>
            </a:r>
            <a:r>
              <a:rPr lang="th-TH" sz="2200" b="1" dirty="0" smtClean="0">
                <a:solidFill>
                  <a:srgbClr val="0000CC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.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ทั้ง  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4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ตาราง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 (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ตาราง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งานก่อสร้างอาคาร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ตาราง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</a:t>
            </a:r>
            <a:r>
              <a:rPr lang="en-US" sz="2200" b="1" dirty="0" smtClean="0">
                <a:latin typeface="Angsana New" pitchFamily="18" charset="-34"/>
                <a:cs typeface="Angsana New" pitchFamily="18" charset="-34"/>
              </a:rPr>
              <a:t>F 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งาน  ก่อสร้าง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ทาง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ตาราง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งานก่อสร้างสะพานและท่อเหลี่ยม  และตาราง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งานก่อสร้างชลประทาน)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ใช้ได้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กับค่าน้ำมันเชื้อเพลิงทุก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ราคา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  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แต่จะแปรเปลี่ยนตามอัตราดอกเบี้ยเงินกู้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อัตราเงินล่วงหน้าจ่าย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อัตราเงินประกันผลงานหัก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และอัตรา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ภาษี-มูลค่าเพิ่ม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  <a:p>
            <a:pPr marL="361950" indent="-271463">
              <a:spcBef>
                <a:spcPts val="1800"/>
              </a:spcBef>
            </a:pP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7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.</a:t>
            </a:r>
            <a:r>
              <a:rPr lang="en-US" sz="2200" b="1" dirty="0" smtClean="0"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อัตรา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ดอกเบี้ย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เงินกู้     เป็น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ค่าเฉลี่ยของอัตราดอกเบี้ยขั้นต่ำในการกู้สำหรับลูกค้าชั้นดี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(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MLR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)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ของ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ธนาคารขนาดใหญ่อย่าง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น้อย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en-US" sz="2200" b="1" dirty="0" smtClean="0">
                <a:latin typeface="EucrosiaUPC" pitchFamily="18" charset="-34"/>
                <a:cs typeface="EucrosiaUPC" pitchFamily="18" charset="-34"/>
              </a:rPr>
              <a:t>3 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ธนาคาร     ซึ่งกระทรวงการคลัง(กรม-บัญชี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กลาง)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เป็น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ผู้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กำหนด และ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ประกาศ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ทุกต้น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ปีงบประมาณ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(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เดือนตุลาคมของทุกปี) 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และระหว่างปีงบประมาณหากอัตราดอกเบี้ยเงินกู้เฉลี่ยฯ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เปลี่ยนแปลงถึง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ร้อยละ </a:t>
            </a:r>
            <a:r>
              <a:rPr lang="en-US" sz="2200" b="1" dirty="0" smtClean="0">
                <a:latin typeface="EucrosiaUPC" pitchFamily="18" charset="-34"/>
                <a:cs typeface="EucrosiaUPC" pitchFamily="18" charset="-34"/>
              </a:rPr>
              <a:t>1</a:t>
            </a:r>
            <a:endParaRPr lang="en-US" sz="2200" b="1" dirty="0">
              <a:latin typeface="EucrosiaUPC" pitchFamily="18" charset="-34"/>
              <a:cs typeface="EucrosiaUPC" pitchFamily="18" charset="-34"/>
            </a:endParaRPr>
          </a:p>
          <a:p>
            <a:pPr marL="361950" indent="-271463">
              <a:spcBef>
                <a:spcPts val="1800"/>
              </a:spcBef>
            </a:pP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8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.</a:t>
            </a:r>
            <a:r>
              <a:rPr lang="en-US" sz="2200" b="1" dirty="0" smtClean="0"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กรณี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ใช้เงินกู้จากแหล่งเงินกู้หรือจากแหล่งอื่นซึ่งไม่ต้องชำระภาษี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ทั้ง </a:t>
            </a:r>
            <a:r>
              <a:rPr lang="en-US" sz="2200" b="1" dirty="0">
                <a:latin typeface="EucrosiaUPC" pitchFamily="18" charset="-34"/>
                <a:cs typeface="EucrosiaUPC" pitchFamily="18" charset="-34"/>
              </a:rPr>
              <a:t>100%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เป็นค่าก่อสร้าง  ให้ใช้ค่า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ในช่อง 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“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รวมในรูป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”  (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ที่ยังไม่รวม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VAT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)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39687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หลักเกณฑ์การใช้ตาราง </a:t>
            </a:r>
            <a:r>
              <a:rPr lang="en-US" sz="2000" b="1" dirty="0">
                <a:latin typeface="Angsana New" pitchFamily="18" charset="-34"/>
                <a:cs typeface="IrisUPC" pitchFamily="34" charset="-34"/>
              </a:rPr>
              <a:t> Factor F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 (ต่อ)</a:t>
            </a:r>
          </a:p>
        </p:txBody>
      </p:sp>
      <p:pic>
        <p:nvPicPr>
          <p:cNvPr id="5" name="รูปภาพ 4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11098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9" name="Text Box 3"/>
          <p:cNvSpPr txBox="1">
            <a:spLocks noChangeArrowheads="1"/>
          </p:cNvSpPr>
          <p:nvPr/>
        </p:nvSpPr>
        <p:spPr bwMode="auto">
          <a:xfrm>
            <a:off x="345176" y="836712"/>
            <a:ext cx="8434388" cy="5638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 extrusionH="76200" contourW="12700">
            <a:bevelT w="50800" prst="artDeco"/>
            <a:contourClr>
              <a:srgbClr val="FF00FF"/>
            </a:contourClr>
          </a:sp3d>
        </p:spPr>
        <p:txBody>
          <a:bodyPr wrap="square" anchor="ctr" anchorCtr="0">
            <a:noAutofit/>
          </a:bodyPr>
          <a:lstStyle/>
          <a:p>
            <a:pPr marL="361950" indent="-273050"/>
            <a:r>
              <a:rPr lang="th-TH" sz="2200" b="1" dirty="0" smtClean="0">
                <a:solidFill>
                  <a:srgbClr val="0000CC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9.</a:t>
            </a:r>
            <a:r>
              <a:rPr lang="th-TH" sz="2200" b="1" dirty="0" smtClean="0">
                <a:solidFill>
                  <a:srgbClr val="0000CC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กรณี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ใช้เงินกู้จากแหล่งเงินกู้หรือจากแหล่งอื่นซึ่งไม่ต้องชำระภาษี  ทั้ง 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100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%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เป็นค่าก่อสร้าง   และโครงการ/งานก่อสร้างดังกล่าวอยู่ในพื้นที่ฝนตกชุกตามจังหวัดที่กำหนด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เป็นกรณีที่กำหนดให้ใช้ค่า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จาก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ตาราง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งานก่อสร้าง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ทาง    และ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หรือจากตาราง 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Factor 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F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งานก่อสร้าง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ชล-ประทาน   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ให้ใช้ค่า 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จากตาราง 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งานก่อสร้างทาง  และหรือจากตาราง 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งานก่อสร้างชลประทาน  แล้วแต่กรณี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ในช่อง “ฝนชุก  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”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หรือ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“ฝนชุก  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2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”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หารด้วยค่า </a:t>
            </a:r>
            <a:r>
              <a:rPr lang="en-US" sz="2200" b="1" dirty="0" smtClean="0">
                <a:latin typeface="Angsana New" pitchFamily="18" charset="-34"/>
                <a:cs typeface="Angsana New" pitchFamily="18" charset="-34"/>
              </a:rPr>
              <a:t>Factor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ของภาษีมูลค่าเพิ่ม (ปัจจุบัน  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=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1.0700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)   ตามตัวอย่าง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ต่อไปนี้</a:t>
            </a:r>
          </a:p>
          <a:p>
            <a:pPr marL="361950" indent="-273050"/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pPr marL="361950" indent="-271463"/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	กรณี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โครงการก่อสร้างทาง สะพาน และท่อเหลี่ยม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อยู่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ในพื้นที่จังหวัด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จันทบุรี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รวมค่างานต้นทุนทั้งโครงการได้จำนวน  </a:t>
            </a:r>
            <a:r>
              <a:rPr lang="en-US" sz="1800" b="1" dirty="0">
                <a:latin typeface="EucrosiaUPC" pitchFamily="18" charset="-34"/>
                <a:cs typeface="EucrosiaUPC" pitchFamily="18" charset="-34"/>
              </a:rPr>
              <a:t>400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 ล้านบาท   ใช้เงินกู้จาก 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JBIC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เป็นค่าก่อสร้างทั้งหมด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กำหนดเงินประกันผลงานหัก </a:t>
            </a:r>
            <a:r>
              <a:rPr lang="en-US" sz="1800" b="1" dirty="0">
                <a:latin typeface="EucrosiaUPC" pitchFamily="18" charset="-34"/>
                <a:cs typeface="EucrosiaUPC" pitchFamily="18" charset="-34"/>
              </a:rPr>
              <a:t>5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% </a:t>
            </a:r>
            <a:r>
              <a:rPr lang="en-US" sz="18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เงินล่วงหน้าจ่าย </a:t>
            </a:r>
            <a:r>
              <a:rPr lang="en-US" sz="1800" b="1" dirty="0">
                <a:latin typeface="EucrosiaUPC" pitchFamily="18" charset="-34"/>
                <a:cs typeface="EucrosiaUPC" pitchFamily="18" charset="-34"/>
              </a:rPr>
              <a:t>10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%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   อัตราดอกเบี้ย </a:t>
            </a:r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7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%   และภาษีมูลค่าเพิ่ม</a:t>
            </a:r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1800" b="1" dirty="0">
                <a:latin typeface="EucrosiaUPC" pitchFamily="18" charset="-34"/>
                <a:cs typeface="EucrosiaUPC" pitchFamily="18" charset="-34"/>
              </a:rPr>
              <a:t>7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%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</a:t>
            </a:r>
            <a:endParaRPr lang="th-TH" sz="1800" b="1" dirty="0" smtClean="0">
              <a:latin typeface="IrisUPC" pitchFamily="34" charset="-34"/>
              <a:cs typeface="IrisUPC" pitchFamily="34" charset="-34"/>
            </a:endParaRPr>
          </a:p>
          <a:p>
            <a:pPr marL="361950" indent="-271463"/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pPr marL="361950" indent="-271463"/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	ตาม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หลักเกณฑ์การใช้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ตาราง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งานก่อสร้าง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ทาง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กำหนดให้จังหวัดจันทบุรีอยู่ในพื้นที่ของกลุ่มจังหวัดฝน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ชุก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 1</a:t>
            </a:r>
            <a:endParaRPr lang="en-US" sz="1800" b="1" dirty="0">
              <a:latin typeface="EucrosiaUPC" pitchFamily="18" charset="-34"/>
              <a:cs typeface="EucrosiaUPC" pitchFamily="18" charset="-34"/>
            </a:endParaRPr>
          </a:p>
          <a:p>
            <a:pPr marL="361950" indent="-271463"/>
            <a:r>
              <a:rPr lang="th-TH" sz="1800" b="1" dirty="0">
                <a:latin typeface="IrisUPC" pitchFamily="34" charset="-34"/>
                <a:cs typeface="IrisUPC" pitchFamily="34" charset="-34"/>
              </a:rPr>
              <a:t>		-  ค่างานต้นทุนรวม  </a:t>
            </a:r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400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 ล้านบาท    ค่า </a:t>
            </a:r>
            <a:r>
              <a:rPr lang="en-US" sz="1800" b="1" dirty="0" smtClean="0">
                <a:latin typeface="Angsana New" pitchFamily="18" charset="-34"/>
                <a:cs typeface="Angsana New" pitchFamily="18" charset="-34"/>
              </a:rPr>
              <a:t>Factor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ในช่อง “ฝนชุก  </a:t>
            </a:r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”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</a:t>
            </a:r>
            <a:r>
              <a:rPr lang="en-US" sz="1800" b="1" dirty="0" smtClean="0">
                <a:latin typeface="IrisUPC" pitchFamily="34" charset="-34"/>
                <a:cs typeface="IrisUPC" pitchFamily="34" charset="-34"/>
              </a:rPr>
              <a:t>=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1.1608</a:t>
            </a:r>
            <a:endParaRPr lang="en-US" sz="1800" b="1" dirty="0">
              <a:latin typeface="EucrosiaUPC" pitchFamily="18" charset="-34"/>
              <a:cs typeface="EucrosiaUPC" pitchFamily="18" charset="-34"/>
            </a:endParaRPr>
          </a:p>
          <a:p>
            <a:pPr marL="361950" indent="-271463"/>
            <a:r>
              <a:rPr lang="en-US" sz="1800" b="1" dirty="0">
                <a:latin typeface="IrisUPC" pitchFamily="34" charset="-34"/>
                <a:cs typeface="IrisUPC" pitchFamily="34" charset="-34"/>
              </a:rPr>
              <a:t>		- 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ของภาษีมูลค่าเพิ่มร้อยละ </a:t>
            </a:r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7	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			</a:t>
            </a:r>
            <a:r>
              <a:rPr lang="en-US" sz="1800" b="1" dirty="0" smtClean="0">
                <a:latin typeface="IrisUPC" pitchFamily="34" charset="-34"/>
                <a:cs typeface="IrisUPC" pitchFamily="34" charset="-34"/>
              </a:rPr>
              <a:t>=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1.0700</a:t>
            </a:r>
            <a:endParaRPr lang="en-US" sz="1800" b="1" dirty="0">
              <a:latin typeface="EucrosiaUPC" pitchFamily="18" charset="-34"/>
              <a:cs typeface="EucrosiaUPC" pitchFamily="18" charset="-34"/>
            </a:endParaRPr>
          </a:p>
          <a:p>
            <a:pPr marL="361950" indent="-271463"/>
            <a:r>
              <a:rPr lang="th-TH" sz="1800" b="1" dirty="0">
                <a:latin typeface="IrisUPC" pitchFamily="34" charset="-34"/>
                <a:cs typeface="IrisUPC" pitchFamily="34" charset="-34"/>
              </a:rPr>
              <a:t>		-  ค่า 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จากตาราง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งานก่อสร้างทาง ที่ใช้ในการคำนวณราคากลางงานก่อสร้างสำหรับกรณีนี้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pPr marL="361950" indent="-271463"/>
            <a:r>
              <a:rPr lang="th-TH" sz="1800" b="1" dirty="0">
                <a:latin typeface="IrisUPC" pitchFamily="34" charset="-34"/>
                <a:cs typeface="IrisUPC" pitchFamily="34" charset="-34"/>
              </a:rPr>
              <a:t>								</a:t>
            </a:r>
            <a:r>
              <a:rPr lang="en-US" sz="1800" b="1" dirty="0" smtClean="0">
                <a:latin typeface="IrisUPC" pitchFamily="34" charset="-34"/>
                <a:cs typeface="IrisUPC" pitchFamily="34" charset="-34"/>
              </a:rPr>
              <a:t>=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1.1608 </a:t>
            </a:r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÷ 1.0700</a:t>
            </a:r>
            <a:endParaRPr lang="en-US" sz="1800" b="1" dirty="0">
              <a:latin typeface="EucrosiaUPC" pitchFamily="18" charset="-34"/>
              <a:cs typeface="EucrosiaUPC" pitchFamily="18" charset="-34"/>
            </a:endParaRPr>
          </a:p>
          <a:p>
            <a:pPr marL="361950" indent="-271463"/>
            <a:r>
              <a:rPr lang="th-TH" sz="1800" b="1" dirty="0">
                <a:latin typeface="IrisUPC" pitchFamily="34" charset="-34"/>
                <a:cs typeface="IrisUPC" pitchFamily="34" charset="-34"/>
              </a:rPr>
              <a:t>								</a:t>
            </a:r>
            <a:r>
              <a:rPr lang="en-US" sz="1800" b="1" dirty="0" smtClean="0">
                <a:latin typeface="IrisUPC" pitchFamily="34" charset="-34"/>
                <a:cs typeface="IrisUPC" pitchFamily="34" charset="-34"/>
              </a:rPr>
              <a:t>=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1.0848</a:t>
            </a:r>
            <a:endParaRPr lang="en-US" sz="1800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39687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หลักเกณฑ์การใช้ตาราง </a:t>
            </a:r>
            <a:r>
              <a:rPr lang="en-US" sz="2000" b="1" dirty="0">
                <a:latin typeface="Angsana New" pitchFamily="18" charset="-34"/>
                <a:cs typeface="IrisUPC" pitchFamily="34" charset="-34"/>
              </a:rPr>
              <a:t> Factor F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 (ต่อ)</a:t>
            </a:r>
          </a:p>
        </p:txBody>
      </p:sp>
      <p:pic>
        <p:nvPicPr>
          <p:cNvPr id="5" name="รูปภาพ 4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03749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9" name="Text Box 3"/>
          <p:cNvSpPr txBox="1">
            <a:spLocks noChangeArrowheads="1"/>
          </p:cNvSpPr>
          <p:nvPr/>
        </p:nvSpPr>
        <p:spPr bwMode="auto">
          <a:xfrm>
            <a:off x="345176" y="548679"/>
            <a:ext cx="8434388" cy="6065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 extrusionH="76200" contourW="12700">
            <a:bevelT w="50800" prst="artDeco"/>
            <a:contourClr>
              <a:srgbClr val="FF00FF"/>
            </a:contourClr>
          </a:sp3d>
        </p:spPr>
        <p:txBody>
          <a:bodyPr wrap="square" anchor="ctr" anchorCtr="0">
            <a:noAutofit/>
          </a:bodyPr>
          <a:lstStyle/>
          <a:p>
            <a:pPr marL="442913" indent="-352425"/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10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.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กรณีใช้เงินกู้จากแหล่งเงินกู้หรือจากแหล่งอื่นซึ่งไม่ต้องชำระภาษี และมีเงินงบประมาณ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สมทบ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เป็นค่าก่อสร้างด้วย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ให้ใช้ค่า</a:t>
            </a:r>
            <a:r>
              <a:rPr lang="th-TH" sz="22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สำหรับกรณีใช้เงินกู้จากแหล่งเงินกู้หรือจากแหล่งอื่นซึ่งไม่ต้องชำระภาษีเป็นค่าก่อสร้าง (ช่อง 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“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รวมในรูป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”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) 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และค่า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 สำหรับกรณีของการใช้เงินงบประมาณเป็นค่าก่อสร้าง (ช่อง 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“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”)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ตาม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สัดส่วน 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โดย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ให้คำนวณค่า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ตาม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ตัวอย่าง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ต่อไปนี้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  <a:p>
            <a:r>
              <a:rPr lang="en-US" sz="2000" b="1" dirty="0">
                <a:latin typeface="IrisUPC" pitchFamily="34" charset="-34"/>
                <a:cs typeface="IrisUPC" pitchFamily="34" charset="-34"/>
              </a:rPr>
              <a:t> </a:t>
            </a:r>
          </a:p>
          <a:p>
            <a:pPr marL="442913"/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กรณี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งานก่อสร้างอาคาร  ใช้เงินกู้จาก</a:t>
            </a:r>
            <a:r>
              <a:rPr lang="th-TH" sz="18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JBIC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เป็นค่าก่อสร้าง </a:t>
            </a:r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60</a:t>
            </a:r>
            <a:r>
              <a:rPr lang="en-US" sz="1800" b="1" dirty="0">
                <a:latin typeface="EucrosiaUPC" pitchFamily="18" charset="-34"/>
                <a:cs typeface="EucrosiaUPC" pitchFamily="18" charset="-34"/>
              </a:rPr>
              <a:t>%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  และมีเงินงบประมาณสมทบ </a:t>
            </a:r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40</a:t>
            </a:r>
            <a:r>
              <a:rPr lang="en-US" sz="1800" b="1" dirty="0">
                <a:latin typeface="EucrosiaUPC" pitchFamily="18" charset="-34"/>
                <a:cs typeface="EucrosiaUPC" pitchFamily="18" charset="-34"/>
              </a:rPr>
              <a:t>%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 รวมค่างานต้นทุน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ทั้งโครงการ ได้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จำนวน </a:t>
            </a:r>
            <a:r>
              <a:rPr lang="en-US" sz="1800" b="1" dirty="0" smtClean="0">
                <a:latin typeface="EucrosiaUPC" pitchFamily="18" charset="-34"/>
                <a:cs typeface="EucrosiaUPC" pitchFamily="18" charset="-34"/>
              </a:rPr>
              <a:t>400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ล้าน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บาท    กำหนดเงินประกันผลงานหัก </a:t>
            </a:r>
            <a:r>
              <a:rPr lang="en-US" sz="1800" b="1" dirty="0">
                <a:latin typeface="EucrosiaUPC" pitchFamily="18" charset="-34"/>
                <a:cs typeface="EucrosiaUPC" pitchFamily="18" charset="-34"/>
              </a:rPr>
              <a:t>5%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เงินล่วงหน้าจ่าย </a:t>
            </a:r>
            <a:r>
              <a:rPr lang="en-US" sz="1800" b="1" dirty="0">
                <a:latin typeface="EucrosiaUPC" pitchFamily="18" charset="-34"/>
                <a:cs typeface="EucrosiaUPC" pitchFamily="18" charset="-34"/>
              </a:rPr>
              <a:t>10%</a:t>
            </a:r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 อัตราดอกเบี้ย </a:t>
            </a:r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7%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  และภาษีมูลค่าเพิ่ม </a:t>
            </a:r>
            <a:r>
              <a:rPr lang="en-US" sz="1800" b="1" dirty="0">
                <a:latin typeface="EucrosiaUPC" pitchFamily="18" charset="-34"/>
                <a:cs typeface="EucrosiaUPC" pitchFamily="18" charset="-34"/>
              </a:rPr>
              <a:t>7</a:t>
            </a:r>
            <a:r>
              <a:rPr lang="en-US" sz="1800" b="1" dirty="0" smtClean="0">
                <a:latin typeface="EucrosiaUPC" pitchFamily="18" charset="-34"/>
                <a:cs typeface="EucrosiaUPC" pitchFamily="18" charset="-34"/>
              </a:rPr>
              <a:t>%</a:t>
            </a:r>
            <a:endParaRPr lang="th-TH" sz="1800" b="1" dirty="0" smtClean="0">
              <a:latin typeface="EucrosiaUPC" pitchFamily="18" charset="-34"/>
              <a:cs typeface="EucrosiaUPC" pitchFamily="18" charset="-34"/>
            </a:endParaRPr>
          </a:p>
          <a:p>
            <a:pPr marL="442913"/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 </a:t>
            </a:r>
            <a:endParaRPr lang="en-US" sz="1800" b="1" dirty="0">
              <a:latin typeface="EucrosiaUPC" pitchFamily="18" charset="-34"/>
              <a:cs typeface="EucrosiaUPC" pitchFamily="18" charset="-34"/>
            </a:endParaRPr>
          </a:p>
          <a:p>
            <a:pPr marL="442913"/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กรณี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ที่ใช้ตาราง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งานก่อสร้างอาคาร  ให้ใช้ตารางฯ กรณีเงินประกันผลงานหัก</a:t>
            </a:r>
            <a:r>
              <a:rPr lang="th-TH" sz="18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5</a:t>
            </a:r>
            <a:r>
              <a:rPr lang="en-US" sz="1800" b="1" dirty="0">
                <a:latin typeface="EucrosiaUPC" pitchFamily="18" charset="-34"/>
                <a:cs typeface="EucrosiaUPC" pitchFamily="18" charset="-34"/>
              </a:rPr>
              <a:t>%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เงินล่วงหน้าจ่าย </a:t>
            </a:r>
            <a:r>
              <a:rPr lang="en-US" sz="1800" b="1" dirty="0">
                <a:latin typeface="EucrosiaUPC" pitchFamily="18" charset="-34"/>
                <a:cs typeface="EucrosiaUPC" pitchFamily="18" charset="-34"/>
              </a:rPr>
              <a:t>10%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อัตราดอกเบี้ย </a:t>
            </a:r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7%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 และภาษีมูลค่าเพิ่ม</a:t>
            </a:r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1800" b="1" dirty="0">
                <a:latin typeface="EucrosiaUPC" pitchFamily="18" charset="-34"/>
                <a:cs typeface="EucrosiaUPC" pitchFamily="18" charset="-34"/>
              </a:rPr>
              <a:t>7%</a:t>
            </a:r>
          </a:p>
          <a:p>
            <a:pPr marL="442913"/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-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กรณีของเงินกู้ 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: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คำนวณที่ค่างานต้นทุน  </a:t>
            </a:r>
            <a:r>
              <a:rPr lang="en-US" sz="1800" b="1" dirty="0">
                <a:latin typeface="EucrosiaUPC" pitchFamily="18" charset="-34"/>
                <a:cs typeface="EucrosiaUPC" pitchFamily="18" charset="-34"/>
              </a:rPr>
              <a:t>400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 ล้านบาท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pPr marL="442913"/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	ค่า</a:t>
            </a:r>
            <a:r>
              <a:rPr lang="en-US" sz="18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จากตาราง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งานก่อสร้างอาคาร ในช่อง รวมในรูป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  =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en-US" sz="1800" b="1" dirty="0">
                <a:latin typeface="EucrosiaUPC" pitchFamily="18" charset="-34"/>
                <a:cs typeface="EucrosiaUPC" pitchFamily="18" charset="-34"/>
              </a:rPr>
              <a:t>1.1021</a:t>
            </a:r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 </a:t>
            </a:r>
            <a:endParaRPr lang="en-US" sz="1800" b="1" dirty="0">
              <a:latin typeface="EucrosiaUPC" pitchFamily="18" charset="-34"/>
              <a:cs typeface="EucrosiaUPC" pitchFamily="18" charset="-34"/>
            </a:endParaRPr>
          </a:p>
          <a:p>
            <a:pPr marL="442913"/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-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กรณีของเงินงบประมาณ 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: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คำนวณที่ค่างานต้นทุน  </a:t>
            </a:r>
            <a:r>
              <a:rPr lang="en-US" sz="1800" b="1" dirty="0">
                <a:latin typeface="EucrosiaUPC" pitchFamily="18" charset="-34"/>
                <a:cs typeface="EucrosiaUPC" pitchFamily="18" charset="-34"/>
              </a:rPr>
              <a:t>400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 ล้านบาท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pPr marL="442913" defTabSz="687388"/>
            <a:r>
              <a:rPr lang="th-TH" sz="1800" b="1" dirty="0">
                <a:latin typeface="IrisUPC" pitchFamily="34" charset="-34"/>
                <a:cs typeface="IrisUPC" pitchFamily="34" charset="-34"/>
              </a:rPr>
              <a:t>		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จากตาราง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งานก่อสร้างอาคาร  ในช่อง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en-US" sz="1800" b="1" dirty="0" smtClean="0">
                <a:latin typeface="IrisUPC" pitchFamily="34" charset="-34"/>
                <a:cs typeface="IrisUPC" pitchFamily="34" charset="-34"/>
              </a:rPr>
              <a:t>	    =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en-US" sz="1800" b="1" dirty="0" smtClean="0">
                <a:latin typeface="EucrosiaUPC" pitchFamily="18" charset="-34"/>
                <a:cs typeface="EucrosiaUPC" pitchFamily="18" charset="-34"/>
              </a:rPr>
              <a:t>1.1792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pPr marL="442913"/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-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ที่ใช้คำนวณราคา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กลาง	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en-US" sz="1800" b="1" dirty="0">
                <a:latin typeface="EucrosiaUPC" pitchFamily="18" charset="-34"/>
                <a:cs typeface="EucrosiaUPC" pitchFamily="18" charset="-34"/>
              </a:rPr>
              <a:t>=   </a:t>
            </a:r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(</a:t>
            </a:r>
            <a:r>
              <a:rPr lang="en-US" sz="1800" b="1" dirty="0">
                <a:latin typeface="EucrosiaUPC" pitchFamily="18" charset="-34"/>
                <a:cs typeface="EucrosiaUPC" pitchFamily="18" charset="-34"/>
              </a:rPr>
              <a:t>1.1021</a:t>
            </a:r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1800" b="1" dirty="0">
                <a:latin typeface="EucrosiaUPC" pitchFamily="18" charset="-34"/>
                <a:cs typeface="EucrosiaUPC" pitchFamily="18" charset="-34"/>
              </a:rPr>
              <a:t>× 60/100) + (1.1792 × 40/100</a:t>
            </a:r>
            <a:r>
              <a:rPr lang="en-US" sz="1800" b="1" dirty="0" smtClean="0">
                <a:latin typeface="EucrosiaUPC" pitchFamily="18" charset="-34"/>
                <a:cs typeface="EucrosiaUPC" pitchFamily="18" charset="-34"/>
              </a:rPr>
              <a:t>)</a:t>
            </a:r>
            <a:br>
              <a:rPr lang="en-US" sz="1800" b="1" dirty="0" smtClean="0">
                <a:latin typeface="EucrosiaUPC" pitchFamily="18" charset="-34"/>
                <a:cs typeface="EucrosiaUPC" pitchFamily="18" charset="-34"/>
              </a:rPr>
            </a:br>
            <a:r>
              <a:rPr lang="en-US" sz="1800" b="1" dirty="0" smtClean="0">
                <a:latin typeface="EucrosiaUPC" pitchFamily="18" charset="-34"/>
                <a:cs typeface="EucrosiaUPC" pitchFamily="18" charset="-34"/>
              </a:rPr>
              <a:t>				</a:t>
            </a:r>
            <a:r>
              <a:rPr lang="en-US" sz="1800" b="1" dirty="0">
                <a:latin typeface="EucrosiaUPC" pitchFamily="18" charset="-34"/>
                <a:cs typeface="EucrosiaUPC" pitchFamily="18" charset="-34"/>
              </a:rPr>
              <a:t>	=   0.6613 + 0.4717 </a:t>
            </a:r>
          </a:p>
          <a:p>
            <a:pPr marL="442913"/>
            <a:r>
              <a:rPr lang="en-US" sz="1800" b="1" dirty="0">
                <a:latin typeface="EucrosiaUPC" pitchFamily="18" charset="-34"/>
                <a:cs typeface="EucrosiaUPC" pitchFamily="18" charset="-34"/>
              </a:rPr>
              <a:t> 					</a:t>
            </a:r>
            <a:r>
              <a:rPr lang="en-US" sz="1800" b="1" dirty="0" smtClean="0">
                <a:latin typeface="EucrosiaUPC" pitchFamily="18" charset="-34"/>
                <a:cs typeface="EucrosiaUPC" pitchFamily="18" charset="-34"/>
              </a:rPr>
              <a:t>=   </a:t>
            </a:r>
            <a:r>
              <a:rPr lang="en-US" sz="1800" b="1" dirty="0">
                <a:latin typeface="EucrosiaUPC" pitchFamily="18" charset="-34"/>
                <a:cs typeface="EucrosiaUPC" pitchFamily="18" charset="-34"/>
              </a:rPr>
              <a:t>1.1329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39687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หลักเกณฑ์การใช้ตาราง </a:t>
            </a:r>
            <a:r>
              <a:rPr lang="en-US" sz="2000" b="1" dirty="0">
                <a:latin typeface="Angsana New" pitchFamily="18" charset="-34"/>
                <a:cs typeface="IrisUPC" pitchFamily="34" charset="-34"/>
              </a:rPr>
              <a:t> Factor F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 (ต่อ)</a:t>
            </a:r>
          </a:p>
        </p:txBody>
      </p:sp>
      <p:pic>
        <p:nvPicPr>
          <p:cNvPr id="5" name="รูปภาพ 4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03749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9" name="Text Box 3"/>
          <p:cNvSpPr txBox="1">
            <a:spLocks noChangeArrowheads="1"/>
          </p:cNvSpPr>
          <p:nvPr/>
        </p:nvSpPr>
        <p:spPr bwMode="auto">
          <a:xfrm>
            <a:off x="364542" y="1010071"/>
            <a:ext cx="8434388" cy="5227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 extrusionH="76200" contourW="12700">
            <a:bevelT w="50800" prst="artDeco"/>
            <a:contourClr>
              <a:srgbClr val="FF00FF"/>
            </a:contourClr>
          </a:sp3d>
        </p:spPr>
        <p:txBody>
          <a:bodyPr wrap="square" anchor="ctr" anchorCtr="0">
            <a:noAutofit/>
          </a:bodyPr>
          <a:lstStyle/>
          <a:p>
            <a:pPr marL="533400" indent="-442913"/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11.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กรณี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ใช้เงินกู้จากแหล่งเงินกู้หรือจากแหล่งอื่นซึ่งไม่ต้องชำระภาษี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  และ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มีเงิน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งบประมาณ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สมทบ 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เป็นค่าก่อสร้าง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ด้วย    และ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โครงการ/งานก่อสร้างดังกล่าวอยู่ในพื้นที่ฝนตก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ชุกตามจังหวัด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ที่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กำหนดและ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เป็นกรณีที่กำหนดให้ใช้ค่า</a:t>
            </a:r>
            <a:r>
              <a:rPr lang="th-TH" sz="24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4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จาก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ตาราง </a:t>
            </a: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4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งานก่อสร้าง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ทาง  และหรือจากตาราง </a:t>
            </a: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4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งานก่อสร้างชลประทาน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 ให้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ใช้ค่า </a:t>
            </a: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จากตาราง </a:t>
            </a: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4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งานก่อสร้าง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ทาง  และ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หรือจากตาราง </a:t>
            </a: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th-TH" sz="24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งานก่อสร้างชลประทาน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แล้วแต่กรณี สำหรับกรณีใช้เงินกู้จากแหล่งเงินกู้หรือจากแหล่งอื่นซึ่งไม่ต้องชำระภาษีและก่อสร้างในพื้นที่ฝนตกชุกตามจังหวัดที่กำหนด </a:t>
            </a:r>
            <a:r>
              <a:rPr lang="th-TH" sz="2400" b="1" i="1" dirty="0">
                <a:latin typeface="IrisUPC" pitchFamily="34" charset="-34"/>
                <a:cs typeface="IrisUPC" pitchFamily="34" charset="-34"/>
              </a:rPr>
              <a:t>(ใช้</a:t>
            </a:r>
            <a:r>
              <a:rPr lang="th-TH" sz="2400" b="1" i="1" dirty="0" smtClean="0">
                <a:latin typeface="IrisUPC" pitchFamily="34" charset="-34"/>
                <a:cs typeface="IrisUPC" pitchFamily="34" charset="-34"/>
              </a:rPr>
              <a:t>ค่า </a:t>
            </a:r>
            <a:r>
              <a:rPr lang="en-US" sz="2400" b="1" i="1" dirty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th-TH" sz="2400" b="1" i="1" dirty="0" smtClean="0">
                <a:latin typeface="Angsana New" pitchFamily="18" charset="-34"/>
                <a:cs typeface="Angsana New" pitchFamily="18" charset="-34"/>
              </a:rPr>
              <a:t>  </a:t>
            </a:r>
            <a:r>
              <a:rPr lang="th-TH" sz="2400" b="1" i="1" dirty="0" smtClean="0">
                <a:latin typeface="IrisUPC" pitchFamily="34" charset="-34"/>
                <a:cs typeface="IrisUPC" pitchFamily="34" charset="-34"/>
              </a:rPr>
              <a:t>จาก</a:t>
            </a:r>
            <a:r>
              <a:rPr lang="th-TH" sz="2400" b="1" i="1" dirty="0">
                <a:latin typeface="IrisUPC" pitchFamily="34" charset="-34"/>
                <a:cs typeface="IrisUPC" pitchFamily="34" charset="-34"/>
              </a:rPr>
              <a:t>ตาราง </a:t>
            </a:r>
            <a:r>
              <a:rPr lang="en-US" sz="2400" b="1" i="1" dirty="0" smtClean="0">
                <a:latin typeface="Angsana New" pitchFamily="18" charset="-34"/>
                <a:cs typeface="Angsana New" pitchFamily="18" charset="-34"/>
              </a:rPr>
              <a:t>Factor </a:t>
            </a:r>
            <a:r>
              <a:rPr lang="en-US" sz="2400" b="1" i="1" dirty="0">
                <a:latin typeface="Angsana New" pitchFamily="18" charset="-34"/>
                <a:cs typeface="Angsana New" pitchFamily="18" charset="-34"/>
              </a:rPr>
              <a:t>F</a:t>
            </a:r>
            <a:r>
              <a:rPr lang="en-US" sz="2400" b="1" i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400" b="1" i="1" dirty="0">
                <a:latin typeface="IrisUPC" pitchFamily="34" charset="-34"/>
                <a:cs typeface="IrisUPC" pitchFamily="34" charset="-34"/>
              </a:rPr>
              <a:t>งานก่อสร้างทาง และหรือจากตาราง </a:t>
            </a:r>
            <a:r>
              <a:rPr lang="en-US" sz="2400" b="1" i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400" b="1" i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400" b="1" i="1" dirty="0">
                <a:latin typeface="IrisUPC" pitchFamily="34" charset="-34"/>
                <a:cs typeface="IrisUPC" pitchFamily="34" charset="-34"/>
              </a:rPr>
              <a:t>งานก่อสร้างชลประทาน แล้วแต่กรณี  ในช่อง “ฝน</a:t>
            </a:r>
            <a:r>
              <a:rPr lang="th-TH" sz="2400" b="1" i="1" dirty="0" smtClean="0">
                <a:latin typeface="IrisUPC" pitchFamily="34" charset="-34"/>
                <a:cs typeface="IrisUPC" pitchFamily="34" charset="-34"/>
              </a:rPr>
              <a:t>ชุก </a:t>
            </a:r>
            <a:r>
              <a:rPr lang="th-TH" sz="2400" b="1" i="1" dirty="0"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2400" b="1" i="1" dirty="0">
                <a:latin typeface="IrisUPC" pitchFamily="34" charset="-34"/>
                <a:cs typeface="IrisUPC" pitchFamily="34" charset="-34"/>
              </a:rPr>
              <a:t>”  หรือ “ฝนชุก </a:t>
            </a:r>
            <a:r>
              <a:rPr lang="th-TH" sz="2400" b="1" i="1" dirty="0">
                <a:latin typeface="EucrosiaUPC" pitchFamily="18" charset="-34"/>
                <a:cs typeface="EucrosiaUPC" pitchFamily="18" charset="-34"/>
              </a:rPr>
              <a:t> 2</a:t>
            </a:r>
            <a:r>
              <a:rPr lang="th-TH" sz="2400" b="1" i="1" dirty="0">
                <a:latin typeface="IrisUPC" pitchFamily="34" charset="-34"/>
                <a:cs typeface="IrisUPC" pitchFamily="34" charset="-34"/>
              </a:rPr>
              <a:t>”    หารด้วยค่า </a:t>
            </a:r>
            <a:r>
              <a:rPr lang="en-US" sz="2400" b="1" i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400" b="1" i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400" b="1" i="1" dirty="0">
                <a:latin typeface="IrisUPC" pitchFamily="34" charset="-34"/>
                <a:cs typeface="IrisUPC" pitchFamily="34" charset="-34"/>
              </a:rPr>
              <a:t>ของภาษีมูลค่าเพิ่ม)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  และกรณี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ใช้เงิน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งบประมาณและก่อสร้างในพื้นที่ฝนตกชุกตามจังหวัดที่กำหนด </a:t>
            </a:r>
            <a:r>
              <a:rPr lang="th-TH" sz="2400" b="1" i="1" dirty="0">
                <a:latin typeface="IrisUPC" pitchFamily="34" charset="-34"/>
                <a:cs typeface="IrisUPC" pitchFamily="34" charset="-34"/>
              </a:rPr>
              <a:t>(ใช้ค่า </a:t>
            </a:r>
            <a:r>
              <a:rPr lang="en-US" sz="2400" b="1" i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400" b="1" i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400" b="1" i="1" dirty="0">
                <a:latin typeface="IrisUPC" pitchFamily="34" charset="-34"/>
                <a:cs typeface="IrisUPC" pitchFamily="34" charset="-34"/>
              </a:rPr>
              <a:t>จากตาราง </a:t>
            </a:r>
            <a:r>
              <a:rPr lang="th-TH" sz="2400" b="1" i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2400" b="1" i="1" dirty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th-TH" sz="2400" b="1" i="1" dirty="0">
                <a:latin typeface="IrisUPC" pitchFamily="34" charset="-34"/>
                <a:cs typeface="IrisUPC" pitchFamily="34" charset="-34"/>
              </a:rPr>
              <a:t>งานก่อสร้างทาง </a:t>
            </a:r>
            <a:r>
              <a:rPr lang="th-TH" sz="2400" b="1" i="1" dirty="0" smtClean="0">
                <a:latin typeface="IrisUPC" pitchFamily="34" charset="-34"/>
                <a:cs typeface="IrisUPC" pitchFamily="34" charset="-34"/>
              </a:rPr>
              <a:t> และ</a:t>
            </a:r>
            <a:r>
              <a:rPr lang="th-TH" sz="2400" b="1" i="1" dirty="0">
                <a:latin typeface="IrisUPC" pitchFamily="34" charset="-34"/>
                <a:cs typeface="IrisUPC" pitchFamily="34" charset="-34"/>
              </a:rPr>
              <a:t>หรือจากตาราง </a:t>
            </a:r>
            <a:r>
              <a:rPr lang="en-US" sz="2400" b="1" i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400" b="1" i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400" b="1" i="1" dirty="0">
                <a:latin typeface="IrisUPC" pitchFamily="34" charset="-34"/>
                <a:cs typeface="IrisUPC" pitchFamily="34" charset="-34"/>
              </a:rPr>
              <a:t>งานก่อสร้าง</a:t>
            </a:r>
            <a:r>
              <a:rPr lang="th-TH" sz="2400" b="1" i="1" dirty="0" smtClean="0">
                <a:latin typeface="IrisUPC" pitchFamily="34" charset="-34"/>
                <a:cs typeface="IrisUPC" pitchFamily="34" charset="-34"/>
              </a:rPr>
              <a:t>ชลประทาน  </a:t>
            </a:r>
            <a:r>
              <a:rPr lang="th-TH" sz="2400" b="1" i="1" dirty="0">
                <a:latin typeface="IrisUPC" pitchFamily="34" charset="-34"/>
                <a:cs typeface="IrisUPC" pitchFamily="34" charset="-34"/>
              </a:rPr>
              <a:t>แล้วแต่</a:t>
            </a:r>
            <a:r>
              <a:rPr lang="th-TH" sz="2400" b="1" i="1" dirty="0" smtClean="0">
                <a:latin typeface="IrisUPC" pitchFamily="34" charset="-34"/>
                <a:cs typeface="IrisUPC" pitchFamily="34" charset="-34"/>
              </a:rPr>
              <a:t>กรณี   </a:t>
            </a:r>
            <a:r>
              <a:rPr lang="th-TH" sz="2400" b="1" i="1" dirty="0">
                <a:latin typeface="IrisUPC" pitchFamily="34" charset="-34"/>
                <a:cs typeface="IrisUPC" pitchFamily="34" charset="-34"/>
              </a:rPr>
              <a:t>ในช่อง “ฝนชุก </a:t>
            </a:r>
            <a:r>
              <a:rPr lang="th-TH" sz="2400" b="1" i="1" dirty="0"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2400" b="1" i="1" dirty="0">
                <a:latin typeface="IrisUPC" pitchFamily="34" charset="-34"/>
                <a:cs typeface="IrisUPC" pitchFamily="34" charset="-34"/>
              </a:rPr>
              <a:t>” </a:t>
            </a:r>
            <a:r>
              <a:rPr lang="th-TH" sz="2400" b="1" i="1" dirty="0" smtClean="0">
                <a:latin typeface="IrisUPC" pitchFamily="34" charset="-34"/>
                <a:cs typeface="IrisUPC" pitchFamily="34" charset="-34"/>
              </a:rPr>
              <a:t>หรือ </a:t>
            </a:r>
            <a:r>
              <a:rPr lang="th-TH" sz="2400" b="1" i="1" dirty="0">
                <a:latin typeface="IrisUPC" pitchFamily="34" charset="-34"/>
                <a:cs typeface="IrisUPC" pitchFamily="34" charset="-34"/>
              </a:rPr>
              <a:t>“ฝนชุก </a:t>
            </a:r>
            <a:r>
              <a:rPr lang="th-TH" sz="2400" b="1" i="1" dirty="0" smtClean="0">
                <a:latin typeface="EucrosiaUPC" pitchFamily="18" charset="-34"/>
                <a:cs typeface="EucrosiaUPC" pitchFamily="18" charset="-34"/>
              </a:rPr>
              <a:t>2</a:t>
            </a:r>
            <a:r>
              <a:rPr lang="th-TH" sz="2400" b="1" i="1" dirty="0" smtClean="0">
                <a:latin typeface="IrisUPC" pitchFamily="34" charset="-34"/>
                <a:cs typeface="IrisUPC" pitchFamily="34" charset="-34"/>
              </a:rPr>
              <a:t>”)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 ตาม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สัดส่วน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โดย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ให้คำนวณค่า </a:t>
            </a: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4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ตาม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แนวทางตามตัวอย่างในข้อ </a:t>
            </a:r>
            <a:r>
              <a:rPr lang="th-TH" sz="2400" b="1" dirty="0">
                <a:latin typeface="EucrosiaUPC" pitchFamily="18" charset="-34"/>
                <a:cs typeface="EucrosiaUPC" pitchFamily="18" charset="-34"/>
              </a:rPr>
              <a:t>9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 และข้อ </a:t>
            </a:r>
            <a:r>
              <a:rPr lang="th-TH" sz="2400" b="1" dirty="0">
                <a:latin typeface="EucrosiaUPC" pitchFamily="18" charset="-34"/>
                <a:cs typeface="EucrosiaUPC" pitchFamily="18" charset="-34"/>
              </a:rPr>
              <a:t>10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 ประกอบ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กัน</a:t>
            </a:r>
            <a:endParaRPr lang="en-US" sz="24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39687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2000" b="1">
                <a:latin typeface="Angsana New" pitchFamily="18" charset="-34"/>
                <a:cs typeface="IrisUPC" pitchFamily="34" charset="-34"/>
              </a:rPr>
              <a:t>หลักเกณฑ์การใช้ตาราง </a:t>
            </a:r>
            <a:r>
              <a:rPr lang="en-US" sz="2000" b="1">
                <a:latin typeface="Angsana New" pitchFamily="18" charset="-34"/>
                <a:cs typeface="IrisUPC" pitchFamily="34" charset="-34"/>
              </a:rPr>
              <a:t> Factor F</a:t>
            </a:r>
            <a:r>
              <a:rPr lang="th-TH" sz="2000" b="1">
                <a:latin typeface="Angsana New" pitchFamily="18" charset="-34"/>
                <a:cs typeface="IrisUPC" pitchFamily="34" charset="-34"/>
              </a:rPr>
              <a:t> (ต่อ)</a:t>
            </a:r>
          </a:p>
        </p:txBody>
      </p:sp>
      <p:pic>
        <p:nvPicPr>
          <p:cNvPr id="5" name="รูปภาพ 4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06202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 bwMode="auto">
          <a:xfrm>
            <a:off x="652435" y="571481"/>
            <a:ext cx="7858180" cy="673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 contourW="12700"/>
        </p:spPr>
        <p:txBody>
          <a:bodyPr wrap="square" rtlCol="0" anchor="b" anchorCtr="0">
            <a:noAutofit/>
            <a:sp3d>
              <a:contourClr>
                <a:schemeClr val="bg1"/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CC3300"/>
              </a:buClr>
            </a:pPr>
            <a:r>
              <a:rPr lang="th-TH" sz="3600" b="1" dirty="0" smtClean="0">
                <a:effectLst/>
                <a:latin typeface="Angsana New" pitchFamily="18" charset="-34"/>
                <a:cs typeface="IrisUPC" pitchFamily="34" charset="-34"/>
              </a:rPr>
              <a:t>เงินกู้จากแหล่งเงินกู้หรือจากแหล่งอื่นซึ่งไม่ต้องชำระภาษี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662574" y="1714488"/>
            <a:ext cx="7838516" cy="4570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spAutoFit/>
          </a:bodyPr>
          <a:lstStyle/>
          <a:p>
            <a:pPr marL="265113" indent="-265113" algn="just" fontAlgn="base">
              <a:spcBef>
                <a:spcPts val="600"/>
              </a:spcBef>
              <a:spcAft>
                <a:spcPct val="0"/>
              </a:spcAft>
              <a:buClr>
                <a:srgbClr val="CC3300"/>
              </a:buClr>
              <a:buSzPct val="65000"/>
              <a:buFont typeface="Wingdings" pitchFamily="2" charset="2"/>
              <a:buChar char="v"/>
            </a:pPr>
            <a:r>
              <a:rPr lang="th-TH" sz="2600" b="1" dirty="0" smtClean="0">
                <a:latin typeface="Angsana New" pitchFamily="18" charset="-34"/>
                <a:cs typeface="IrisUPC" pitchFamily="34" charset="-34"/>
              </a:rPr>
              <a:t>เงินกู้จากแหล่งเงินกู้หรือจากแหล่งอื่นซึ่งไม่ต้องชำระภาษี   หมายถึง   เงินกู้ตาม</a:t>
            </a:r>
            <a:br>
              <a:rPr lang="th-TH" sz="26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600" b="1" dirty="0" smtClean="0">
                <a:latin typeface="Angsana New" pitchFamily="18" charset="-34"/>
                <a:cs typeface="IrisUPC" pitchFamily="34" charset="-34"/>
              </a:rPr>
              <a:t>โครงการเงินกู้หรือเงินช่วยเหลือจากต่างประเทศ    ตามมาตรา </a:t>
            </a:r>
            <a:r>
              <a:rPr lang="th-TH" sz="2600" b="1" dirty="0" smtClean="0">
                <a:latin typeface="Angsana New" pitchFamily="18" charset="-34"/>
                <a:cs typeface="EucrosiaUPC" pitchFamily="18" charset="-34"/>
              </a:rPr>
              <a:t>80/1 (4)</a:t>
            </a:r>
            <a:r>
              <a:rPr lang="th-TH" sz="2600" b="1" dirty="0" smtClean="0">
                <a:latin typeface="Angsana New" pitchFamily="18" charset="-34"/>
                <a:cs typeface="IrisUPC" pitchFamily="34" charset="-34"/>
              </a:rPr>
              <a:t>  แห่ง</a:t>
            </a:r>
            <a:br>
              <a:rPr lang="th-TH" sz="26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600" b="1" dirty="0" smtClean="0">
                <a:latin typeface="Angsana New" pitchFamily="18" charset="-34"/>
                <a:cs typeface="IrisUPC" pitchFamily="34" charset="-34"/>
              </a:rPr>
              <a:t>ประมวลรัษฎากร   และตามประกาศอธิบดีกรมสรรพากร  เกี่ยวกับภาษีมูลค่าเพิ่ม</a:t>
            </a:r>
            <a:br>
              <a:rPr lang="th-TH" sz="26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600" b="1" dirty="0" smtClean="0">
                <a:latin typeface="Angsana New" pitchFamily="18" charset="-34"/>
                <a:cs typeface="IrisUPC" pitchFamily="34" charset="-34"/>
              </a:rPr>
              <a:t>(ฉบับที่ </a:t>
            </a:r>
            <a:r>
              <a:rPr lang="th-TH" sz="2600" b="1" dirty="0" smtClean="0">
                <a:latin typeface="Angsana New" pitchFamily="18" charset="-34"/>
                <a:cs typeface="EucrosiaUPC" pitchFamily="18" charset="-34"/>
              </a:rPr>
              <a:t>28</a:t>
            </a:r>
            <a:r>
              <a:rPr lang="th-TH" sz="2600" b="1" dirty="0" smtClean="0">
                <a:latin typeface="Angsana New" pitchFamily="18" charset="-34"/>
                <a:cs typeface="IrisUPC" pitchFamily="34" charset="-34"/>
              </a:rPr>
              <a:t>)  ลงวันที่ </a:t>
            </a:r>
            <a:r>
              <a:rPr lang="th-TH" sz="2600" b="1" dirty="0" smtClean="0">
                <a:latin typeface="Angsana New" pitchFamily="18" charset="-34"/>
                <a:cs typeface="EucrosiaUPC" pitchFamily="18" charset="-34"/>
              </a:rPr>
              <a:t>5 </a:t>
            </a:r>
            <a:r>
              <a:rPr lang="th-TH" sz="2600" b="1" dirty="0" smtClean="0">
                <a:latin typeface="Angsana New" pitchFamily="18" charset="-34"/>
                <a:cs typeface="IrisUPC" pitchFamily="34" charset="-34"/>
              </a:rPr>
              <a:t>มีนาคม </a:t>
            </a:r>
            <a:r>
              <a:rPr lang="th-TH" sz="2600" b="1" dirty="0" smtClean="0">
                <a:latin typeface="Angsana New" pitchFamily="18" charset="-34"/>
                <a:cs typeface="EucrosiaUPC" pitchFamily="18" charset="-34"/>
              </a:rPr>
              <a:t>2535</a:t>
            </a:r>
            <a:r>
              <a:rPr lang="th-TH" sz="2600" b="1" dirty="0" smtClean="0">
                <a:latin typeface="Angsana New" pitchFamily="18" charset="-34"/>
                <a:cs typeface="IrisUPC" pitchFamily="34" charset="-34"/>
              </a:rPr>
              <a:t>  เรื่อง  กำหนดหลักเกณฑ์  วิธีการ  และ</a:t>
            </a:r>
            <a:br>
              <a:rPr lang="th-TH" sz="26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600" b="1" dirty="0" smtClean="0">
                <a:latin typeface="Angsana New" pitchFamily="18" charset="-34"/>
                <a:cs typeface="IrisUPC" pitchFamily="34" charset="-34"/>
              </a:rPr>
              <a:t>เงื่อนไขการขายสินค้าหรือการให้บริการกับกระทรวง ทบวง กรม ราชการส่วนท้องถิ่น หรือรัฐวิสาหกิจ  ตามโครงการเงินกู้หรือเงินช่วยเหลือจากต่างประเทศ</a:t>
            </a:r>
            <a:br>
              <a:rPr lang="th-TH" sz="26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600" b="1" dirty="0" smtClean="0">
                <a:latin typeface="Angsana New" pitchFamily="18" charset="-34"/>
                <a:cs typeface="IrisUPC" pitchFamily="34" charset="-34"/>
              </a:rPr>
              <a:t>ตามมาตรา </a:t>
            </a:r>
            <a:r>
              <a:rPr lang="th-TH" sz="2600" b="1" dirty="0" smtClean="0">
                <a:latin typeface="Angsana New" pitchFamily="18" charset="-34"/>
                <a:cs typeface="EucrosiaUPC" pitchFamily="18" charset="-34"/>
              </a:rPr>
              <a:t>80/1(4)</a:t>
            </a:r>
            <a:r>
              <a:rPr lang="th-TH" sz="2600" b="1" dirty="0" smtClean="0">
                <a:latin typeface="Angsana New" pitchFamily="18" charset="-34"/>
                <a:cs typeface="IrisUPC" pitchFamily="34" charset="-34"/>
              </a:rPr>
              <a:t> แห่งประมวลรัษฎากร ซึ่งกำหนดให้ใช้อัตราภาษีร้อยละ </a:t>
            </a:r>
            <a:r>
              <a:rPr lang="th-TH" sz="2600" b="1" dirty="0" smtClean="0">
                <a:latin typeface="Angsana New" pitchFamily="18" charset="-34"/>
                <a:cs typeface="EucrosiaUPC" pitchFamily="18" charset="-34"/>
              </a:rPr>
              <a:t>0</a:t>
            </a:r>
            <a:br>
              <a:rPr lang="th-TH" sz="2600" b="1" dirty="0" smtClean="0">
                <a:latin typeface="Angsana New" pitchFamily="18" charset="-34"/>
                <a:cs typeface="EucrosiaUPC" pitchFamily="18" charset="-34"/>
              </a:rPr>
            </a:br>
            <a:r>
              <a:rPr lang="th-TH" sz="2600" b="1" dirty="0" smtClean="0">
                <a:latin typeface="Angsana New" pitchFamily="18" charset="-34"/>
                <a:cs typeface="EucrosiaUPC" pitchFamily="18" charset="-34"/>
              </a:rPr>
              <a:t>ใ</a:t>
            </a:r>
            <a:r>
              <a:rPr lang="th-TH" sz="2600" b="1" dirty="0" smtClean="0">
                <a:latin typeface="Angsana New" pitchFamily="18" charset="-34"/>
                <a:cs typeface="IrisUPC" pitchFamily="34" charset="-34"/>
              </a:rPr>
              <a:t>นการคำนวณภาษีมูลค่าเพิ่ม  </a:t>
            </a:r>
          </a:p>
          <a:p>
            <a:pPr marL="265113" indent="-265113" algn="just" fontAlgn="base">
              <a:spcBef>
                <a:spcPts val="600"/>
              </a:spcBef>
              <a:spcAft>
                <a:spcPct val="0"/>
              </a:spcAft>
              <a:buClr>
                <a:srgbClr val="CC3300"/>
              </a:buClr>
              <a:buSzPct val="65000"/>
              <a:buFont typeface="Wingdings" pitchFamily="2" charset="2"/>
              <a:buChar char="v"/>
            </a:pPr>
            <a:r>
              <a:rPr lang="th-TH" sz="2600" b="1" dirty="0" smtClean="0">
                <a:latin typeface="Angsana New" pitchFamily="18" charset="-34"/>
                <a:cs typeface="IrisUPC" pitchFamily="34" charset="-34"/>
              </a:rPr>
              <a:t>ตัวอย่างเช่น  เงินกู้จากธนาคารเพื่อความร่วมมือแห่งญี่ปุ่น (</a:t>
            </a:r>
            <a:r>
              <a:rPr lang="en-US" sz="2600" b="1" dirty="0" smtClean="0">
                <a:latin typeface="Angsana New" pitchFamily="18" charset="-34"/>
                <a:cs typeface="IrisUPC" pitchFamily="34" charset="-34"/>
              </a:rPr>
              <a:t>JBIC</a:t>
            </a:r>
            <a:r>
              <a:rPr lang="th-TH" sz="2600" b="1" dirty="0" smtClean="0">
                <a:latin typeface="Angsana New" pitchFamily="18" charset="-34"/>
                <a:cs typeface="IrisUPC" pitchFamily="34" charset="-34"/>
              </a:rPr>
              <a:t>)    เงินกู้จาก</a:t>
            </a:r>
            <a:br>
              <a:rPr lang="th-TH" sz="26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600" b="1" dirty="0" smtClean="0">
                <a:latin typeface="Angsana New" pitchFamily="18" charset="-34"/>
                <a:cs typeface="IrisUPC" pitchFamily="34" charset="-34"/>
              </a:rPr>
              <a:t>ธนาคารโลก  และเงินกู้จากธนาคารพัฒนาแห่งเอเชีย  สำหรับโครงการก่อสร้าง</a:t>
            </a:r>
            <a:br>
              <a:rPr lang="th-TH" sz="26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600" b="1" dirty="0" smtClean="0">
                <a:latin typeface="Angsana New" pitchFamily="18" charset="-34"/>
                <a:cs typeface="IrisUPC" pitchFamily="34" charset="-34"/>
              </a:rPr>
              <a:t>ต่างๆ  เป็นต้น</a:t>
            </a:r>
            <a:endParaRPr lang="en-US" sz="2600" b="1" dirty="0" smtClean="0"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5" name="AutoShape 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010408" y="6727594"/>
            <a:ext cx="72000" cy="72000"/>
          </a:xfrm>
          <a:prstGeom prst="actionButtonBlank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pic>
        <p:nvPicPr>
          <p:cNvPr id="6" name="รูปภาพ 5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31541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642910" y="2180104"/>
            <a:ext cx="7786742" cy="297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</a:bodyPr>
          <a:lstStyle/>
          <a:p>
            <a:pPr marL="265113" indent="-265113" algn="just" fontAlgn="base">
              <a:spcBef>
                <a:spcPct val="0"/>
              </a:spcBef>
              <a:spcAft>
                <a:spcPct val="0"/>
              </a:spcAft>
              <a:buClr>
                <a:srgbClr val="CC3300"/>
              </a:buClr>
              <a:buSzPct val="65000"/>
              <a:buFont typeface="Wingdings" pitchFamily="2" charset="2"/>
              <a:buChar char="v"/>
            </a:pPr>
            <a:r>
              <a:rPr lang="th-TH" b="1" dirty="0" smtClean="0">
                <a:latin typeface="Angsana New" pitchFamily="18" charset="-34"/>
                <a:cs typeface="IrisUPC" pitchFamily="34" charset="-34"/>
              </a:rPr>
              <a:t>ประมวลรัษฎากร   มาตรา </a:t>
            </a:r>
            <a:r>
              <a:rPr lang="th-TH" b="1" dirty="0" smtClean="0">
                <a:latin typeface="Angsana New" pitchFamily="18" charset="-34"/>
                <a:cs typeface="EucrosiaUPC" pitchFamily="18" charset="-34"/>
              </a:rPr>
              <a:t>80/1 (4) </a:t>
            </a:r>
            <a:r>
              <a:rPr lang="th-TH" b="1" dirty="0" smtClean="0">
                <a:latin typeface="Angsana New" pitchFamily="18" charset="-34"/>
                <a:cs typeface="IrisUPC" pitchFamily="34" charset="-34"/>
              </a:rPr>
              <a:t>   กำหนดให้ใช้อัตราภาษีร้อยละ </a:t>
            </a:r>
            <a:r>
              <a:rPr lang="th-TH" b="1" dirty="0" smtClean="0">
                <a:latin typeface="Angsana New" pitchFamily="18" charset="-34"/>
                <a:cs typeface="EucrosiaUPC" pitchFamily="18" charset="-34"/>
              </a:rPr>
              <a:t>0</a:t>
            </a:r>
            <a:br>
              <a:rPr lang="th-TH" b="1" dirty="0" smtClean="0">
                <a:latin typeface="Angsana New" pitchFamily="18" charset="-34"/>
                <a:cs typeface="EucrosiaUPC" pitchFamily="18" charset="-34"/>
              </a:rPr>
            </a:br>
            <a:r>
              <a:rPr lang="th-TH" b="1" dirty="0" smtClean="0">
                <a:latin typeface="Angsana New" pitchFamily="18" charset="-34"/>
                <a:cs typeface="IrisUPC" pitchFamily="34" charset="-34"/>
              </a:rPr>
              <a:t>(ร้อยละศูนย์) ในการคำนวณภาษีมูลค่าเพิ่ม สำหรับการขายสินค้าหรือการให้บริการกับกระทรวง  ทบวง  กรม   ราชการส่วนท้องถิ่น  หรือรัฐวิสาหกิจ</a:t>
            </a:r>
            <a:br>
              <a:rPr lang="th-TH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b="1" dirty="0" smtClean="0">
                <a:latin typeface="Angsana New" pitchFamily="18" charset="-34"/>
                <a:cs typeface="IrisUPC" pitchFamily="34" charset="-34"/>
              </a:rPr>
              <a:t>ตามโครงการเงินกู้หรือเงินช่วยเหลือจากต่างประเทศ   ทั้งนี้ เฉพาะกรณีที่</a:t>
            </a:r>
            <a:br>
              <a:rPr lang="th-TH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b="1" dirty="0" smtClean="0">
                <a:latin typeface="Angsana New" pitchFamily="18" charset="-34"/>
                <a:cs typeface="IrisUPC" pitchFamily="34" charset="-34"/>
              </a:rPr>
              <a:t>เป็นไปตามหลักเกณฑ์ วิธีการ และเงื่อนไขที่อธิบดีกรมสรรพากรกำหนด</a:t>
            </a:r>
            <a:br>
              <a:rPr lang="th-TH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b="1" dirty="0" smtClean="0">
                <a:latin typeface="Angsana New" pitchFamily="18" charset="-34"/>
                <a:cs typeface="IrisUPC" pitchFamily="34" charset="-34"/>
              </a:rPr>
              <a:t>โดยอนุมัติรัฐมนตรี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2033704" y="857232"/>
            <a:ext cx="5110064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>
            <a:spAutoFit/>
            <a:sp3d>
              <a:contourClr>
                <a:srgbClr val="FFFF00"/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CC3300"/>
              </a:buClr>
            </a:pPr>
            <a:r>
              <a:rPr lang="th-TH" sz="3400" b="1" dirty="0" smtClean="0">
                <a:latin typeface="Angsana New" pitchFamily="18" charset="-34"/>
                <a:cs typeface="IrisUPC" pitchFamily="34" charset="-34"/>
              </a:rPr>
              <a:t>ประมวลรัษฎากร มาตรา </a:t>
            </a:r>
            <a:r>
              <a:rPr lang="th-TH" sz="3400" b="1" dirty="0" smtClean="0">
                <a:latin typeface="Angsana New" pitchFamily="18" charset="-34"/>
                <a:cs typeface="EucrosiaUPC" pitchFamily="18" charset="-34"/>
              </a:rPr>
              <a:t>80/1 (4)</a:t>
            </a:r>
          </a:p>
        </p:txBody>
      </p:sp>
      <p:pic>
        <p:nvPicPr>
          <p:cNvPr id="6" name="รูปภาพ 5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25221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214282" y="1065310"/>
            <a:ext cx="8715436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 extrusionH="76200" contourW="12700">
            <a:bevelT w="38100" h="63500" prst="artDeco"/>
            <a:contourClr>
              <a:srgbClr val="FF0000"/>
            </a:contourClr>
          </a:sp3d>
        </p:spPr>
        <p:txBody>
          <a:bodyPr wrap="square" rtlCol="0">
            <a:spAutoFit/>
          </a:bodyPr>
          <a:lstStyle/>
          <a:p>
            <a:pPr marL="265113" indent="-265113" algn="just" fontAlgn="base">
              <a:lnSpc>
                <a:spcPct val="90000"/>
              </a:lnSpc>
              <a:spcAft>
                <a:spcPct val="0"/>
              </a:spcAft>
              <a:buClr>
                <a:srgbClr val="CC3300"/>
              </a:buClr>
              <a:buFont typeface="+mj-lt"/>
              <a:buAutoNum type="arabicPeriod"/>
            </a:pP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ต้องเป็นผู้ประกอบการจดทะเบียน ขายสินค้าหรือให้บริการกับกระทรวง  ทบวง  กรม  ราชการส่วนท้องถิ่น  หรือ</a:t>
            </a:r>
            <a:br>
              <a:rPr lang="th-TH" sz="20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รัฐวิสาหกิจ  เฉพาะกรณีดังต่อไปนี้</a:t>
            </a:r>
          </a:p>
          <a:p>
            <a:pPr marL="1169988" lvl="2" indent="-255588" algn="just" fontAlgn="base">
              <a:lnSpc>
                <a:spcPct val="90000"/>
              </a:lnSpc>
              <a:spcAft>
                <a:spcPct val="0"/>
              </a:spcAft>
              <a:buClr>
                <a:srgbClr val="CC3300"/>
              </a:buClr>
              <a:buSzPct val="60000"/>
              <a:buFont typeface="Wingdings" pitchFamily="2" charset="2"/>
              <a:buChar char="q"/>
            </a:pP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กระทรวง  ทบวง  กรม  ราชการส่วนท้องถิ่น  หรือรัฐวิสาหกิจ  ชำระค่าสินค้าหรือบริการด้วยเงิน</a:t>
            </a:r>
            <a:br>
              <a:rPr lang="th-TH" sz="20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ช่วยเหลือจากต่างประเทศ ซึ่งเป็นไปตามสัญญาว่าด้วยความร่วมมือทางเศรษฐกิจหรือทางเทคนิคระหว่างรัฐบาลไทยกับรัฐบาลต่างประเทศ หรือระหว่างรัฐบาลไทยกับองค์การสหประชาชาติ  ทบวงการชำนัญ</a:t>
            </a:r>
            <a:br>
              <a:rPr lang="th-TH" sz="20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พิเศษของสหประชาชาติ  หรือระหว่างรัฐบาลไทยกับองค์การระหว่างประเทศ</a:t>
            </a:r>
          </a:p>
          <a:p>
            <a:pPr marL="1169988" lvl="2" indent="-255588" algn="just" fontAlgn="base">
              <a:lnSpc>
                <a:spcPct val="90000"/>
              </a:lnSpc>
              <a:spcAft>
                <a:spcPct val="0"/>
              </a:spcAft>
              <a:buClr>
                <a:srgbClr val="CC3300"/>
              </a:buClr>
              <a:buSzPct val="60000"/>
              <a:buFont typeface="Wingdings" pitchFamily="2" charset="2"/>
              <a:buChar char="q"/>
            </a:pP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กระทรวง  ทบวง  กรม  ราชการส่วนท้องถิ่น  หรือรัฐวิสาหกิจ ชำระค่าสินค้าหรือบริการด้วยเงินกู้ตาม</a:t>
            </a:r>
            <a:br>
              <a:rPr lang="th-TH" sz="20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โครงการเงินกู้ที่ได้รับความเห็นชอบจากกระทรวงการคลัง  เฉพาะการกู้เงินจากรัฐบาลต่างประเทศ</a:t>
            </a:r>
            <a:br>
              <a:rPr lang="th-TH" sz="20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สถาบันการเงินของรัฐบาลต่างประเทศ   หรือสถาบันการเงินระหว่างประเทศ</a:t>
            </a:r>
          </a:p>
          <a:p>
            <a:pPr marL="265113" indent="-265113" algn="just" fontAlgn="base">
              <a:lnSpc>
                <a:spcPct val="90000"/>
              </a:lnSpc>
              <a:spcAft>
                <a:spcPct val="0"/>
              </a:spcAft>
              <a:buClr>
                <a:srgbClr val="CC3300"/>
              </a:buClr>
              <a:buFont typeface="+mj-lt"/>
              <a:buAutoNum type="arabicPeriod"/>
            </a:pP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กระทรวง  ทบวง  กรม   ราชการส่วนท้องถิ่น  หรือรัฐวิสาหกิจ  ต้องออกหนังสือรับรองการชำระค่าสินค้าหรือบริการ</a:t>
            </a:r>
            <a:br>
              <a:rPr lang="th-TH" sz="20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จากเงินช่วยเหลือจากต่างประเทศหรือจากเงินกู้ที่ได้รับความเห็นชอบจากกระทรวงการคลัง  ให้ผู้ประกอบการจด</a:t>
            </a:r>
            <a:br>
              <a:rPr lang="th-TH" sz="20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ทะเบียนทุกครั้ง ที่มีการซื้อสินค้าหรือรับบริการ</a:t>
            </a:r>
          </a:p>
          <a:p>
            <a:pPr marL="265113" indent="-265113" algn="just" fontAlgn="base">
              <a:lnSpc>
                <a:spcPct val="90000"/>
              </a:lnSpc>
              <a:spcAft>
                <a:spcPct val="0"/>
              </a:spcAft>
              <a:buClr>
                <a:srgbClr val="CC3300"/>
              </a:buClr>
              <a:buFont typeface="+mj-lt"/>
              <a:buAutoNum type="arabicPeriod"/>
            </a:pP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ให้กระทรวง   ทบวง  กรม  ราชการส่วนท้องถิ่น หรือรัฐวิสาหกิจ  ทำสำเนาใบกำกับภาษีและหนังสือรับรอง ตามข้อ </a:t>
            </a:r>
            <a:r>
              <a:rPr lang="th-TH" sz="2000" b="1" dirty="0" smtClean="0">
                <a:latin typeface="Angsana New" pitchFamily="18" charset="-34"/>
                <a:cs typeface="EucrosiaUPC" pitchFamily="18" charset="-34"/>
              </a:rPr>
              <a:t>2</a:t>
            </a:r>
            <a:br>
              <a:rPr lang="th-TH" sz="2000" b="1" dirty="0" smtClean="0">
                <a:latin typeface="Angsana New" pitchFamily="18" charset="-34"/>
                <a:cs typeface="EucrosiaUPC" pitchFamily="18" charset="-34"/>
              </a:rPr>
            </a:b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ส่งให้กรมสรรพากร  เป็นเวลา  </a:t>
            </a:r>
            <a:r>
              <a:rPr lang="th-TH" sz="2000" b="1" dirty="0" smtClean="0">
                <a:latin typeface="Angsana New" pitchFamily="18" charset="-34"/>
                <a:cs typeface="EucrosiaUPC" pitchFamily="18" charset="-34"/>
              </a:rPr>
              <a:t>2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 เดือนต่อครั้ง</a:t>
            </a:r>
          </a:p>
          <a:p>
            <a:pPr marL="265113" indent="-265113" algn="just" fontAlgn="base">
              <a:lnSpc>
                <a:spcPct val="90000"/>
              </a:lnSpc>
              <a:spcAft>
                <a:spcPct val="0"/>
              </a:spcAft>
              <a:buClr>
                <a:srgbClr val="CC3300"/>
              </a:buClr>
              <a:buFont typeface="+mj-lt"/>
              <a:buAutoNum type="arabicPeriod"/>
            </a:pP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ผู้ประกอบการจดทะเบียนต้องทำสำเนาใบกำกับภาษีและหนังสือรับรอง ตามข้อ </a:t>
            </a:r>
            <a:r>
              <a:rPr lang="th-TH" sz="2000" b="1" dirty="0" smtClean="0">
                <a:latin typeface="Angsana New" pitchFamily="18" charset="-34"/>
                <a:cs typeface="EucrosiaUPC" pitchFamily="18" charset="-34"/>
              </a:rPr>
              <a:t> 2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   ส่งให้กรมสรรพากรพร้อมกับการ</a:t>
            </a:r>
            <a:br>
              <a:rPr lang="th-TH" sz="20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ยื่นแบบแสดงรายการ</a:t>
            </a:r>
          </a:p>
          <a:p>
            <a:pPr marL="265113" indent="-265113" algn="just" fontAlgn="base">
              <a:lnSpc>
                <a:spcPct val="90000"/>
              </a:lnSpc>
              <a:spcAft>
                <a:spcPct val="0"/>
              </a:spcAft>
              <a:buClr>
                <a:srgbClr val="CC3300"/>
              </a:buClr>
              <a:buFont typeface="+mj-lt"/>
              <a:buAutoNum type="arabicPeriod"/>
            </a:pP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ในกรณีที่กระทรวง  ทบวง  กรม  ราชการส่วนท้องถิ่น  หรือรัฐวิสาหกิจ  จ่ายเงินช่วยเหลือจากต่างประเทศหรือเงินกู้</a:t>
            </a:r>
            <a:br>
              <a:rPr lang="th-TH" sz="20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ตามโครงการเงินกู้   ตามข้อ </a:t>
            </a:r>
            <a:r>
              <a:rPr lang="th-TH" sz="2000" b="1" dirty="0" smtClean="0">
                <a:latin typeface="Angsana New" pitchFamily="18" charset="-34"/>
                <a:cs typeface="EucrosiaUPC" pitchFamily="18" charset="-34"/>
              </a:rPr>
              <a:t>1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 ชำระค่าสินค้าหรือบริการแต่เพียงบางส่วน  เฉพาะส่วนของค่าสินค้าหรือค่าบริการที่</a:t>
            </a:r>
            <a:br>
              <a:rPr lang="th-TH" sz="20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ได้ชำระจากเงินช่วยเหลือจากต่างประเทศหรือเงินกู้จากต่างประเทศ ตามหนังสือรับรองตามข้อ </a:t>
            </a:r>
            <a:r>
              <a:rPr lang="th-TH" sz="2000" b="1" dirty="0" smtClean="0">
                <a:latin typeface="Angsana New" pitchFamily="18" charset="-34"/>
                <a:cs typeface="EucrosiaUPC" pitchFamily="18" charset="-34"/>
              </a:rPr>
              <a:t>2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เท่านั้น  ที่ใช้อัตรา</a:t>
            </a:r>
            <a:br>
              <a:rPr lang="th-TH" sz="20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ภาษีมูลค่าเพิ่มร้อยละ </a:t>
            </a:r>
            <a:r>
              <a:rPr lang="th-TH" sz="2000" b="1" dirty="0" smtClean="0">
                <a:latin typeface="Angsana New" pitchFamily="18" charset="-34"/>
                <a:cs typeface="EucrosiaUPC" pitchFamily="18" charset="-34"/>
              </a:rPr>
              <a:t>0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320444" y="142852"/>
            <a:ext cx="8501122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  <p:txBody>
          <a:bodyPr wrap="square" rtlCol="0" anchor="ctr" anchorCtr="0"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3000" b="1" dirty="0" smtClean="0">
                <a:effectLst>
                  <a:glow rad="139700">
                    <a:srgbClr val="FFFFFF">
                      <a:satMod val="175000"/>
                      <a:alpha val="40000"/>
                    </a:srgbClr>
                  </a:glow>
                </a:effectLst>
                <a:latin typeface="Angsana New" pitchFamily="18" charset="-34"/>
                <a:cs typeface="IrisUPC" pitchFamily="34" charset="-34"/>
              </a:rPr>
              <a:t>สาระสำคัญของประกาศอธิบดีกรมสรรพากร</a:t>
            </a:r>
          </a:p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3000" b="1" dirty="0" smtClean="0">
                <a:effectLst>
                  <a:glow rad="139700">
                    <a:srgbClr val="FFFFFF">
                      <a:satMod val="175000"/>
                      <a:alpha val="40000"/>
                    </a:srgbClr>
                  </a:glow>
                </a:effectLst>
                <a:latin typeface="Angsana New" pitchFamily="18" charset="-34"/>
                <a:cs typeface="IrisUPC" pitchFamily="34" charset="-34"/>
              </a:rPr>
              <a:t>เกี่ยวกับภาษีมูลค่าเพิ่ม (ฉบับที่ </a:t>
            </a:r>
            <a:r>
              <a:rPr lang="th-TH" sz="3000" b="1" dirty="0" smtClean="0">
                <a:effectLst>
                  <a:glow rad="139700">
                    <a:srgbClr val="FFFFFF">
                      <a:satMod val="175000"/>
                      <a:alpha val="40000"/>
                    </a:srgbClr>
                  </a:glow>
                </a:effectLst>
                <a:latin typeface="Angsana New" pitchFamily="18" charset="-34"/>
                <a:cs typeface="EucrosiaUPC" pitchFamily="18" charset="-34"/>
              </a:rPr>
              <a:t>28</a:t>
            </a:r>
            <a:r>
              <a:rPr lang="th-TH" sz="3000" b="1" dirty="0" smtClean="0">
                <a:effectLst>
                  <a:glow rad="139700">
                    <a:srgbClr val="FFFFFF">
                      <a:satMod val="175000"/>
                      <a:alpha val="40000"/>
                    </a:srgbClr>
                  </a:glow>
                </a:effectLst>
                <a:latin typeface="Angsana New" pitchFamily="18" charset="-34"/>
                <a:cs typeface="IrisUPC" pitchFamily="34" charset="-34"/>
              </a:rPr>
              <a:t>)  ลงวันที่ </a:t>
            </a:r>
            <a:r>
              <a:rPr lang="th-TH" sz="3000" b="1" dirty="0" smtClean="0">
                <a:effectLst>
                  <a:glow rad="139700">
                    <a:srgbClr val="FFFFFF">
                      <a:satMod val="175000"/>
                      <a:alpha val="40000"/>
                    </a:srgbClr>
                  </a:glow>
                </a:effectLst>
                <a:latin typeface="Angsana New" pitchFamily="18" charset="-34"/>
                <a:cs typeface="EucrosiaUPC" pitchFamily="18" charset="-34"/>
              </a:rPr>
              <a:t>5</a:t>
            </a:r>
            <a:r>
              <a:rPr lang="th-TH" sz="3000" b="1" dirty="0" smtClean="0">
                <a:effectLst>
                  <a:glow rad="139700">
                    <a:srgbClr val="FFFFFF">
                      <a:satMod val="175000"/>
                      <a:alpha val="40000"/>
                    </a:srgbClr>
                  </a:glow>
                </a:effectLst>
                <a:latin typeface="Angsana New" pitchFamily="18" charset="-34"/>
                <a:cs typeface="IrisUPC" pitchFamily="34" charset="-34"/>
              </a:rPr>
              <a:t> มีนาคม </a:t>
            </a:r>
            <a:r>
              <a:rPr lang="th-TH" sz="3000" b="1" dirty="0" smtClean="0">
                <a:effectLst>
                  <a:glow rad="139700">
                    <a:srgbClr val="FFFFFF">
                      <a:satMod val="175000"/>
                      <a:alpha val="40000"/>
                    </a:srgbClr>
                  </a:glow>
                </a:effectLst>
                <a:latin typeface="Angsana New" pitchFamily="18" charset="-34"/>
                <a:cs typeface="EucrosiaUPC" pitchFamily="18" charset="-34"/>
              </a:rPr>
              <a:t>2535</a:t>
            </a:r>
          </a:p>
        </p:txBody>
      </p:sp>
      <p:sp>
        <p:nvSpPr>
          <p:cNvPr id="6" name="AutoShape 7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010408" y="6727594"/>
            <a:ext cx="72000" cy="72000"/>
          </a:xfrm>
          <a:prstGeom prst="actionButtonBlank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pic>
        <p:nvPicPr>
          <p:cNvPr id="7" name="รูปภาพ 6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35606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Text Box 2"/>
          <p:cNvSpPr txBox="1">
            <a:spLocks noChangeArrowheads="1"/>
          </p:cNvSpPr>
          <p:nvPr/>
        </p:nvSpPr>
        <p:spPr bwMode="auto">
          <a:xfrm>
            <a:off x="709613" y="1844824"/>
            <a:ext cx="7934353" cy="1149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63538" indent="-363538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FF00FF"/>
              </a:buClr>
              <a:buSzPct val="65000"/>
              <a:buFont typeface="Wingdings" pitchFamily="2" charset="2"/>
              <a:buChar char="v"/>
            </a:pP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กรณีโครงการก่อสร้างอาคาร  คำนวณรวมค่างานต้นทุนทั้งโครงการได้  </a:t>
            </a:r>
            <a:r>
              <a:rPr lang="th-TH" sz="2400" b="1" dirty="0">
                <a:latin typeface="Angsana New" pitchFamily="18" charset="-34"/>
              </a:rPr>
              <a:t>128,650,920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  บาท  กำหนดเงินล่วงหน้าจ่าย  </a:t>
            </a:r>
            <a:r>
              <a:rPr lang="en-US" sz="2400" b="1" dirty="0">
                <a:latin typeface="Angsana New" pitchFamily="18" charset="-34"/>
                <a:cs typeface="IrisUPC" pitchFamily="34" charset="-34"/>
              </a:rPr>
              <a:t>10%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    เงินประกันผลงานหัก  </a:t>
            </a:r>
            <a:r>
              <a:rPr lang="en-US" sz="2400" b="1" dirty="0">
                <a:latin typeface="Angsana New" pitchFamily="18" charset="-34"/>
                <a:cs typeface="IrisUPC" pitchFamily="34" charset="-34"/>
              </a:rPr>
              <a:t>5%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    อัตราดอกเบี้ย  </a:t>
            </a:r>
            <a:r>
              <a:rPr lang="th-TH" sz="2400" b="1" dirty="0" smtClean="0">
                <a:latin typeface="Angsana New" pitchFamily="18" charset="-34"/>
              </a:rPr>
              <a:t>7%      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และภาษีมูลค่าเพิ่ม </a:t>
            </a:r>
            <a:r>
              <a:rPr lang="en-US" sz="2400" b="1" dirty="0">
                <a:latin typeface="Angsana New" pitchFamily="18" charset="-34"/>
                <a:cs typeface="IrisUPC" pitchFamily="34" charset="-34"/>
              </a:rPr>
              <a:t> 7%</a:t>
            </a:r>
            <a:endParaRPr lang="th-TH" sz="2400" b="1" dirty="0">
              <a:latin typeface="Angsana New" pitchFamily="18" charset="-34"/>
            </a:endParaRPr>
          </a:p>
        </p:txBody>
      </p:sp>
      <p:sp>
        <p:nvSpPr>
          <p:cNvPr id="373765" name="Text Box 5" descr="ไม้วอลนัต"/>
          <p:cNvSpPr txBox="1">
            <a:spLocks noChangeArrowheads="1"/>
          </p:cNvSpPr>
          <p:nvPr/>
        </p:nvSpPr>
        <p:spPr bwMode="auto">
          <a:xfrm>
            <a:off x="1509713" y="-98425"/>
            <a:ext cx="184150" cy="76200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>
            <a:outerShdw dist="53882" dir="2700000" algn="ctr" rotWithShape="0">
              <a:srgbClr val="FF9966"/>
            </a:outerShdw>
          </a:effec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th-TH" sz="4400" b="1">
              <a:solidFill>
                <a:srgbClr val="66FF33"/>
              </a:solidFill>
              <a:latin typeface="Angsana New" pitchFamily="18" charset="-34"/>
            </a:endParaRPr>
          </a:p>
        </p:txBody>
      </p:sp>
      <p:sp>
        <p:nvSpPr>
          <p:cNvPr id="373763" name="Text Box 3"/>
          <p:cNvSpPr txBox="1">
            <a:spLocks noChangeArrowheads="1"/>
          </p:cNvSpPr>
          <p:nvPr/>
        </p:nvSpPr>
        <p:spPr bwMode="auto">
          <a:xfrm>
            <a:off x="755576" y="3068960"/>
            <a:ext cx="7727950" cy="352839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anchor="ctr" anchorCtr="0">
            <a:noAutofit/>
          </a:bodyPr>
          <a:lstStyle/>
          <a:p>
            <a:pPr marL="268288" indent="-268288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70000"/>
              <a:buFont typeface="Wingdings" pitchFamily="2" charset="2"/>
              <a:buChar char="§"/>
            </a:pP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ใช้ตาราง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  Factor F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งานก่อสร้างอาคาร     กรณีเงินล่วงหน้าจ่าย  </a:t>
            </a:r>
            <a:r>
              <a:rPr lang="th-TH" sz="2200" b="1" dirty="0">
                <a:latin typeface="Angsana New" pitchFamily="18" charset="-34"/>
              </a:rPr>
              <a:t>1</a:t>
            </a:r>
            <a:r>
              <a:rPr lang="en-US" sz="2200" b="1" dirty="0">
                <a:latin typeface="Angsana New" pitchFamily="18" charset="-34"/>
              </a:rPr>
              <a:t>0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%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      และเงินประกันผลงานหัก </a:t>
            </a:r>
            <a:r>
              <a:rPr lang="th-TH" sz="2200" b="1" dirty="0">
                <a:latin typeface="Angsana New" pitchFamily="18" charset="-34"/>
              </a:rPr>
              <a:t> 5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%  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อัตราดอกเบี้ย  </a:t>
            </a:r>
            <a:r>
              <a:rPr lang="th-TH" sz="2200" b="1" dirty="0" smtClean="0">
                <a:latin typeface="Angsana New" pitchFamily="18" charset="-34"/>
              </a:rPr>
              <a:t>7</a:t>
            </a:r>
            <a:r>
              <a:rPr lang="en-US" sz="2200" b="1" dirty="0" smtClean="0">
                <a:latin typeface="Angsana New" pitchFamily="18" charset="-34"/>
                <a:cs typeface="IrisUPC" pitchFamily="34" charset="-34"/>
              </a:rPr>
              <a:t>% 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และภาษีมูลค่าเพิ่ม 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 7%</a:t>
            </a:r>
          </a:p>
          <a:p>
            <a:pPr marL="268288" indent="-268288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70000"/>
              <a:buFont typeface="Wingdings" pitchFamily="2" charset="2"/>
              <a:buChar char="§"/>
            </a:pP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ค่างานต้นทุน  </a:t>
            </a:r>
            <a:r>
              <a:rPr lang="th-TH" sz="2200" b="1" dirty="0">
                <a:latin typeface="Angsana New" pitchFamily="18" charset="-34"/>
              </a:rPr>
              <a:t>100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  ล้านบาท		ได้ค่า  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Factor F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	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=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   </a:t>
            </a:r>
            <a:r>
              <a:rPr lang="th-TH" sz="2200" b="1" dirty="0">
                <a:latin typeface="Angsana New" pitchFamily="18" charset="-34"/>
              </a:rPr>
              <a:t>1</a:t>
            </a:r>
            <a:r>
              <a:rPr lang="en-US" sz="2200" b="1" dirty="0" smtClean="0">
                <a:latin typeface="Angsana New" pitchFamily="18" charset="-34"/>
              </a:rPr>
              <a:t>.1911</a:t>
            </a:r>
            <a:endParaRPr lang="th-TH" sz="2200" b="1" dirty="0">
              <a:latin typeface="Angsana New" pitchFamily="18" charset="-34"/>
            </a:endParaRPr>
          </a:p>
          <a:p>
            <a:pPr marL="268288" indent="-268288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70000"/>
              <a:buFont typeface="Wingdings" pitchFamily="2" charset="2"/>
              <a:buChar char="§"/>
            </a:pP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ค่างานต้นทุน  </a:t>
            </a:r>
            <a:r>
              <a:rPr lang="th-TH" sz="2200" b="1" dirty="0">
                <a:latin typeface="Angsana New" pitchFamily="18" charset="-34"/>
              </a:rPr>
              <a:t>150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  ล้านบาท		ได้ค่า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  Factor F	=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2200" b="1" dirty="0" smtClean="0">
                <a:latin typeface="Angsana New" pitchFamily="18" charset="-34"/>
              </a:rPr>
              <a:t>1.1</a:t>
            </a:r>
            <a:r>
              <a:rPr lang="en-US" sz="2200" b="1" dirty="0" smtClean="0">
                <a:latin typeface="Angsana New" pitchFamily="18" charset="-34"/>
              </a:rPr>
              <a:t>907</a:t>
            </a:r>
            <a:endParaRPr lang="en-US" sz="2200" b="1" dirty="0">
              <a:latin typeface="Angsana New" pitchFamily="18" charset="-34"/>
            </a:endParaRPr>
          </a:p>
          <a:p>
            <a:pPr marL="268288" indent="-268288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70000"/>
              <a:buFont typeface="Wingdings" pitchFamily="2" charset="2"/>
              <a:buChar char="§"/>
            </a:pP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เทียบอัตราส่วนหาค่า  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Factor F   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ของค่างานต้นทุน   </a:t>
            </a:r>
            <a:r>
              <a:rPr lang="th-TH" sz="2200" b="1" dirty="0">
                <a:latin typeface="Angsana New" pitchFamily="18" charset="-34"/>
              </a:rPr>
              <a:t>128,650,920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   บาท</a:t>
            </a:r>
            <a:br>
              <a:rPr lang="th-TH" sz="2200" b="1" dirty="0">
                <a:latin typeface="Angsana New" pitchFamily="18" charset="-34"/>
                <a:cs typeface="IrisUPC" pitchFamily="34" charset="-34"/>
              </a:rPr>
            </a:br>
            <a:r>
              <a:rPr lang="th-TH" sz="2200" b="1" dirty="0">
                <a:latin typeface="Angsana New" pitchFamily="18" charset="-34"/>
                <a:cs typeface="IrisUPC" pitchFamily="34" charset="-34"/>
              </a:rPr>
              <a:t>	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= </a:t>
            </a:r>
            <a:r>
              <a:rPr lang="th-TH" sz="2200" b="1" dirty="0" smtClean="0">
                <a:latin typeface="Angsana New" pitchFamily="18" charset="-34"/>
              </a:rPr>
              <a:t>1.1</a:t>
            </a:r>
            <a:r>
              <a:rPr lang="en-US" sz="2200" b="1" dirty="0" smtClean="0">
                <a:latin typeface="Angsana New" pitchFamily="18" charset="-34"/>
              </a:rPr>
              <a:t>911 </a:t>
            </a:r>
            <a:r>
              <a:rPr lang="en-US" sz="2200" b="1" dirty="0">
                <a:latin typeface="Angsana New" pitchFamily="18" charset="-34"/>
              </a:rPr>
              <a:t>–(((</a:t>
            </a:r>
            <a:r>
              <a:rPr lang="th-TH" sz="2200" b="1" dirty="0">
                <a:latin typeface="Angsana New" pitchFamily="18" charset="-34"/>
              </a:rPr>
              <a:t>1.</a:t>
            </a:r>
            <a:r>
              <a:rPr lang="en-US" sz="2200" b="1" dirty="0" smtClean="0">
                <a:latin typeface="Angsana New" pitchFamily="18" charset="-34"/>
              </a:rPr>
              <a:t>1911 </a:t>
            </a:r>
            <a:r>
              <a:rPr lang="en-US" sz="2200" b="1" dirty="0">
                <a:latin typeface="Angsana New" pitchFamily="18" charset="-34"/>
              </a:rPr>
              <a:t>– </a:t>
            </a:r>
            <a:r>
              <a:rPr lang="th-TH" sz="2200" b="1" dirty="0">
                <a:latin typeface="Angsana New" pitchFamily="18" charset="-34"/>
              </a:rPr>
              <a:t>1.</a:t>
            </a:r>
            <a:r>
              <a:rPr lang="en-US" sz="2200" b="1" dirty="0" smtClean="0">
                <a:latin typeface="Angsana New" pitchFamily="18" charset="-34"/>
              </a:rPr>
              <a:t>1907) </a:t>
            </a:r>
            <a:r>
              <a:rPr lang="en-US" sz="2200" b="1" dirty="0">
                <a:latin typeface="Angsana New" pitchFamily="18" charset="-34"/>
              </a:rPr>
              <a:t>* (128,650,920</a:t>
            </a:r>
            <a:r>
              <a:rPr lang="th-TH" sz="2200" b="1" dirty="0">
                <a:latin typeface="Angsana New" pitchFamily="18" charset="-34"/>
              </a:rPr>
              <a:t> – 100,000,000)) /</a:t>
            </a:r>
            <a:r>
              <a:rPr lang="en-US" sz="2200" b="1" dirty="0">
                <a:latin typeface="Angsana New" pitchFamily="18" charset="-34"/>
              </a:rPr>
              <a:t>50</a:t>
            </a:r>
            <a:r>
              <a:rPr lang="th-TH" sz="2200" b="1" dirty="0">
                <a:latin typeface="Angsana New" pitchFamily="18" charset="-34"/>
              </a:rPr>
              <a:t> ) </a:t>
            </a:r>
            <a:r>
              <a:rPr lang="en-US" sz="2200" b="1" dirty="0">
                <a:latin typeface="Angsana New" pitchFamily="18" charset="-34"/>
              </a:rPr>
              <a:t>/</a:t>
            </a:r>
            <a:r>
              <a:rPr lang="th-TH" sz="2200" b="1" dirty="0">
                <a:latin typeface="Angsana New" pitchFamily="18" charset="-34"/>
              </a:rPr>
              <a:t> </a:t>
            </a:r>
            <a:r>
              <a:rPr lang="en-US" sz="2200" b="1" dirty="0">
                <a:latin typeface="Angsana New" pitchFamily="18" charset="-34"/>
              </a:rPr>
              <a:t>1,000,000</a:t>
            </a:r>
            <a:r>
              <a:rPr lang="th-TH" sz="2200" b="1" dirty="0">
                <a:latin typeface="Angsana New" pitchFamily="18" charset="-34"/>
              </a:rPr>
              <a:t/>
            </a:r>
            <a:br>
              <a:rPr lang="th-TH" sz="2200" b="1" dirty="0">
                <a:latin typeface="Angsana New" pitchFamily="18" charset="-34"/>
              </a:rPr>
            </a:br>
            <a:r>
              <a:rPr lang="th-TH" sz="2200" b="1" dirty="0">
                <a:latin typeface="Angsana New" pitchFamily="18" charset="-34"/>
              </a:rPr>
              <a:t>	</a:t>
            </a:r>
            <a:r>
              <a:rPr lang="en-US" sz="2200" b="1" dirty="0">
                <a:latin typeface="Angsana New" pitchFamily="18" charset="-34"/>
              </a:rPr>
              <a:t>= </a:t>
            </a:r>
            <a:r>
              <a:rPr lang="th-TH" sz="2200" b="1" dirty="0">
                <a:latin typeface="Angsana New" pitchFamily="18" charset="-34"/>
              </a:rPr>
              <a:t>1.</a:t>
            </a:r>
            <a:r>
              <a:rPr lang="en-US" sz="2200" b="1" dirty="0" smtClean="0">
                <a:latin typeface="Angsana New" pitchFamily="18" charset="-34"/>
              </a:rPr>
              <a:t>1911 </a:t>
            </a:r>
            <a:r>
              <a:rPr lang="th-TH" sz="2200" b="1" dirty="0">
                <a:latin typeface="Angsana New" pitchFamily="18" charset="-34"/>
              </a:rPr>
              <a:t>– ((0.000</a:t>
            </a:r>
            <a:r>
              <a:rPr lang="en-US" sz="2200" b="1" dirty="0">
                <a:latin typeface="Angsana New" pitchFamily="18" charset="-34"/>
              </a:rPr>
              <a:t>4</a:t>
            </a:r>
            <a:r>
              <a:rPr lang="th-TH" sz="2200" b="1" dirty="0">
                <a:latin typeface="Angsana New" pitchFamily="18" charset="-34"/>
              </a:rPr>
              <a:t> </a:t>
            </a:r>
            <a:r>
              <a:rPr lang="en-US" sz="2200" b="1" dirty="0">
                <a:latin typeface="Angsana New" pitchFamily="18" charset="-34"/>
              </a:rPr>
              <a:t>* 28,650,920 )/ 50) /1,000,000</a:t>
            </a:r>
          </a:p>
          <a:p>
            <a:pPr marL="268288" indent="-268288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70000"/>
              <a:buFont typeface="Wingdings" pitchFamily="2" charset="2"/>
              <a:buNone/>
            </a:pPr>
            <a:r>
              <a:rPr lang="en-US" sz="2200" b="1" dirty="0">
                <a:latin typeface="Angsana New" pitchFamily="18" charset="-34"/>
              </a:rPr>
              <a:t>     		= </a:t>
            </a:r>
            <a:r>
              <a:rPr lang="th-TH" sz="2200" b="1" dirty="0" smtClean="0">
                <a:latin typeface="Angsana New" pitchFamily="18" charset="-34"/>
              </a:rPr>
              <a:t>1.1</a:t>
            </a:r>
            <a:r>
              <a:rPr lang="en-US" sz="2200" b="1" dirty="0" smtClean="0">
                <a:latin typeface="Angsana New" pitchFamily="18" charset="-34"/>
              </a:rPr>
              <a:t>911 </a:t>
            </a:r>
            <a:r>
              <a:rPr lang="en-US" sz="2200" b="1" dirty="0">
                <a:latin typeface="Angsana New" pitchFamily="18" charset="-34"/>
              </a:rPr>
              <a:t>– 0.00022920736</a:t>
            </a:r>
            <a:br>
              <a:rPr lang="en-US" sz="2200" b="1" dirty="0">
                <a:latin typeface="Angsana New" pitchFamily="18" charset="-34"/>
              </a:rPr>
            </a:br>
            <a:r>
              <a:rPr lang="en-US" sz="2200" b="1" dirty="0">
                <a:latin typeface="Angsana New" pitchFamily="18" charset="-34"/>
              </a:rPr>
              <a:t>	= </a:t>
            </a:r>
            <a:r>
              <a:rPr lang="en-US" sz="2200" b="1" dirty="0" smtClean="0">
                <a:latin typeface="Angsana New" pitchFamily="18" charset="-34"/>
              </a:rPr>
              <a:t>1.19087079264</a:t>
            </a:r>
            <a:r>
              <a:rPr lang="en-US" sz="2200" b="1" dirty="0">
                <a:latin typeface="Angsana New" pitchFamily="18" charset="-34"/>
              </a:rPr>
              <a:t/>
            </a:r>
            <a:br>
              <a:rPr lang="en-US" sz="2200" b="1" dirty="0">
                <a:latin typeface="Angsana New" pitchFamily="18" charset="-34"/>
              </a:rPr>
            </a:br>
            <a:r>
              <a:rPr lang="en-US" sz="2200" b="1" dirty="0">
                <a:latin typeface="Angsana New" pitchFamily="18" charset="-34"/>
              </a:rPr>
              <a:t> 	</a:t>
            </a:r>
            <a:r>
              <a:rPr lang="en-US" sz="2400" b="1" dirty="0">
                <a:latin typeface="Angsana New" pitchFamily="18" charset="-34"/>
              </a:rPr>
              <a:t>= </a:t>
            </a:r>
            <a:r>
              <a:rPr lang="en-US" sz="2400" b="1" dirty="0" smtClean="0">
                <a:latin typeface="Angsana New" pitchFamily="18" charset="-34"/>
              </a:rPr>
              <a:t>1.1908</a:t>
            </a:r>
            <a:endParaRPr lang="th-TH" sz="2400" b="1" dirty="0">
              <a:latin typeface="Angsana New" pitchFamily="18" charset="-34"/>
            </a:endParaRPr>
          </a:p>
        </p:txBody>
      </p:sp>
      <p:sp>
        <p:nvSpPr>
          <p:cNvPr id="373769" name="Text Box 9"/>
          <p:cNvSpPr txBox="1">
            <a:spLocks noChangeArrowheads="1"/>
          </p:cNvSpPr>
          <p:nvPr/>
        </p:nvSpPr>
        <p:spPr bwMode="auto">
          <a:xfrm>
            <a:off x="1187625" y="354583"/>
            <a:ext cx="6768751" cy="120220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lIns="90000" tIns="46800" rIns="90000" bIns="46800" anchor="ctr" anchorCtr="0"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Wingdings" pitchFamily="2" charset="2"/>
              <a:buNone/>
            </a:pPr>
            <a:r>
              <a:rPr lang="th-TH" sz="3000" b="1" dirty="0" smtClean="0">
                <a:latin typeface="Angsana New" pitchFamily="18" charset="-34"/>
                <a:cs typeface="IrisUPC" pitchFamily="34" charset="-34"/>
              </a:rPr>
              <a:t>ตัวอย่างการ</a:t>
            </a:r>
            <a:r>
              <a:rPr lang="th-TH" sz="3000" b="1" dirty="0">
                <a:latin typeface="Angsana New" pitchFamily="18" charset="-34"/>
                <a:cs typeface="IrisUPC" pitchFamily="34" charset="-34"/>
              </a:rPr>
              <a:t>คำนวณหาค่า </a:t>
            </a:r>
            <a:r>
              <a:rPr lang="en-US" sz="3000" b="1" dirty="0">
                <a:latin typeface="Angsana New" pitchFamily="18" charset="-34"/>
                <a:cs typeface="IrisUPC" pitchFamily="34" charset="-34"/>
              </a:rPr>
              <a:t>Factor F  </a:t>
            </a:r>
            <a:endParaRPr lang="th-TH" sz="3000" b="1" dirty="0" smtClean="0">
              <a:latin typeface="Angsana New" pitchFamily="18" charset="-34"/>
              <a:cs typeface="IrisUPC" pitchFamily="34" charset="-34"/>
            </a:endParaRPr>
          </a:p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Wingdings" pitchFamily="2" charset="2"/>
              <a:buNone/>
            </a:pPr>
            <a:r>
              <a:rPr lang="th-TH" sz="3000" b="1" dirty="0" smtClean="0">
                <a:latin typeface="Angsana New" pitchFamily="18" charset="-34"/>
                <a:cs typeface="IrisUPC" pitchFamily="34" charset="-34"/>
              </a:rPr>
              <a:t>กรณีค่างานต้นทุนอยู่</a:t>
            </a:r>
            <a:r>
              <a:rPr lang="th-TH" sz="3000" b="1" dirty="0">
                <a:latin typeface="Angsana New" pitchFamily="18" charset="-34"/>
                <a:cs typeface="IrisUPC" pitchFamily="34" charset="-34"/>
              </a:rPr>
              <a:t>ระหว่างช่วงของค่างาน</a:t>
            </a:r>
            <a:r>
              <a:rPr lang="th-TH" sz="3000" b="1" dirty="0" smtClean="0">
                <a:latin typeface="Angsana New" pitchFamily="18" charset="-34"/>
                <a:cs typeface="IrisUPC" pitchFamily="34" charset="-34"/>
              </a:rPr>
              <a:t>ต้นทุนที่กำหนด</a:t>
            </a:r>
            <a:endParaRPr lang="th-TH" sz="3000" b="1" dirty="0">
              <a:latin typeface="Angsana New" pitchFamily="18" charset="-34"/>
              <a:cs typeface="IrisUPC" pitchFamily="34" charset="-34"/>
            </a:endParaRPr>
          </a:p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70000"/>
              <a:buFont typeface="Wingdings" pitchFamily="2" charset="2"/>
              <a:buNone/>
            </a:pP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(โดยวิธีคำนวณเทียบ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อัตราส่วน)</a:t>
            </a:r>
          </a:p>
        </p:txBody>
      </p:sp>
      <p:pic>
        <p:nvPicPr>
          <p:cNvPr id="9" name="รูปภาพ 8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8755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5810" name="Group 2"/>
          <p:cNvGrpSpPr>
            <a:grpSpLocks/>
          </p:cNvGrpSpPr>
          <p:nvPr/>
        </p:nvGrpSpPr>
        <p:grpSpPr bwMode="auto">
          <a:xfrm>
            <a:off x="263525" y="1757858"/>
            <a:ext cx="8640763" cy="2535238"/>
            <a:chOff x="166" y="590"/>
            <a:chExt cx="5443" cy="1597"/>
          </a:xfrm>
          <a:noFill/>
        </p:grpSpPr>
        <p:sp>
          <p:nvSpPr>
            <p:cNvPr id="375811" name="Text Box 3"/>
            <p:cNvSpPr txBox="1">
              <a:spLocks noChangeArrowheads="1"/>
            </p:cNvSpPr>
            <p:nvPr/>
          </p:nvSpPr>
          <p:spPr bwMode="auto">
            <a:xfrm>
              <a:off x="166" y="590"/>
              <a:ext cx="5443" cy="327"/>
            </a:xfrm>
            <a:prstGeom prst="rect">
              <a:avLst/>
            </a:prstGeom>
            <a:grpFill/>
            <a:ln w="28575" algn="ctr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/>
          </p:spPr>
          <p:txBody>
            <a:bodyPr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th-TH" b="1" dirty="0">
                  <a:latin typeface="Angsana New" pitchFamily="18" charset="-34"/>
                  <a:cs typeface="IrisUPC" pitchFamily="34" charset="-34"/>
                </a:rPr>
                <a:t>ค่า </a:t>
              </a:r>
              <a:r>
                <a:rPr lang="en-US" b="1" dirty="0">
                  <a:latin typeface="Angsana New" pitchFamily="18" charset="-34"/>
                  <a:cs typeface="IrisUPC" pitchFamily="34" charset="-34"/>
                </a:rPr>
                <a:t>Factor F </a:t>
              </a:r>
              <a:r>
                <a:rPr lang="th-TH" b="1" dirty="0">
                  <a:latin typeface="Angsana New" pitchFamily="18" charset="-34"/>
                  <a:cs typeface="IrisUPC" pitchFamily="34" charset="-34"/>
                </a:rPr>
                <a:t> ของค่างานต้นทุน </a:t>
              </a:r>
              <a:r>
                <a:rPr lang="en-US" b="1" dirty="0">
                  <a:latin typeface="Angsana New" pitchFamily="18" charset="-34"/>
                  <a:cs typeface="IrisUPC" pitchFamily="34" charset="-34"/>
                </a:rPr>
                <a:t>A  =  D - </a:t>
              </a:r>
              <a:r>
                <a:rPr lang="th-TH" b="1" dirty="0">
                  <a:latin typeface="Angsana New" pitchFamily="18" charset="-34"/>
                  <a:cs typeface="IrisUPC" pitchFamily="34" charset="-34"/>
                </a:rPr>
                <a:t>(</a:t>
              </a:r>
              <a:r>
                <a:rPr lang="en-US" b="1" dirty="0">
                  <a:latin typeface="Angsana New" pitchFamily="18" charset="-34"/>
                  <a:cs typeface="IrisUPC" pitchFamily="34" charset="-34"/>
                </a:rPr>
                <a:t> (D-E) * (A-B) / (C-B) )</a:t>
              </a:r>
              <a:endParaRPr lang="th-TH" b="1" dirty="0">
                <a:latin typeface="Angsana New" pitchFamily="18" charset="-34"/>
                <a:cs typeface="IrisUPC" pitchFamily="34" charset="-34"/>
              </a:endParaRPr>
            </a:p>
          </p:txBody>
        </p:sp>
        <p:sp>
          <p:nvSpPr>
            <p:cNvPr id="375812" name="Text Box 4"/>
            <p:cNvSpPr txBox="1">
              <a:spLocks noChangeArrowheads="1"/>
            </p:cNvSpPr>
            <p:nvPr/>
          </p:nvSpPr>
          <p:spPr bwMode="auto">
            <a:xfrm>
              <a:off x="433" y="1004"/>
              <a:ext cx="4893" cy="1183"/>
            </a:xfrm>
            <a:prstGeom prst="rect">
              <a:avLst/>
            </a:prstGeom>
            <a:grpFill/>
            <a:ln w="76200" algn="ctr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/>
          </p:spPr>
          <p:txBody>
            <a:bodyPr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th-TH" sz="2600" b="1" dirty="0">
                  <a:solidFill>
                    <a:srgbClr val="0000CC"/>
                  </a:solidFill>
                  <a:latin typeface="Angsana New" pitchFamily="18" charset="-34"/>
                  <a:cs typeface="IrisUPC" pitchFamily="34" charset="-34"/>
                </a:rPr>
                <a:t>	</a:t>
              </a:r>
              <a:r>
                <a:rPr lang="th-TH" sz="2600" b="1" dirty="0">
                  <a:latin typeface="Angsana New" pitchFamily="18" charset="-34"/>
                  <a:cs typeface="IrisUPC" pitchFamily="34" charset="-34"/>
                </a:rPr>
                <a:t>เมื่อ	</a:t>
              </a:r>
              <a:r>
                <a:rPr lang="en-US" sz="2600" b="1" dirty="0">
                  <a:latin typeface="Angsana New" pitchFamily="18" charset="-34"/>
                  <a:cs typeface="IrisUPC" pitchFamily="34" charset="-34"/>
                </a:rPr>
                <a:t>A  =</a:t>
              </a:r>
              <a:r>
                <a:rPr lang="th-TH" sz="2600" b="1" dirty="0">
                  <a:latin typeface="Angsana New" pitchFamily="18" charset="-34"/>
                  <a:cs typeface="IrisUPC" pitchFamily="34" charset="-34"/>
                </a:rPr>
                <a:t>  ค่างานต้นทุนที่ต้องการหาค่า </a:t>
              </a:r>
              <a:r>
                <a:rPr lang="en-US" sz="2600" b="1" dirty="0">
                  <a:latin typeface="Angsana New" pitchFamily="18" charset="-34"/>
                  <a:cs typeface="IrisUPC" pitchFamily="34" charset="-34"/>
                </a:rPr>
                <a:t>Factor F</a:t>
              </a:r>
            </a:p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2600" b="1" dirty="0">
                  <a:latin typeface="Angsana New" pitchFamily="18" charset="-34"/>
                  <a:cs typeface="IrisUPC" pitchFamily="34" charset="-34"/>
                </a:rPr>
                <a:t>		B  = </a:t>
              </a:r>
              <a:r>
                <a:rPr lang="th-TH" sz="2600" b="1" dirty="0">
                  <a:latin typeface="Angsana New" pitchFamily="18" charset="-34"/>
                  <a:cs typeface="IrisUPC" pitchFamily="34" charset="-34"/>
                </a:rPr>
                <a:t> ค่างานต้นทุนขั้นต่ำในช่วงที่ </a:t>
              </a:r>
              <a:r>
                <a:rPr lang="en-US" sz="2600" b="1" dirty="0">
                  <a:latin typeface="Angsana New" pitchFamily="18" charset="-34"/>
                  <a:cs typeface="IrisUPC" pitchFamily="34" charset="-34"/>
                </a:rPr>
                <a:t> A  </a:t>
              </a:r>
              <a:r>
                <a:rPr lang="th-TH" sz="2600" b="1" dirty="0">
                  <a:latin typeface="Angsana New" pitchFamily="18" charset="-34"/>
                  <a:cs typeface="IrisUPC" pitchFamily="34" charset="-34"/>
                </a:rPr>
                <a:t> อยู่</a:t>
              </a:r>
            </a:p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th-TH" sz="2600" b="1" dirty="0">
                  <a:latin typeface="Angsana New" pitchFamily="18" charset="-34"/>
                  <a:cs typeface="IrisUPC" pitchFamily="34" charset="-34"/>
                </a:rPr>
                <a:t>		</a:t>
              </a:r>
              <a:r>
                <a:rPr lang="en-US" sz="2600" b="1" dirty="0">
                  <a:latin typeface="Angsana New" pitchFamily="18" charset="-34"/>
                  <a:cs typeface="IrisUPC" pitchFamily="34" charset="-34"/>
                </a:rPr>
                <a:t>C  =  </a:t>
              </a:r>
              <a:r>
                <a:rPr lang="th-TH" sz="2600" b="1" dirty="0">
                  <a:latin typeface="Angsana New" pitchFamily="18" charset="-34"/>
                  <a:cs typeface="IrisUPC" pitchFamily="34" charset="-34"/>
                </a:rPr>
                <a:t>ค่างานต้นทุนขั้นสูงในช่วงที่ </a:t>
              </a:r>
              <a:r>
                <a:rPr lang="en-US" sz="2600" b="1" dirty="0">
                  <a:latin typeface="Angsana New" pitchFamily="18" charset="-34"/>
                  <a:cs typeface="IrisUPC" pitchFamily="34" charset="-34"/>
                </a:rPr>
                <a:t> A  </a:t>
              </a:r>
              <a:r>
                <a:rPr lang="th-TH" sz="2600" b="1" dirty="0">
                  <a:latin typeface="Angsana New" pitchFamily="18" charset="-34"/>
                  <a:cs typeface="IrisUPC" pitchFamily="34" charset="-34"/>
                </a:rPr>
                <a:t> อยู่</a:t>
              </a:r>
            </a:p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th-TH" sz="2600" b="1" dirty="0">
                  <a:latin typeface="Angsana New" pitchFamily="18" charset="-34"/>
                  <a:cs typeface="IrisUPC" pitchFamily="34" charset="-34"/>
                </a:rPr>
                <a:t>		</a:t>
              </a:r>
              <a:r>
                <a:rPr lang="en-US" sz="2600" b="1" dirty="0">
                  <a:latin typeface="Angsana New" pitchFamily="18" charset="-34"/>
                  <a:cs typeface="IrisUPC" pitchFamily="34" charset="-34"/>
                </a:rPr>
                <a:t>D  =  </a:t>
              </a:r>
              <a:r>
                <a:rPr lang="th-TH" sz="2600" b="1" dirty="0">
                  <a:latin typeface="Angsana New" pitchFamily="18" charset="-34"/>
                  <a:cs typeface="IrisUPC" pitchFamily="34" charset="-34"/>
                </a:rPr>
                <a:t>ค่า </a:t>
              </a:r>
              <a:r>
                <a:rPr lang="en-US" sz="2600" b="1" dirty="0">
                  <a:latin typeface="Angsana New" pitchFamily="18" charset="-34"/>
                  <a:cs typeface="IrisUPC" pitchFamily="34" charset="-34"/>
                </a:rPr>
                <a:t>Factor F </a:t>
              </a:r>
              <a:r>
                <a:rPr lang="th-TH" sz="2600" b="1" dirty="0">
                  <a:latin typeface="Angsana New" pitchFamily="18" charset="-34"/>
                  <a:cs typeface="IrisUPC" pitchFamily="34" charset="-34"/>
                </a:rPr>
                <a:t>ของค่างานต้นทุน </a:t>
              </a:r>
              <a:r>
                <a:rPr lang="en-US" sz="2600" b="1" dirty="0">
                  <a:latin typeface="Angsana New" pitchFamily="18" charset="-34"/>
                  <a:cs typeface="IrisUPC" pitchFamily="34" charset="-34"/>
                </a:rPr>
                <a:t> B</a:t>
              </a:r>
            </a:p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2600" b="1" dirty="0">
                  <a:latin typeface="Angsana New" pitchFamily="18" charset="-34"/>
                  <a:cs typeface="IrisUPC" pitchFamily="34" charset="-34"/>
                </a:rPr>
                <a:t>		E  =  </a:t>
              </a:r>
              <a:r>
                <a:rPr lang="th-TH" sz="2600" b="1" dirty="0">
                  <a:latin typeface="Angsana New" pitchFamily="18" charset="-34"/>
                  <a:cs typeface="IrisUPC" pitchFamily="34" charset="-34"/>
                </a:rPr>
                <a:t>ค่า </a:t>
              </a:r>
              <a:r>
                <a:rPr lang="en-US" sz="2600" b="1" dirty="0">
                  <a:latin typeface="Angsana New" pitchFamily="18" charset="-34"/>
                  <a:cs typeface="IrisUPC" pitchFamily="34" charset="-34"/>
                </a:rPr>
                <a:t>Factor F  </a:t>
              </a:r>
              <a:r>
                <a:rPr lang="th-TH" sz="2600" b="1" dirty="0">
                  <a:latin typeface="Angsana New" pitchFamily="18" charset="-34"/>
                  <a:cs typeface="IrisUPC" pitchFamily="34" charset="-34"/>
                </a:rPr>
                <a:t>ของค่างานต้นทุน </a:t>
              </a:r>
              <a:r>
                <a:rPr lang="en-US" sz="2600" b="1" dirty="0">
                  <a:latin typeface="Angsana New" pitchFamily="18" charset="-34"/>
                  <a:cs typeface="IrisUPC" pitchFamily="34" charset="-34"/>
                </a:rPr>
                <a:t> C</a:t>
              </a:r>
              <a:endParaRPr lang="th-TH" sz="2600" b="1" dirty="0">
                <a:latin typeface="Angsana New" pitchFamily="18" charset="-34"/>
                <a:cs typeface="IrisUPC" pitchFamily="34" charset="-34"/>
              </a:endParaRPr>
            </a:p>
          </p:txBody>
        </p:sp>
      </p:grpSp>
      <p:sp>
        <p:nvSpPr>
          <p:cNvPr id="375814" name="Text Box 6"/>
          <p:cNvSpPr txBox="1">
            <a:spLocks noChangeArrowheads="1"/>
          </p:cNvSpPr>
          <p:nvPr/>
        </p:nvSpPr>
        <p:spPr bwMode="auto">
          <a:xfrm>
            <a:off x="1082357" y="188640"/>
            <a:ext cx="6972770" cy="122423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none" anchor="b" anchorCtr="0">
            <a:sp3d>
              <a:contourClr>
                <a:schemeClr val="bg1"/>
              </a:contourClr>
            </a:sp3d>
          </a:bodyPr>
          <a:lstStyle/>
          <a:p>
            <a:pPr algn="ctr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000" b="1" dirty="0" smtClean="0">
                <a:latin typeface="Angsana New" pitchFamily="18" charset="-34"/>
                <a:cs typeface="IrisUPC" pitchFamily="34" charset="-34"/>
              </a:rPr>
              <a:t>ตัวอย่างการ</a:t>
            </a:r>
            <a:r>
              <a:rPr lang="th-TH" sz="3000" b="1" dirty="0">
                <a:latin typeface="Angsana New" pitchFamily="18" charset="-34"/>
                <a:cs typeface="IrisUPC" pitchFamily="34" charset="-34"/>
              </a:rPr>
              <a:t>คำนวณหาค่า</a:t>
            </a:r>
            <a:r>
              <a:rPr lang="th-TH" sz="3000" b="1" dirty="0">
                <a:latin typeface="Browallia New" pitchFamily="34" charset="-34"/>
                <a:cs typeface="Browallia New" pitchFamily="34" charset="-34"/>
              </a:rPr>
              <a:t> </a:t>
            </a:r>
            <a:r>
              <a:rPr lang="en-US" sz="3000" b="1" dirty="0">
                <a:latin typeface="Browallia New" pitchFamily="34" charset="-34"/>
                <a:cs typeface="Browallia New" pitchFamily="34" charset="-34"/>
              </a:rPr>
              <a:t>Factor F</a:t>
            </a:r>
            <a:r>
              <a:rPr lang="en-US" sz="3000" b="1" dirty="0">
                <a:latin typeface="Angsana New" pitchFamily="18" charset="-34"/>
                <a:cs typeface="IrisUPC" pitchFamily="34" charset="-34"/>
              </a:rPr>
              <a:t> </a:t>
            </a:r>
            <a:endParaRPr lang="th-TH" sz="3000" b="1" dirty="0">
              <a:latin typeface="Angsana New" pitchFamily="18" charset="-34"/>
              <a:cs typeface="IrisUPC" pitchFamily="34" charset="-34"/>
            </a:endParaRPr>
          </a:p>
          <a:p>
            <a:pPr algn="ctr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000" b="1" dirty="0" smtClean="0">
                <a:latin typeface="Angsana New" pitchFamily="18" charset="-34"/>
                <a:cs typeface="IrisUPC" pitchFamily="34" charset="-34"/>
              </a:rPr>
              <a:t>กรณีค่างานต้นทุนอยู่</a:t>
            </a:r>
            <a:r>
              <a:rPr lang="th-TH" sz="3000" b="1" dirty="0">
                <a:latin typeface="Angsana New" pitchFamily="18" charset="-34"/>
                <a:cs typeface="IrisUPC" pitchFamily="34" charset="-34"/>
              </a:rPr>
              <a:t>ระหว่างช่วงของค่างาน</a:t>
            </a:r>
            <a:r>
              <a:rPr lang="th-TH" sz="3000" b="1" dirty="0" smtClean="0">
                <a:latin typeface="Angsana New" pitchFamily="18" charset="-34"/>
                <a:cs typeface="IrisUPC" pitchFamily="34" charset="-34"/>
              </a:rPr>
              <a:t>ต้นทุนที่กำหนด</a:t>
            </a:r>
            <a:endParaRPr lang="th-TH" sz="3000" b="1" dirty="0">
              <a:latin typeface="Angsana New" pitchFamily="18" charset="-34"/>
              <a:cs typeface="IrisUPC" pitchFamily="34" charset="-34"/>
            </a:endParaRPr>
          </a:p>
          <a:p>
            <a:pPr algn="ctr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000" b="1" dirty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2600" b="1" dirty="0">
                <a:latin typeface="Angsana New" pitchFamily="18" charset="-34"/>
                <a:cs typeface="IrisUPC" pitchFamily="34" charset="-34"/>
              </a:rPr>
              <a:t>(โดยวิธีใช้สูตร)</a:t>
            </a:r>
          </a:p>
        </p:txBody>
      </p:sp>
      <p:sp>
        <p:nvSpPr>
          <p:cNvPr id="375813" name="Text Box 5"/>
          <p:cNvSpPr txBox="1">
            <a:spLocks noChangeArrowheads="1"/>
          </p:cNvSpPr>
          <p:nvPr/>
        </p:nvSpPr>
        <p:spPr bwMode="auto">
          <a:xfrm>
            <a:off x="428596" y="4293096"/>
            <a:ext cx="8429684" cy="237626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ctr" anchorCtr="0">
            <a:noAutofit/>
          </a:bodyPr>
          <a:lstStyle/>
          <a:p>
            <a:pPr marL="363538" indent="-363538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FF00FF"/>
              </a:buClr>
              <a:buSzPct val="65000"/>
              <a:buFont typeface="Wingdings" pitchFamily="2" charset="2"/>
              <a:buChar char="v"/>
            </a:pP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กรณีโครงการก่อสร้าง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อาคาร 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คำนวณรวมค่า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งาน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ต้นทุนทั้งโครงการได้  </a:t>
            </a:r>
            <a:r>
              <a:rPr lang="th-TH" sz="2000" b="1" dirty="0" smtClean="0">
                <a:latin typeface="Angsana New" pitchFamily="18" charset="-34"/>
              </a:rPr>
              <a:t>128,650,920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บาท 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กำหนดเงิน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ล่วงหน้าจ่าย  </a:t>
            </a:r>
            <a:r>
              <a:rPr lang="en-US" sz="2000" b="1" dirty="0">
                <a:latin typeface="Angsana New" pitchFamily="18" charset="-34"/>
                <a:cs typeface="IrisUPC" pitchFamily="34" charset="-34"/>
              </a:rPr>
              <a:t>10%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  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เงินประกันผลงานหัก  </a:t>
            </a:r>
            <a:r>
              <a:rPr lang="en-US" sz="2000" b="1" dirty="0">
                <a:latin typeface="Angsana New" pitchFamily="18" charset="-34"/>
                <a:cs typeface="IrisUPC" pitchFamily="34" charset="-34"/>
              </a:rPr>
              <a:t>5%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  อัตรา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ดอกเบี้ย  </a:t>
            </a:r>
            <a:r>
              <a:rPr lang="th-TH" sz="2000" b="1" dirty="0" smtClean="0">
                <a:latin typeface="Angsana New" pitchFamily="18" charset="-34"/>
              </a:rPr>
              <a:t>7%     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และภาษีมูลค่าเพิ่ม 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 7%</a:t>
            </a:r>
            <a:endParaRPr lang="th-TH" sz="2000" b="1" dirty="0">
              <a:latin typeface="Angsana New" pitchFamily="18" charset="-34"/>
            </a:endParaRPr>
          </a:p>
          <a:p>
            <a:pPr marL="1735138" lvl="3" indent="-363538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latin typeface="Angsana New" pitchFamily="18" charset="-34"/>
                <a:cs typeface="IrisUPC" pitchFamily="34" charset="-34"/>
              </a:rPr>
              <a:t>		</a:t>
            </a:r>
            <a:r>
              <a:rPr lang="en-US" sz="2000" b="1" dirty="0">
                <a:latin typeface="Angsana New" pitchFamily="18" charset="-34"/>
              </a:rPr>
              <a:t>= </a:t>
            </a:r>
            <a:r>
              <a:rPr lang="th-TH" sz="2000" b="1" dirty="0">
                <a:latin typeface="Angsana New" pitchFamily="18" charset="-34"/>
              </a:rPr>
              <a:t> 1.</a:t>
            </a:r>
            <a:r>
              <a:rPr lang="en-US" sz="2000" b="1" dirty="0" smtClean="0">
                <a:latin typeface="Angsana New" pitchFamily="18" charset="-34"/>
              </a:rPr>
              <a:t>1911 </a:t>
            </a:r>
            <a:r>
              <a:rPr lang="en-US" sz="2000" b="1" dirty="0">
                <a:latin typeface="Angsana New" pitchFamily="18" charset="-34"/>
              </a:rPr>
              <a:t>- ( (</a:t>
            </a:r>
            <a:r>
              <a:rPr lang="th-TH" sz="2000" b="1" dirty="0">
                <a:latin typeface="Angsana New" pitchFamily="18" charset="-34"/>
              </a:rPr>
              <a:t>1.</a:t>
            </a:r>
            <a:r>
              <a:rPr lang="en-US" sz="2000" b="1" dirty="0" smtClean="0">
                <a:latin typeface="Angsana New" pitchFamily="18" charset="-34"/>
              </a:rPr>
              <a:t>1911 </a:t>
            </a:r>
            <a:r>
              <a:rPr lang="en-US" sz="2000" b="1" dirty="0">
                <a:latin typeface="Angsana New" pitchFamily="18" charset="-34"/>
              </a:rPr>
              <a:t>- </a:t>
            </a:r>
            <a:r>
              <a:rPr lang="en-US" sz="2000" b="1" dirty="0" smtClean="0">
                <a:latin typeface="Angsana New" pitchFamily="18" charset="-34"/>
              </a:rPr>
              <a:t>1.1907) </a:t>
            </a:r>
            <a:r>
              <a:rPr lang="en-US" sz="2000" b="1" dirty="0">
                <a:latin typeface="Angsana New" pitchFamily="18" charset="-34"/>
              </a:rPr>
              <a:t>* (</a:t>
            </a:r>
            <a:r>
              <a:rPr lang="th-TH" sz="2000" b="1" dirty="0">
                <a:latin typeface="Angsana New" pitchFamily="18" charset="-34"/>
              </a:rPr>
              <a:t>1</a:t>
            </a:r>
            <a:r>
              <a:rPr lang="en-US" sz="2000" b="1" dirty="0">
                <a:latin typeface="Angsana New" pitchFamily="18" charset="-34"/>
              </a:rPr>
              <a:t>28</a:t>
            </a:r>
            <a:r>
              <a:rPr lang="th-TH" sz="2000" b="1" dirty="0">
                <a:latin typeface="Angsana New" pitchFamily="18" charset="-34"/>
              </a:rPr>
              <a:t>,</a:t>
            </a:r>
            <a:r>
              <a:rPr lang="en-US" sz="2000" b="1" dirty="0">
                <a:latin typeface="Angsana New" pitchFamily="18" charset="-34"/>
              </a:rPr>
              <a:t>650</a:t>
            </a:r>
            <a:r>
              <a:rPr lang="th-TH" sz="2000" b="1" dirty="0">
                <a:latin typeface="Angsana New" pitchFamily="18" charset="-34"/>
              </a:rPr>
              <a:t>,</a:t>
            </a:r>
            <a:r>
              <a:rPr lang="en-US" sz="2000" b="1" dirty="0">
                <a:latin typeface="Angsana New" pitchFamily="18" charset="-34"/>
              </a:rPr>
              <a:t>92</a:t>
            </a:r>
            <a:r>
              <a:rPr lang="th-TH" sz="2000" b="1" dirty="0">
                <a:latin typeface="Angsana New" pitchFamily="18" charset="-34"/>
              </a:rPr>
              <a:t>0</a:t>
            </a:r>
            <a:r>
              <a:rPr lang="en-US" sz="2000" b="1" dirty="0">
                <a:latin typeface="Angsana New" pitchFamily="18" charset="-34"/>
              </a:rPr>
              <a:t> - 100,000,000) / </a:t>
            </a:r>
          </a:p>
          <a:p>
            <a:pPr marL="1735138" lvl="3" indent="-363538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latin typeface="Angsana New" pitchFamily="18" charset="-34"/>
              </a:rPr>
              <a:t>		     (150,000,000 - 100,000,000) )</a:t>
            </a:r>
            <a:br>
              <a:rPr lang="en-US" sz="2000" b="1" dirty="0">
                <a:latin typeface="Angsana New" pitchFamily="18" charset="-34"/>
              </a:rPr>
            </a:br>
            <a:r>
              <a:rPr lang="en-US" sz="2000" b="1" dirty="0">
                <a:latin typeface="Angsana New" pitchFamily="18" charset="-34"/>
              </a:rPr>
              <a:t>	=  </a:t>
            </a:r>
            <a:r>
              <a:rPr lang="en-US" sz="2000" b="1" dirty="0" smtClean="0">
                <a:latin typeface="Angsana New" pitchFamily="18" charset="-34"/>
              </a:rPr>
              <a:t>1.1911– </a:t>
            </a:r>
            <a:r>
              <a:rPr lang="en-US" sz="2000" b="1" dirty="0">
                <a:latin typeface="Angsana New" pitchFamily="18" charset="-34"/>
              </a:rPr>
              <a:t>(0.0004 * (28,650,920</a:t>
            </a:r>
            <a:r>
              <a:rPr lang="th-TH" sz="2000" b="1" dirty="0">
                <a:latin typeface="Angsana New" pitchFamily="18" charset="-34"/>
              </a:rPr>
              <a:t>/50,000,000))</a:t>
            </a:r>
            <a:br>
              <a:rPr lang="th-TH" sz="2000" b="1" dirty="0">
                <a:latin typeface="Angsana New" pitchFamily="18" charset="-34"/>
              </a:rPr>
            </a:br>
            <a:r>
              <a:rPr lang="en-US" sz="2000" b="1" dirty="0">
                <a:latin typeface="Angsana New" pitchFamily="18" charset="-34"/>
              </a:rPr>
              <a:t>	=  </a:t>
            </a:r>
            <a:r>
              <a:rPr lang="en-US" sz="2000" b="1" dirty="0" smtClean="0">
                <a:latin typeface="Angsana New" pitchFamily="18" charset="-34"/>
              </a:rPr>
              <a:t>1.1911 </a:t>
            </a:r>
            <a:r>
              <a:rPr lang="en-US" sz="2000" b="1" dirty="0">
                <a:latin typeface="Angsana New" pitchFamily="18" charset="-34"/>
              </a:rPr>
              <a:t>– (0.0004 *</a:t>
            </a:r>
            <a:r>
              <a:rPr lang="en-US" sz="2000" b="1" dirty="0">
                <a:latin typeface="Angsana New" pitchFamily="18" charset="-34"/>
                <a:cs typeface="IrisUPC" pitchFamily="34" charset="-34"/>
              </a:rPr>
              <a:t>0.5730184</a:t>
            </a:r>
            <a:r>
              <a:rPr lang="en-US" sz="2000" b="1" dirty="0">
                <a:latin typeface="Angsana New" pitchFamily="18" charset="-34"/>
              </a:rPr>
              <a:t>)	=  </a:t>
            </a:r>
            <a:r>
              <a:rPr lang="en-US" sz="2000" b="1" dirty="0" smtClean="0">
                <a:latin typeface="Angsana New" pitchFamily="18" charset="-34"/>
              </a:rPr>
              <a:t>1.1911 </a:t>
            </a:r>
            <a:r>
              <a:rPr lang="en-US" sz="2000" b="1" dirty="0">
                <a:latin typeface="Angsana New" pitchFamily="18" charset="-34"/>
              </a:rPr>
              <a:t>- </a:t>
            </a:r>
            <a:r>
              <a:rPr lang="en-US" sz="2000" b="1" dirty="0">
                <a:latin typeface="Angsana New" pitchFamily="18" charset="-34"/>
                <a:cs typeface="IrisUPC" pitchFamily="34" charset="-34"/>
              </a:rPr>
              <a:t>0.00022920736</a:t>
            </a:r>
          </a:p>
          <a:p>
            <a:pPr marL="1735138" lvl="3" indent="-363538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latin typeface="Angsana New" pitchFamily="18" charset="-34"/>
                <a:cs typeface="IrisUPC" pitchFamily="34" charset="-34"/>
              </a:rPr>
              <a:t>		= 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 1.19087079264</a:t>
            </a:r>
            <a:r>
              <a:rPr lang="en-US" sz="2000" b="1" dirty="0" smtClean="0">
                <a:latin typeface="Angsana New" pitchFamily="18" charset="-34"/>
              </a:rPr>
              <a:t>          		= 1.1908</a:t>
            </a:r>
            <a:endParaRPr lang="th-TH" sz="2000" b="1" dirty="0">
              <a:latin typeface="Angsana New" pitchFamily="18" charset="-34"/>
            </a:endParaRPr>
          </a:p>
        </p:txBody>
      </p:sp>
      <p:pic>
        <p:nvPicPr>
          <p:cNvPr id="10" name="รูปภาพ 9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9206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Text Box 2"/>
          <p:cNvSpPr txBox="1">
            <a:spLocks noChangeArrowheads="1"/>
          </p:cNvSpPr>
          <p:nvPr/>
        </p:nvSpPr>
        <p:spPr bwMode="auto">
          <a:xfrm>
            <a:off x="285720" y="1700808"/>
            <a:ext cx="8643998" cy="973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66700" indent="-266700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FF00FF"/>
              </a:buClr>
              <a:buSzPct val="65000"/>
              <a:buFont typeface="Wingdings" pitchFamily="2" charset="2"/>
              <a:buChar char="v"/>
            </a:pP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กรณีโครงการก่อสร้างอาคาร    ใช้เงินกู้จากธนาคารโลกเป็นค่าก่อสร้างทั้งโครงการและมีข้อกำหนดให้ใช้อัตราภาษีร้อยละ </a:t>
            </a:r>
            <a:r>
              <a:rPr lang="th-TH" sz="2000" b="1" dirty="0" smtClean="0">
                <a:latin typeface="Angsana New" pitchFamily="18" charset="-34"/>
                <a:cs typeface="EucrosiaUPC" pitchFamily="18" charset="-34"/>
              </a:rPr>
              <a:t>0  ใ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นการคำนวณภาษีมูลค่าเพิ่ม  คำนวณรวมค่างานต้นทุนทั้งโครงการได้  </a:t>
            </a:r>
            <a:r>
              <a:rPr lang="th-TH" sz="2000" b="1" dirty="0" smtClean="0">
                <a:latin typeface="Angsana New" pitchFamily="18" charset="-34"/>
              </a:rPr>
              <a:t>128,650,920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 บาท   กำหนดเงินล่วงหน้าจ่าย  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10%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  เงินประกันผลงานหัก  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5%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  อัตราดอกเบี้ย  </a:t>
            </a:r>
            <a:r>
              <a:rPr lang="th-TH" sz="2000" b="1" dirty="0" smtClean="0">
                <a:latin typeface="Angsana New" pitchFamily="18" charset="-34"/>
              </a:rPr>
              <a:t>7%  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และภาษีมูลค่าเพิ่ม 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7%</a:t>
            </a:r>
            <a:endParaRPr lang="th-TH" sz="2000" b="1" dirty="0">
              <a:latin typeface="Angsana New" pitchFamily="18" charset="-34"/>
            </a:endParaRPr>
          </a:p>
        </p:txBody>
      </p:sp>
      <p:sp>
        <p:nvSpPr>
          <p:cNvPr id="376836" name="Text Box 4"/>
          <p:cNvSpPr txBox="1">
            <a:spLocks noChangeArrowheads="1"/>
          </p:cNvSpPr>
          <p:nvPr/>
        </p:nvSpPr>
        <p:spPr bwMode="auto">
          <a:xfrm>
            <a:off x="314295" y="340637"/>
            <a:ext cx="8501122" cy="1000131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ctr" anchorCtr="0">
            <a:noAutofit/>
            <a:sp3d>
              <a:contourClr>
                <a:schemeClr val="bg1"/>
              </a:contourClr>
            </a:sp3d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000" b="1" dirty="0" smtClean="0">
                <a:effectLst/>
                <a:latin typeface="Angsana New" pitchFamily="18" charset="-34"/>
                <a:cs typeface="IrisUPC" pitchFamily="34" charset="-34"/>
              </a:rPr>
              <a:t>ตัวอย่างการคำนวณค่า</a:t>
            </a:r>
            <a:r>
              <a:rPr lang="th-TH" sz="3000" b="1" dirty="0" smtClean="0">
                <a:effectLst/>
                <a:latin typeface="Browallia New" pitchFamily="34" charset="-34"/>
                <a:cs typeface="IrisUPC" pitchFamily="34" charset="-34"/>
              </a:rPr>
              <a:t> </a:t>
            </a:r>
            <a:r>
              <a:rPr lang="en-US" sz="3000" b="1" dirty="0">
                <a:effectLst/>
                <a:latin typeface="Browallia New" pitchFamily="34" charset="-34"/>
                <a:cs typeface="IrisUPC" pitchFamily="34" charset="-34"/>
              </a:rPr>
              <a:t>Factor F</a:t>
            </a:r>
            <a:r>
              <a:rPr lang="en-US" sz="3000" b="1" dirty="0">
                <a:effectLst/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3000" b="1" dirty="0">
                <a:effectLst/>
                <a:latin typeface="Angsana New" pitchFamily="18" charset="-34"/>
                <a:cs typeface="IrisUPC" pitchFamily="34" charset="-34"/>
              </a:rPr>
              <a:t> </a:t>
            </a:r>
          </a:p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000" b="1" dirty="0" smtClean="0">
                <a:effectLst/>
                <a:latin typeface="Angsana New" pitchFamily="18" charset="-34"/>
                <a:cs typeface="IrisUPC" pitchFamily="34" charset="-34"/>
              </a:rPr>
              <a:t>กรณี</a:t>
            </a:r>
            <a:r>
              <a:rPr lang="th-TH" sz="3200" b="1" dirty="0" smtClean="0">
                <a:effectLst/>
                <a:latin typeface="Angsana New" pitchFamily="18" charset="-34"/>
                <a:cs typeface="IrisUPC" pitchFamily="34" charset="-34"/>
              </a:rPr>
              <a:t>ใช้เงินกู้และ/หรือเงินช่วยเหลือจากต่างประเทศเป็นค่าก่อสร้าง</a:t>
            </a:r>
            <a:endParaRPr lang="th-TH" sz="3000" b="1" dirty="0">
              <a:effectLst/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376835" name="Text Box 3"/>
          <p:cNvSpPr txBox="1">
            <a:spLocks noChangeArrowheads="1"/>
          </p:cNvSpPr>
          <p:nvPr/>
        </p:nvSpPr>
        <p:spPr bwMode="auto">
          <a:xfrm>
            <a:off x="571472" y="2780928"/>
            <a:ext cx="8101013" cy="38319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t" anchorCtr="0">
            <a:noAutofit/>
          </a:bodyPr>
          <a:lstStyle/>
          <a:p>
            <a:pPr marL="268288" indent="-268288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65000"/>
              <a:buFont typeface="Wingdings" pitchFamily="2" charset="2"/>
              <a:buChar char="Ø"/>
            </a:pP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ใช้ตาราง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  Factor F 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งานก่อสร้างอาคาร    กรณีเงินล่วงหน้าจ่าย  </a:t>
            </a:r>
            <a:r>
              <a:rPr lang="th-TH" sz="2000" b="1" dirty="0" smtClean="0">
                <a:latin typeface="Angsana New" pitchFamily="18" charset="-34"/>
              </a:rPr>
              <a:t>1</a:t>
            </a:r>
            <a:r>
              <a:rPr lang="en-US" sz="2000" b="1" dirty="0" smtClean="0">
                <a:latin typeface="Angsana New" pitchFamily="18" charset="-34"/>
              </a:rPr>
              <a:t>0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%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   และเงินประกันผลงานหัก </a:t>
            </a:r>
            <a:r>
              <a:rPr lang="th-TH" sz="2000" b="1" dirty="0" smtClean="0">
                <a:latin typeface="Angsana New" pitchFamily="18" charset="-34"/>
              </a:rPr>
              <a:t> 5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%   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อัตราดอกเบี้ย  </a:t>
            </a:r>
            <a:r>
              <a:rPr lang="th-TH" sz="2000" b="1" dirty="0" smtClean="0">
                <a:latin typeface="Angsana New" pitchFamily="18" charset="-34"/>
              </a:rPr>
              <a:t>7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%  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และภาษีมูลค่าเพิ่ม 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 7%</a:t>
            </a:r>
          </a:p>
          <a:p>
            <a:pPr marL="268288" indent="-268288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65000"/>
              <a:buFont typeface="Wingdings" pitchFamily="2" charset="2"/>
              <a:buChar char="Ø"/>
            </a:pP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ใช้เงินกู้จากธนาคารโลกเป็นค่าก่อสร้างทั้งโครงการและมีข้อกำหนดให้ใช้อัตราภาษีร้อยละ </a:t>
            </a:r>
            <a:r>
              <a:rPr lang="th-TH" sz="2000" b="1" dirty="0" smtClean="0">
                <a:latin typeface="Angsana New" pitchFamily="18" charset="-34"/>
                <a:cs typeface="EucrosiaUPC" pitchFamily="18" charset="-34"/>
              </a:rPr>
              <a:t>0  ใ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นการคำนวณภาษีมูลค่าเพิ่ม  จึงต้องใช้ค่า 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Factor F 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ในช่อง “รวมในรูป 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Factor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” </a:t>
            </a:r>
            <a:endParaRPr lang="en-US" sz="2000" b="1" dirty="0" smtClean="0">
              <a:latin typeface="Angsana New" pitchFamily="18" charset="-34"/>
              <a:cs typeface="IrisUPC" pitchFamily="34" charset="-34"/>
            </a:endParaRPr>
          </a:p>
          <a:p>
            <a:pPr marL="268288" indent="-268288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65000"/>
              <a:buFont typeface="Wingdings" pitchFamily="2" charset="2"/>
              <a:buChar char="Ø"/>
            </a:pP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ค่างานต้นทุน  </a:t>
            </a:r>
            <a:r>
              <a:rPr lang="th-TH" sz="2000" b="1" dirty="0" smtClean="0">
                <a:latin typeface="Angsana New" pitchFamily="18" charset="-34"/>
              </a:rPr>
              <a:t>100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 ล้านบาท	ได้ค่า  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Factor F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 ในช่อง “รวมในรูป 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Factor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”    	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 =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  </a:t>
            </a:r>
            <a:r>
              <a:rPr lang="th-TH" sz="2000" b="1" dirty="0" smtClean="0">
                <a:latin typeface="Angsana New" pitchFamily="18" charset="-34"/>
              </a:rPr>
              <a:t>1</a:t>
            </a:r>
            <a:r>
              <a:rPr lang="en-US" sz="2000" b="1" dirty="0" smtClean="0">
                <a:latin typeface="Angsana New" pitchFamily="18" charset="-34"/>
              </a:rPr>
              <a:t>.1131</a:t>
            </a:r>
            <a:endParaRPr lang="th-TH" sz="2000" b="1" dirty="0" smtClean="0">
              <a:latin typeface="Angsana New" pitchFamily="18" charset="-34"/>
            </a:endParaRPr>
          </a:p>
          <a:p>
            <a:pPr marL="268288" indent="-268288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65000"/>
              <a:buFont typeface="Wingdings" pitchFamily="2" charset="2"/>
              <a:buChar char="Ø"/>
            </a:pP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ค่างานต้นทุน  </a:t>
            </a:r>
            <a:r>
              <a:rPr lang="th-TH" sz="2000" b="1" dirty="0" smtClean="0">
                <a:latin typeface="Angsana New" pitchFamily="18" charset="-34"/>
              </a:rPr>
              <a:t>150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 ล้านบาท	ได้ค่า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  Factor F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ในช่อง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“รวมในรูป 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Factor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” </a:t>
            </a:r>
            <a:r>
              <a:rPr lang="en-US" sz="2000" b="1" dirty="0" smtClean="0">
                <a:latin typeface="Angsana New" pitchFamily="18" charset="-34"/>
              </a:rPr>
              <a:t>	 = </a:t>
            </a:r>
            <a:r>
              <a:rPr lang="th-TH" sz="2000" b="1" dirty="0" smtClean="0">
                <a:latin typeface="Angsana New" pitchFamily="18" charset="-34"/>
              </a:rPr>
              <a:t> 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Angsana New" pitchFamily="18" charset="-34"/>
              </a:rPr>
              <a:t>1.1</a:t>
            </a:r>
            <a:r>
              <a:rPr lang="en-US" sz="2000" b="1" dirty="0" smtClean="0">
                <a:latin typeface="Angsana New" pitchFamily="18" charset="-34"/>
              </a:rPr>
              <a:t>128</a:t>
            </a:r>
          </a:p>
          <a:p>
            <a:pPr marL="268288" indent="-268288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65000"/>
              <a:buFont typeface="Wingdings" pitchFamily="2" charset="2"/>
              <a:buChar char="Ø"/>
            </a:pP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ค่างานต้นทุน  </a:t>
            </a:r>
            <a:r>
              <a:rPr lang="th-TH" sz="2000" b="1" dirty="0" smtClean="0">
                <a:latin typeface="Angsana New" pitchFamily="18" charset="-34"/>
              </a:rPr>
              <a:t>128,650,920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 บาท    จะได้ค่า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 Factor F 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สำหรับใช้คำนวณราคากลาง ดังนี้</a:t>
            </a:r>
          </a:p>
          <a:p>
            <a:pPr marL="363538" indent="-363538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latin typeface="Angsana New" pitchFamily="18" charset="-34"/>
              </a:rPr>
              <a:t>		= </a:t>
            </a:r>
            <a:r>
              <a:rPr lang="th-TH" sz="2000" b="1" dirty="0" smtClean="0">
                <a:latin typeface="Angsana New" pitchFamily="18" charset="-34"/>
              </a:rPr>
              <a:t> 1.</a:t>
            </a:r>
            <a:r>
              <a:rPr lang="en-US" sz="2000" b="1" dirty="0" smtClean="0">
                <a:latin typeface="Angsana New" pitchFamily="18" charset="-34"/>
              </a:rPr>
              <a:t>1131 - ( (</a:t>
            </a:r>
            <a:r>
              <a:rPr lang="th-TH" sz="2000" b="1" dirty="0" smtClean="0">
                <a:latin typeface="Angsana New" pitchFamily="18" charset="-34"/>
              </a:rPr>
              <a:t>1.</a:t>
            </a:r>
            <a:r>
              <a:rPr lang="en-US" sz="2000" b="1" dirty="0" smtClean="0">
                <a:latin typeface="Angsana New" pitchFamily="18" charset="-34"/>
              </a:rPr>
              <a:t>1131 - 1.1128) * (</a:t>
            </a:r>
            <a:r>
              <a:rPr lang="th-TH" sz="2000" b="1" dirty="0" smtClean="0">
                <a:latin typeface="Angsana New" pitchFamily="18" charset="-34"/>
              </a:rPr>
              <a:t>1</a:t>
            </a:r>
            <a:r>
              <a:rPr lang="en-US" sz="2000" b="1" dirty="0" smtClean="0">
                <a:latin typeface="Angsana New" pitchFamily="18" charset="-34"/>
              </a:rPr>
              <a:t>28</a:t>
            </a:r>
            <a:r>
              <a:rPr lang="th-TH" sz="2000" b="1" dirty="0" smtClean="0">
                <a:latin typeface="Angsana New" pitchFamily="18" charset="-34"/>
              </a:rPr>
              <a:t>,</a:t>
            </a:r>
            <a:r>
              <a:rPr lang="en-US" sz="2000" b="1" dirty="0" smtClean="0">
                <a:latin typeface="Angsana New" pitchFamily="18" charset="-34"/>
              </a:rPr>
              <a:t>650</a:t>
            </a:r>
            <a:r>
              <a:rPr lang="th-TH" sz="2000" b="1" dirty="0" smtClean="0">
                <a:latin typeface="Angsana New" pitchFamily="18" charset="-34"/>
              </a:rPr>
              <a:t>,</a:t>
            </a:r>
            <a:r>
              <a:rPr lang="en-US" sz="2000" b="1" dirty="0" smtClean="0">
                <a:latin typeface="Angsana New" pitchFamily="18" charset="-34"/>
              </a:rPr>
              <a:t>92</a:t>
            </a:r>
            <a:r>
              <a:rPr lang="th-TH" sz="2000" b="1" dirty="0" smtClean="0">
                <a:latin typeface="Angsana New" pitchFamily="18" charset="-34"/>
              </a:rPr>
              <a:t>0</a:t>
            </a:r>
            <a:r>
              <a:rPr lang="en-US" sz="2000" b="1" dirty="0" smtClean="0">
                <a:latin typeface="Angsana New" pitchFamily="18" charset="-34"/>
              </a:rPr>
              <a:t> - 100,000,000) / </a:t>
            </a:r>
          </a:p>
          <a:p>
            <a:pPr marL="363538" indent="-363538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latin typeface="Angsana New" pitchFamily="18" charset="-34"/>
              </a:rPr>
              <a:t>		     (150,000,000 - 100,000,000) )</a:t>
            </a:r>
            <a:br>
              <a:rPr lang="en-US" sz="2000" b="1" dirty="0" smtClean="0">
                <a:latin typeface="Angsana New" pitchFamily="18" charset="-34"/>
              </a:rPr>
            </a:br>
            <a:r>
              <a:rPr lang="en-US" sz="2000" b="1" dirty="0" smtClean="0">
                <a:latin typeface="Angsana New" pitchFamily="18" charset="-34"/>
              </a:rPr>
              <a:t>	=  1.1131– (0.0003 * (28,650,920</a:t>
            </a:r>
            <a:r>
              <a:rPr lang="th-TH" sz="2000" b="1" dirty="0" smtClean="0">
                <a:latin typeface="Angsana New" pitchFamily="18" charset="-34"/>
              </a:rPr>
              <a:t>/50,000,000))</a:t>
            </a:r>
            <a:br>
              <a:rPr lang="th-TH" sz="2000" b="1" dirty="0" smtClean="0">
                <a:latin typeface="Angsana New" pitchFamily="18" charset="-34"/>
              </a:rPr>
            </a:br>
            <a:r>
              <a:rPr lang="en-US" sz="2000" b="1" dirty="0" smtClean="0">
                <a:latin typeface="Angsana New" pitchFamily="18" charset="-34"/>
              </a:rPr>
              <a:t>	=  1.1131 – (0.0003 *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0.5730184</a:t>
            </a:r>
            <a:r>
              <a:rPr lang="en-US" sz="2000" b="1" dirty="0" smtClean="0">
                <a:latin typeface="Angsana New" pitchFamily="18" charset="-34"/>
              </a:rPr>
              <a:t>)	=  1.1131 - 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0.00017190552</a:t>
            </a:r>
          </a:p>
          <a:p>
            <a:pPr marL="363538" indent="-363538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		=  1.11292809448</a:t>
            </a:r>
            <a:r>
              <a:rPr lang="en-US" sz="2000" b="1" dirty="0" smtClean="0">
                <a:latin typeface="Angsana New" pitchFamily="18" charset="-34"/>
              </a:rPr>
              <a:t>  		=  1.1129</a:t>
            </a:r>
            <a:endParaRPr lang="th-TH" sz="2000" b="1" dirty="0" smtClean="0">
              <a:latin typeface="Angsana New" pitchFamily="18" charset="-34"/>
            </a:endParaRPr>
          </a:p>
          <a:p>
            <a:pPr marL="268288" indent="-268288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70000"/>
              <a:buFont typeface="Wingdings" pitchFamily="2" charset="2"/>
              <a:buNone/>
            </a:pPr>
            <a:endParaRPr lang="en-US" sz="2000" b="1" dirty="0">
              <a:solidFill>
                <a:srgbClr val="660066"/>
              </a:solidFill>
              <a:latin typeface="Angsana New" pitchFamily="18" charset="-34"/>
            </a:endParaRPr>
          </a:p>
        </p:txBody>
      </p:sp>
      <p:pic>
        <p:nvPicPr>
          <p:cNvPr id="9" name="รูปภาพ 8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32966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Text Box 2"/>
          <p:cNvSpPr txBox="1">
            <a:spLocks noChangeArrowheads="1"/>
          </p:cNvSpPr>
          <p:nvPr/>
        </p:nvSpPr>
        <p:spPr bwMode="auto">
          <a:xfrm>
            <a:off x="319059" y="1844824"/>
            <a:ext cx="8539221" cy="153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82563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60000"/>
              <a:buFont typeface="Wingdings" pitchFamily="2" charset="2"/>
              <a:buNone/>
            </a:pP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กรณีโครงการก่อสร้างทาง สะพาน และท่อเหลี่ยม ในพื้นที่จังหวัดระนอง  ใช้เงินกู้จากธนาคารโลกเป็นค่าก่อสร้างทั้งโครงการ โดยมีข้อกำหนดให้ใช้อัตราภาษีร้อยละ </a:t>
            </a:r>
            <a:r>
              <a:rPr lang="th-TH" sz="2200" b="1" dirty="0" smtClean="0">
                <a:latin typeface="Angsana New" pitchFamily="18" charset="-34"/>
                <a:cs typeface="EucrosiaUPC" pitchFamily="18" charset="-34"/>
              </a:rPr>
              <a:t>0   ใ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นการคำนวณภาษีมูลค่าเพิ่ม</a:t>
            </a:r>
            <a:r>
              <a:rPr lang="th-TH" sz="2200" b="1" dirty="0" smtClean="0">
                <a:latin typeface="Angsana New" pitchFamily="18" charset="-34"/>
                <a:cs typeface="EucrosiaUPC" pitchFamily="18" charset="-34"/>
              </a:rPr>
              <a:t>  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คำนวณรวมค่างานต้นทุนทั้งโครงการ ได้จำนวน  </a:t>
            </a:r>
            <a:r>
              <a:rPr lang="en-US" sz="2200" b="1" dirty="0">
                <a:latin typeface="Angsana New" pitchFamily="18" charset="-34"/>
              </a:rPr>
              <a:t>450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  ล้าน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บาท     โครงการนี้กำหนด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เงินประกันผลงาน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หัก </a:t>
            </a:r>
            <a:r>
              <a:rPr lang="th-TH" sz="2200" b="1" dirty="0">
                <a:latin typeface="Angsana New" pitchFamily="18" charset="-34"/>
              </a:rPr>
              <a:t>10</a:t>
            </a:r>
            <a:r>
              <a:rPr lang="en-US" sz="2200" b="1" dirty="0" smtClean="0">
                <a:latin typeface="Angsana New" pitchFamily="18" charset="-34"/>
                <a:cs typeface="IrisUPC" pitchFamily="34" charset="-34"/>
              </a:rPr>
              <a:t>% 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เงินล่วงหน้าจ่าย  </a:t>
            </a:r>
            <a:r>
              <a:rPr lang="en-US" sz="2200" b="1" dirty="0" smtClean="0">
                <a:latin typeface="Angsana New" pitchFamily="18" charset="-34"/>
                <a:cs typeface="IrisUPC" pitchFamily="34" charset="-34"/>
              </a:rPr>
              <a:t>10%   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อัตราดอกเบี้ย </a:t>
            </a:r>
            <a:r>
              <a:rPr lang="th-TH" sz="2200" b="1" dirty="0" smtClean="0">
                <a:latin typeface="Angsana New" pitchFamily="18" charset="-34"/>
                <a:cs typeface="EucrosiaUPC" pitchFamily="18" charset="-34"/>
              </a:rPr>
              <a:t>7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%   ภาษีมูลค่าเพิ่ม </a:t>
            </a:r>
            <a:r>
              <a:rPr lang="en-US" sz="2200" b="1" dirty="0" smtClean="0">
                <a:latin typeface="Angsana New" pitchFamily="18" charset="-34"/>
                <a:cs typeface="IrisUPC" pitchFamily="34" charset="-34"/>
              </a:rPr>
              <a:t>7%            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ให้หาค่า 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Factor F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 เพื่อใช้กับรายการงานก่อสร้างที่อยู่ในกลุ่มของงานก่อสร้างทาง</a:t>
            </a:r>
            <a:r>
              <a:rPr lang="en-US" sz="2200" b="1" dirty="0" smtClean="0">
                <a:latin typeface="Angsana New" pitchFamily="18" charset="-34"/>
                <a:cs typeface="IrisUPC" pitchFamily="34" charset="-34"/>
              </a:rPr>
              <a:t> </a:t>
            </a:r>
            <a:endParaRPr lang="th-TH" sz="2200" b="1" dirty="0"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376836" name="Text Box 4"/>
          <p:cNvSpPr txBox="1">
            <a:spLocks noChangeArrowheads="1"/>
          </p:cNvSpPr>
          <p:nvPr/>
        </p:nvSpPr>
        <p:spPr bwMode="auto">
          <a:xfrm>
            <a:off x="304770" y="404664"/>
            <a:ext cx="8501122" cy="1258087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ctr" anchorCtr="0">
            <a:noAutofit/>
            <a:sp3d>
              <a:contourClr>
                <a:schemeClr val="bg1"/>
              </a:contourClr>
            </a:sp3d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000" b="1" dirty="0" smtClean="0">
                <a:latin typeface="Angsana New" pitchFamily="18" charset="-34"/>
                <a:cs typeface="IrisUPC" pitchFamily="34" charset="-34"/>
              </a:rPr>
              <a:t>ตัวอย่างการคำนวณค่า</a:t>
            </a:r>
            <a:r>
              <a:rPr lang="th-TH" sz="3000" b="1" dirty="0" smtClean="0">
                <a:latin typeface="Browallia New" pitchFamily="34" charset="-34"/>
                <a:cs typeface="IrisUPC" pitchFamily="34" charset="-34"/>
              </a:rPr>
              <a:t> </a:t>
            </a:r>
            <a:r>
              <a:rPr lang="en-US" sz="3000" b="1" dirty="0">
                <a:latin typeface="Browallia New" pitchFamily="34" charset="-34"/>
                <a:cs typeface="IrisUPC" pitchFamily="34" charset="-34"/>
              </a:rPr>
              <a:t>Factor F</a:t>
            </a:r>
            <a:r>
              <a:rPr lang="en-US" sz="3000" b="1" dirty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3000" b="1" dirty="0">
                <a:latin typeface="Angsana New" pitchFamily="18" charset="-34"/>
                <a:cs typeface="IrisUPC" pitchFamily="34" charset="-34"/>
              </a:rPr>
              <a:t> </a:t>
            </a:r>
          </a:p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000" b="1" dirty="0" smtClean="0">
                <a:latin typeface="Angsana New" pitchFamily="18" charset="-34"/>
                <a:cs typeface="IrisUPC" pitchFamily="34" charset="-34"/>
              </a:rPr>
              <a:t>กรณีใช้เงินกู้และ/หรือเงินช่วยเหลือจากต่างประเทศเป็นค่าก่อสร้าง</a:t>
            </a:r>
          </a:p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000" b="1" dirty="0" smtClean="0">
                <a:latin typeface="Angsana New" pitchFamily="18" charset="-34"/>
                <a:cs typeface="IrisUPC" pitchFamily="34" charset="-34"/>
              </a:rPr>
              <a:t>และเป็นโครงการที่ก่อสร้างในพื้นที่ฝนตกชุก</a:t>
            </a:r>
            <a:endParaRPr lang="th-TH" sz="3000" b="1" dirty="0"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376835" name="Text Box 3"/>
          <p:cNvSpPr txBox="1">
            <a:spLocks noChangeArrowheads="1"/>
          </p:cNvSpPr>
          <p:nvPr/>
        </p:nvSpPr>
        <p:spPr bwMode="auto">
          <a:xfrm>
            <a:off x="571472" y="3454650"/>
            <a:ext cx="8101013" cy="32147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ctr" anchorCtr="0">
            <a:noAutofit/>
          </a:bodyPr>
          <a:lstStyle/>
          <a:p>
            <a:pPr marL="268288" indent="-268288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65000"/>
              <a:buFont typeface="Wingdings" pitchFamily="2" charset="2"/>
              <a:buChar char="Ø"/>
            </a:pP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ใช้ตาราง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  Factor F 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งานก่อสร้างทาง    กรณีเงินล่วงหน้าจ่าย  </a:t>
            </a:r>
            <a:r>
              <a:rPr lang="th-TH" sz="2000" b="1" dirty="0" smtClean="0">
                <a:latin typeface="Angsana New" pitchFamily="18" charset="-34"/>
              </a:rPr>
              <a:t>1</a:t>
            </a:r>
            <a:r>
              <a:rPr lang="en-US" sz="2000" b="1" dirty="0" smtClean="0">
                <a:latin typeface="Angsana New" pitchFamily="18" charset="-34"/>
              </a:rPr>
              <a:t>0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%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   เงินประกันผลงานหัก </a:t>
            </a:r>
            <a:r>
              <a:rPr lang="th-TH" sz="2000" b="1" dirty="0" smtClean="0">
                <a:latin typeface="Angsana New" pitchFamily="18" charset="-34"/>
              </a:rPr>
              <a:t> </a:t>
            </a:r>
            <a:r>
              <a:rPr lang="en-US" sz="2000" b="1" dirty="0" smtClean="0">
                <a:latin typeface="Angsana New" pitchFamily="18" charset="-34"/>
              </a:rPr>
              <a:t>10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%      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อัตราดอกเบี้ย  </a:t>
            </a:r>
            <a:r>
              <a:rPr lang="th-TH" sz="2000" b="1" dirty="0" smtClean="0">
                <a:latin typeface="Angsana New" pitchFamily="18" charset="-34"/>
              </a:rPr>
              <a:t>7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%  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และภาษีมูลค่าเพิ่ม 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 7%</a:t>
            </a:r>
          </a:p>
          <a:p>
            <a:pPr marL="268288" indent="-268288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65000"/>
              <a:buFont typeface="Wingdings" pitchFamily="2" charset="2"/>
              <a:buChar char="Ø"/>
            </a:pP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ก่อสร้างทางในพื้นที่จังหวัดระนอง ซึ่งอยู่ในพื้นที่ ฝนตกชุก</a:t>
            </a:r>
            <a:r>
              <a:rPr lang="th-TH" sz="2000" b="1" dirty="0" smtClean="0">
                <a:latin typeface="Angsana New" pitchFamily="18" charset="-34"/>
              </a:rPr>
              <a:t> 2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  และโครงการนี้ใช้เงินกู้จากธนาคารโลกเป็นค่าก่อสร้างทั้งโครงการโดยมีข้อกำหนดให้ใช้อัตราภาษีร้อยละ </a:t>
            </a:r>
            <a:r>
              <a:rPr lang="th-TH" sz="2000" b="1" dirty="0" smtClean="0">
                <a:latin typeface="Angsana New" pitchFamily="18" charset="-34"/>
                <a:cs typeface="EucrosiaUPC" pitchFamily="18" charset="-34"/>
              </a:rPr>
              <a:t>0  ใ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นการคำนวณภาษีมูลค่าเพิ่ม  </a:t>
            </a:r>
          </a:p>
          <a:p>
            <a:pPr marL="268288" indent="-268288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65000"/>
              <a:buFont typeface="Wingdings" pitchFamily="2" charset="2"/>
              <a:buChar char="Ø"/>
            </a:pP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ต้องใช้ค่า 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Factor F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จากตาราง 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Factor F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งานก่อสร้างทาง  ในช่อง 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Factor F 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ฝนชุก </a:t>
            </a:r>
            <a:r>
              <a:rPr lang="th-TH" sz="2000" b="1" dirty="0" smtClean="0">
                <a:latin typeface="Angsana New" pitchFamily="18" charset="-34"/>
              </a:rPr>
              <a:t>2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 หารด้วยค่า 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Factor F 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ของภาษีมูลค่าเพิ่ม (ปัจจุบัน 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=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Angsana New" pitchFamily="18" charset="-34"/>
              </a:rPr>
              <a:t>1.0700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) โดยใช้ทศนิยม </a:t>
            </a:r>
            <a:r>
              <a:rPr lang="th-TH" sz="2000" b="1" dirty="0" smtClean="0">
                <a:latin typeface="Angsana New" pitchFamily="18" charset="-34"/>
                <a:cs typeface="EucrosiaUPC" pitchFamily="18" charset="-34"/>
              </a:rPr>
              <a:t> 4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 ตำแหน่ง    ดังนี้</a:t>
            </a:r>
          </a:p>
          <a:p>
            <a:pPr marL="268288" indent="-268288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65000"/>
              <a:buFont typeface="Wingdings" pitchFamily="2" charset="2"/>
              <a:buNone/>
            </a:pP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	     - ค่างานต้นทุนทั้งโครงการรวม </a:t>
            </a:r>
            <a:r>
              <a:rPr lang="th-TH" sz="2000" b="1" dirty="0" smtClean="0">
                <a:latin typeface="Angsana New" pitchFamily="18" charset="-34"/>
              </a:rPr>
              <a:t>450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ล้านบาท   ได้ค่า 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Factor F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ช่อง 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Factor F 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ฝนชุก </a:t>
            </a:r>
            <a:r>
              <a:rPr lang="th-TH" sz="2000" b="1" dirty="0" smtClean="0">
                <a:latin typeface="Angsana New" pitchFamily="18" charset="-34"/>
              </a:rPr>
              <a:t>2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  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=    1.1790</a:t>
            </a:r>
          </a:p>
          <a:p>
            <a:pPr marL="268288" indent="-268288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65000"/>
              <a:buFont typeface="Wingdings" pitchFamily="2" charset="2"/>
              <a:buNone/>
            </a:pP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	      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- ค่า 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Factor F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 สำหรับใช้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กับรายการงานก่อสร้างที่อยู่ในกลุ่มของงานก่อสร้าง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ทาง   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=   1.1790 </a:t>
            </a:r>
            <a:r>
              <a:rPr lang="en-US" sz="1600" dirty="0" smtClean="0">
                <a:latin typeface="Angsana New" pitchFamily="18" charset="-34"/>
                <a:cs typeface="IrisUPC" pitchFamily="34" charset="-34"/>
              </a:rPr>
              <a:t>÷ 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1.0700  </a:t>
            </a:r>
            <a:br>
              <a:rPr lang="en-US" sz="2000" b="1" dirty="0" smtClean="0">
                <a:latin typeface="Angsana New" pitchFamily="18" charset="-34"/>
                <a:cs typeface="IrisUPC" pitchFamily="34" charset="-34"/>
              </a:rPr>
            </a:b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				             =   1.10186915887   </a:t>
            </a:r>
          </a:p>
          <a:p>
            <a:pPr marL="268288" indent="-268288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0066"/>
              </a:buClr>
              <a:buSzPct val="65000"/>
              <a:buFont typeface="Wingdings" pitchFamily="2" charset="2"/>
              <a:buNone/>
            </a:pP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					             =   </a:t>
            </a:r>
            <a:r>
              <a:rPr lang="en-US" sz="2200" b="1" dirty="0" smtClean="0">
                <a:latin typeface="Angsana New" pitchFamily="18" charset="-34"/>
                <a:cs typeface="IrisUPC" pitchFamily="34" charset="-34"/>
              </a:rPr>
              <a:t>1.1018</a:t>
            </a:r>
          </a:p>
        </p:txBody>
      </p:sp>
      <p:pic>
        <p:nvPicPr>
          <p:cNvPr id="9" name="รูปภาพ 8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07026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Text Box 2"/>
          <p:cNvSpPr txBox="1">
            <a:spLocks noChangeArrowheads="1"/>
          </p:cNvSpPr>
          <p:nvPr/>
        </p:nvSpPr>
        <p:spPr bwMode="auto">
          <a:xfrm>
            <a:off x="247621" y="1700808"/>
            <a:ext cx="8643998" cy="125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82563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60000"/>
              <a:buFont typeface="Wingdings" pitchFamily="2" charset="2"/>
              <a:buNone/>
            </a:pP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กรณีโครงการก่อสร้างทางฯ   ใช้เงินกู้จาก </a:t>
            </a:r>
            <a:r>
              <a:rPr lang="en-US" sz="2200" b="1" dirty="0" smtClean="0">
                <a:latin typeface="Angsana New" pitchFamily="18" charset="-34"/>
                <a:cs typeface="IrisUPC" pitchFamily="34" charset="-34"/>
              </a:rPr>
              <a:t>JBIC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เป็นค่าก่อสร้าง </a:t>
            </a:r>
            <a:r>
              <a:rPr lang="th-TH" sz="2200" b="1" dirty="0" smtClean="0">
                <a:latin typeface="Angsana New" pitchFamily="18" charset="-34"/>
              </a:rPr>
              <a:t>60</a:t>
            </a:r>
            <a:r>
              <a:rPr lang="en-US" sz="2200" b="1" dirty="0" smtClean="0">
                <a:latin typeface="Angsana New" pitchFamily="18" charset="-34"/>
                <a:cs typeface="IrisUPC" pitchFamily="34" charset="-34"/>
              </a:rPr>
              <a:t>%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 และมีเงินงบประมาณสมทบ </a:t>
            </a:r>
            <a:r>
              <a:rPr lang="th-TH" sz="2200" b="1" dirty="0" smtClean="0">
                <a:latin typeface="Angsana New" pitchFamily="18" charset="-34"/>
              </a:rPr>
              <a:t>40</a:t>
            </a:r>
            <a:r>
              <a:rPr lang="en-US" sz="2200" b="1" dirty="0" smtClean="0">
                <a:latin typeface="Angsana New" pitchFamily="18" charset="-34"/>
                <a:cs typeface="IrisUPC" pitchFamily="34" charset="-34"/>
              </a:rPr>
              <a:t>%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  คำนวณรวมค่างานต้นทุนทั้งโครงการ    ได้จำนวน  </a:t>
            </a:r>
            <a:r>
              <a:rPr lang="en-US" sz="2200" b="1" dirty="0">
                <a:latin typeface="Angsana New" pitchFamily="18" charset="-34"/>
              </a:rPr>
              <a:t>450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  ล้าน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บาท     กำหนด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เงินประกันผลงาน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หัก </a:t>
            </a:r>
            <a:r>
              <a:rPr lang="th-TH" sz="2200" b="1" dirty="0">
                <a:latin typeface="Angsana New" pitchFamily="18" charset="-34"/>
              </a:rPr>
              <a:t>10</a:t>
            </a:r>
            <a:r>
              <a:rPr lang="en-US" sz="2200" b="1" dirty="0" smtClean="0">
                <a:latin typeface="Angsana New" pitchFamily="18" charset="-34"/>
                <a:cs typeface="IrisUPC" pitchFamily="34" charset="-34"/>
              </a:rPr>
              <a:t>%</a:t>
            </a:r>
            <a:br>
              <a:rPr lang="en-US" sz="22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เงินล่วงหน้าจ่าย </a:t>
            </a:r>
            <a:r>
              <a:rPr lang="en-US" sz="2200" b="1" dirty="0" smtClean="0">
                <a:latin typeface="Angsana New" pitchFamily="18" charset="-34"/>
                <a:cs typeface="IrisUPC" pitchFamily="34" charset="-34"/>
              </a:rPr>
              <a:t>10%  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อัตรา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ดอกเบี้ย </a:t>
            </a:r>
            <a:r>
              <a:rPr lang="th-TH" sz="2200" b="1" dirty="0" smtClean="0">
                <a:latin typeface="Angsana New" pitchFamily="18" charset="-34"/>
                <a:cs typeface="EucrosiaUPC" pitchFamily="18" charset="-34"/>
              </a:rPr>
              <a:t>7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%  ภาษีมูลค่าเพิ่ม </a:t>
            </a:r>
            <a:r>
              <a:rPr lang="en-US" sz="2200" b="1" dirty="0" smtClean="0">
                <a:latin typeface="Angsana New" pitchFamily="18" charset="-34"/>
                <a:cs typeface="IrisUPC" pitchFamily="34" charset="-34"/>
              </a:rPr>
              <a:t>7%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       และไม่มีก่อสร้างในพื้นที่ฝน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ตก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ชุก</a:t>
            </a:r>
            <a:br>
              <a:rPr lang="th-TH" sz="22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ให้หาค่า </a:t>
            </a:r>
            <a:r>
              <a:rPr lang="en-US" sz="2200" b="1" dirty="0" smtClean="0">
                <a:latin typeface="Angsana New" pitchFamily="18" charset="-34"/>
                <a:cs typeface="IrisUPC" pitchFamily="34" charset="-34"/>
              </a:rPr>
              <a:t>Factor F 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เพื่อใช้กับรายการงานก่อสร้างที่อยู่ในกลุ่มของงานก่อสร้างทาง </a:t>
            </a:r>
            <a:r>
              <a:rPr lang="th-TH" sz="2200" b="1" dirty="0" smtClean="0"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</a:rPr>
              <a:t> </a:t>
            </a:r>
            <a:endParaRPr lang="th-TH" sz="2200" b="1" dirty="0">
              <a:effectLst>
                <a:innerShdw blurRad="114300">
                  <a:prstClr val="black"/>
                </a:innerShdw>
              </a:effectLst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376836" name="Text Box 4"/>
          <p:cNvSpPr txBox="1">
            <a:spLocks noChangeArrowheads="1"/>
          </p:cNvSpPr>
          <p:nvPr/>
        </p:nvSpPr>
        <p:spPr bwMode="auto">
          <a:xfrm>
            <a:off x="304770" y="322039"/>
            <a:ext cx="8501122" cy="1223412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>
            <a:spAutoFit/>
            <a:sp3d>
              <a:contourClr>
                <a:schemeClr val="bg1"/>
              </a:contourClr>
            </a:sp3d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000" b="1" dirty="0" smtClean="0">
                <a:latin typeface="Angsana New" pitchFamily="18" charset="-34"/>
                <a:cs typeface="IrisUPC" pitchFamily="34" charset="-34"/>
              </a:rPr>
              <a:t>ตัวอย่างการคำนวณค่า</a:t>
            </a:r>
            <a:r>
              <a:rPr lang="th-TH" sz="3000" b="1" dirty="0" smtClean="0">
                <a:latin typeface="Browallia New" pitchFamily="34" charset="-34"/>
                <a:cs typeface="IrisUPC" pitchFamily="34" charset="-34"/>
              </a:rPr>
              <a:t> </a:t>
            </a:r>
            <a:r>
              <a:rPr lang="en-US" sz="3000" b="1" dirty="0">
                <a:latin typeface="Browallia New" pitchFamily="34" charset="-34"/>
                <a:cs typeface="IrisUPC" pitchFamily="34" charset="-34"/>
              </a:rPr>
              <a:t>Factor F</a:t>
            </a:r>
            <a:r>
              <a:rPr lang="en-US" sz="3000" b="1" dirty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3000" b="1" dirty="0">
                <a:latin typeface="Angsana New" pitchFamily="18" charset="-34"/>
                <a:cs typeface="IrisUPC" pitchFamily="34" charset="-34"/>
              </a:rPr>
              <a:t> </a:t>
            </a:r>
          </a:p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000" b="1" dirty="0" smtClean="0">
                <a:latin typeface="Angsana New" pitchFamily="18" charset="-34"/>
                <a:cs typeface="IrisUPC" pitchFamily="34" charset="-34"/>
              </a:rPr>
              <a:t>กรณีใช้เงินกู้และ/หรือเงินช่วยเหลือจากต่างประเทศเป็นค่าก่อสร้าง</a:t>
            </a:r>
          </a:p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000" b="1" dirty="0" smtClean="0">
                <a:latin typeface="Angsana New" pitchFamily="18" charset="-34"/>
                <a:cs typeface="IrisUPC" pitchFamily="34" charset="-34"/>
              </a:rPr>
              <a:t>และมีเงินงบประมาณและ/หรือเงินกู้ภายในประเทศสมทบด้วย</a:t>
            </a:r>
            <a:endParaRPr lang="th-TH" sz="3000" b="1" dirty="0"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376835" name="Text Box 3"/>
          <p:cNvSpPr txBox="1">
            <a:spLocks noChangeArrowheads="1"/>
          </p:cNvSpPr>
          <p:nvPr/>
        </p:nvSpPr>
        <p:spPr bwMode="auto">
          <a:xfrm>
            <a:off x="520700" y="2928934"/>
            <a:ext cx="8101013" cy="36079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anchor="b" anchorCtr="0">
            <a:spAutoFit/>
          </a:bodyPr>
          <a:lstStyle/>
          <a:p>
            <a:pPr marL="268288" indent="-268288" defTabSz="719138" fontAlgn="base">
              <a:lnSpc>
                <a:spcPct val="85000"/>
              </a:lnSpc>
              <a:spcBef>
                <a:spcPts val="600"/>
              </a:spcBef>
              <a:spcAft>
                <a:spcPct val="0"/>
              </a:spcAft>
              <a:buClr>
                <a:srgbClr val="FF9933"/>
              </a:buClr>
              <a:buSzPct val="65000"/>
              <a:buFont typeface="Wingdings" pitchFamily="2" charset="2"/>
              <a:buChar char="Ø"/>
            </a:pP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กรณีของเงินกู้ </a:t>
            </a:r>
            <a:r>
              <a:rPr lang="en-US" sz="2400" b="1" dirty="0">
                <a:latin typeface="Angsana New" pitchFamily="18" charset="-34"/>
                <a:cs typeface="IrisUPC" pitchFamily="34" charset="-34"/>
              </a:rPr>
              <a:t>: 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ค่างานต้นทุน  </a:t>
            </a:r>
            <a:r>
              <a:rPr lang="en-US" sz="2400" b="1" dirty="0">
                <a:latin typeface="Angsana New" pitchFamily="18" charset="-34"/>
              </a:rPr>
              <a:t>450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  ล้านบาท     </a:t>
            </a:r>
            <a:br>
              <a:rPr lang="th-TH" sz="2400" b="1" dirty="0">
                <a:latin typeface="Angsana New" pitchFamily="18" charset="-34"/>
                <a:cs typeface="IrisUPC" pitchFamily="34" charset="-34"/>
              </a:rPr>
            </a:br>
            <a:r>
              <a:rPr lang="th-TH" sz="2400" b="1" dirty="0">
                <a:latin typeface="Angsana New" pitchFamily="18" charset="-34"/>
                <a:cs typeface="IrisUPC" pitchFamily="34" charset="-34"/>
              </a:rPr>
              <a:t>	ค่า</a:t>
            </a:r>
            <a:r>
              <a:rPr lang="en-US" sz="2400" b="1" dirty="0">
                <a:latin typeface="Angsana New" pitchFamily="18" charset="-34"/>
                <a:cs typeface="IrisUPC" pitchFamily="34" charset="-34"/>
              </a:rPr>
              <a:t> </a:t>
            </a:r>
            <a:r>
              <a:rPr lang="en-US" sz="2400" b="1" dirty="0">
                <a:latin typeface="Browallia New" pitchFamily="34" charset="-34"/>
                <a:cs typeface="IrisUPC" pitchFamily="34" charset="-34"/>
              </a:rPr>
              <a:t>Factor F</a:t>
            </a:r>
            <a:r>
              <a:rPr lang="en-US" sz="2400" b="1" dirty="0">
                <a:latin typeface="Angsana New" pitchFamily="18" charset="-34"/>
                <a:cs typeface="IrisUPC" pitchFamily="34" charset="-34"/>
              </a:rPr>
              <a:t> </a:t>
            </a:r>
            <a:r>
              <a:rPr lang="en-US" sz="2400" b="1" dirty="0" smtClean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จากตาราง </a:t>
            </a:r>
            <a:r>
              <a:rPr lang="en-US" sz="2400" b="1" dirty="0" smtClean="0">
                <a:latin typeface="Angsana New" pitchFamily="18" charset="-34"/>
                <a:cs typeface="IrisUPC" pitchFamily="34" charset="-34"/>
              </a:rPr>
              <a:t>Factor F 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 งาน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ก่อสร้าง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ทาง</a:t>
            </a:r>
            <a:br>
              <a:rPr lang="th-TH" sz="24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				 </a:t>
            </a:r>
            <a:r>
              <a:rPr lang="en-US" sz="2400" b="1" dirty="0" smtClean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ในช่อง  รวมในรูป </a:t>
            </a:r>
            <a:r>
              <a:rPr lang="en-US" sz="2400" b="1" dirty="0">
                <a:latin typeface="Angsana New" pitchFamily="18" charset="-34"/>
                <a:cs typeface="IrisUPC" pitchFamily="34" charset="-34"/>
              </a:rPr>
              <a:t> </a:t>
            </a: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Factor</a:t>
            </a:r>
            <a:r>
              <a:rPr lang="en-US" sz="2400" b="1" dirty="0">
                <a:latin typeface="Angsana New" pitchFamily="18" charset="-34"/>
                <a:cs typeface="IrisUPC" pitchFamily="34" charset="-34"/>
              </a:rPr>
              <a:t>   	   =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   </a:t>
            </a:r>
            <a:r>
              <a:rPr lang="en-US" sz="2400" b="1" dirty="0" smtClean="0">
                <a:latin typeface="Angsana New" pitchFamily="18" charset="-34"/>
              </a:rPr>
              <a:t>1.0705</a:t>
            </a:r>
            <a:endParaRPr lang="th-TH" sz="2400" b="1" dirty="0">
              <a:latin typeface="Angsana New" pitchFamily="18" charset="-34"/>
            </a:endParaRPr>
          </a:p>
          <a:p>
            <a:pPr marL="268288" indent="-268288" defTabSz="719138" fontAlgn="base">
              <a:lnSpc>
                <a:spcPct val="85000"/>
              </a:lnSpc>
              <a:spcBef>
                <a:spcPts val="600"/>
              </a:spcBef>
              <a:spcAft>
                <a:spcPct val="0"/>
              </a:spcAft>
              <a:buClr>
                <a:srgbClr val="FF9933"/>
              </a:buClr>
              <a:buSzPct val="65000"/>
              <a:buFont typeface="Wingdings" pitchFamily="2" charset="2"/>
              <a:buChar char="Ø"/>
            </a:pP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กรณีของเงินงบประมาณ  </a:t>
            </a:r>
            <a:r>
              <a:rPr lang="en-US" sz="2400" b="1" dirty="0">
                <a:latin typeface="Angsana New" pitchFamily="18" charset="-34"/>
                <a:cs typeface="IrisUPC" pitchFamily="34" charset="-34"/>
              </a:rPr>
              <a:t>: 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 ค่างานต้นทุน </a:t>
            </a:r>
            <a:r>
              <a:rPr lang="th-TH" sz="2400" b="1" dirty="0">
                <a:latin typeface="Angsana New" pitchFamily="18" charset="-34"/>
              </a:rPr>
              <a:t> </a:t>
            </a:r>
            <a:r>
              <a:rPr lang="en-US" sz="2400" b="1" dirty="0">
                <a:latin typeface="Angsana New" pitchFamily="18" charset="-34"/>
              </a:rPr>
              <a:t>450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  ล้านบาท</a:t>
            </a:r>
            <a:br>
              <a:rPr lang="th-TH" sz="2400" b="1" dirty="0">
                <a:latin typeface="Angsana New" pitchFamily="18" charset="-34"/>
                <a:cs typeface="IrisUPC" pitchFamily="34" charset="-34"/>
              </a:rPr>
            </a:br>
            <a:r>
              <a:rPr lang="th-TH" sz="2400" b="1" dirty="0">
                <a:latin typeface="Angsana New" pitchFamily="18" charset="-34"/>
                <a:cs typeface="IrisUPC" pitchFamily="34" charset="-34"/>
              </a:rPr>
              <a:t>	ค่า </a:t>
            </a: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400" b="1" dirty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จากตาราง</a:t>
            </a:r>
            <a:r>
              <a:rPr lang="en-US" sz="2400" b="1" dirty="0" smtClean="0">
                <a:latin typeface="Angsana New" pitchFamily="18" charset="-34"/>
                <a:cs typeface="IrisUPC" pitchFamily="34" charset="-34"/>
              </a:rPr>
              <a:t> </a:t>
            </a:r>
            <a:r>
              <a:rPr lang="en-US" sz="2400" b="1" dirty="0" smtClean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400" b="1" dirty="0" smtClean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งาน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ก่อสร้าง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ทาง</a:t>
            </a:r>
            <a:br>
              <a:rPr lang="th-TH" sz="24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				 </a:t>
            </a:r>
            <a:r>
              <a:rPr lang="en-US" sz="2400" b="1" dirty="0" smtClean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ในช่อง</a:t>
            </a:r>
            <a:r>
              <a:rPr lang="en-US" sz="2400" b="1" dirty="0">
                <a:latin typeface="Angsana New" pitchFamily="18" charset="-34"/>
                <a:cs typeface="IrisUPC" pitchFamily="34" charset="-34"/>
              </a:rPr>
              <a:t>  </a:t>
            </a: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400" b="1" dirty="0">
                <a:latin typeface="Angsana New" pitchFamily="18" charset="-34"/>
                <a:cs typeface="IrisUPC" pitchFamily="34" charset="-34"/>
              </a:rPr>
              <a:t>      </a:t>
            </a:r>
            <a:r>
              <a:rPr lang="en-US" sz="2400" b="1" dirty="0" smtClean="0">
                <a:latin typeface="Angsana New" pitchFamily="18" charset="-34"/>
                <a:cs typeface="IrisUPC" pitchFamily="34" charset="-34"/>
              </a:rPr>
              <a:t>		   </a:t>
            </a:r>
            <a:r>
              <a:rPr lang="en-US" sz="2400" b="1" dirty="0">
                <a:latin typeface="Angsana New" pitchFamily="18" charset="-34"/>
                <a:cs typeface="IrisUPC" pitchFamily="34" charset="-34"/>
              </a:rPr>
              <a:t>=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   </a:t>
            </a:r>
            <a:r>
              <a:rPr lang="en-US" sz="2400" b="1" dirty="0" smtClean="0">
                <a:latin typeface="Angsana New" pitchFamily="18" charset="-34"/>
                <a:cs typeface="IrisUPC" pitchFamily="34" charset="-34"/>
              </a:rPr>
              <a:t>1.1455</a:t>
            </a:r>
            <a:endParaRPr lang="th-TH" sz="2400" b="1" dirty="0">
              <a:latin typeface="Angsana New" pitchFamily="18" charset="-34"/>
            </a:endParaRPr>
          </a:p>
          <a:p>
            <a:pPr marL="268288" indent="-268288" defTabSz="719138" fontAlgn="base">
              <a:lnSpc>
                <a:spcPct val="85000"/>
              </a:lnSpc>
              <a:spcBef>
                <a:spcPts val="600"/>
              </a:spcBef>
              <a:spcAft>
                <a:spcPct val="0"/>
              </a:spcAft>
              <a:buClr>
                <a:srgbClr val="FF9933"/>
              </a:buClr>
              <a:buSzPct val="65000"/>
              <a:buFont typeface="Wingdings" pitchFamily="2" charset="2"/>
              <a:buChar char="Ø"/>
            </a:pP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หาค่า </a:t>
            </a:r>
            <a:r>
              <a:rPr lang="en-US" sz="2400" b="1" dirty="0">
                <a:latin typeface="Angsana New" pitchFamily="18" charset="-34"/>
                <a:cs typeface="IrisUPC" pitchFamily="34" charset="-34"/>
              </a:rPr>
              <a:t>Factor </a:t>
            </a:r>
            <a:r>
              <a:rPr lang="en-US" sz="2400" b="1" dirty="0" smtClean="0">
                <a:latin typeface="Angsana New" pitchFamily="18" charset="-34"/>
                <a:cs typeface="IrisUPC" pitchFamily="34" charset="-34"/>
              </a:rPr>
              <a:t>F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  เพื่อใช้กับ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รายการงานก่อสร้างที่อยู่ในกลุ่มของงานก่อสร้างทาง</a:t>
            </a:r>
            <a:r>
              <a:rPr lang="en-US" sz="2400" b="1" dirty="0" smtClean="0">
                <a:latin typeface="Angsana New" pitchFamily="18" charset="-34"/>
                <a:cs typeface="IrisUPC" pitchFamily="34" charset="-34"/>
              </a:rPr>
              <a:t>   </a:t>
            </a:r>
            <a:r>
              <a:rPr lang="en-US" sz="2400" b="1" dirty="0">
                <a:latin typeface="Angsana New" pitchFamily="18" charset="-34"/>
                <a:cs typeface="IrisUPC" pitchFamily="34" charset="-34"/>
              </a:rPr>
              <a:t/>
            </a:r>
            <a:br>
              <a:rPr lang="en-US" sz="2400" b="1" dirty="0">
                <a:latin typeface="Angsana New" pitchFamily="18" charset="-34"/>
                <a:cs typeface="IrisUPC" pitchFamily="34" charset="-34"/>
              </a:rPr>
            </a:br>
            <a:r>
              <a:rPr lang="en-US" sz="2400" b="1" dirty="0">
                <a:latin typeface="Angsana New" pitchFamily="18" charset="-34"/>
                <a:cs typeface="IrisUPC" pitchFamily="34" charset="-34"/>
              </a:rPr>
              <a:t>	 </a:t>
            </a:r>
            <a:r>
              <a:rPr lang="en-US" sz="2400" b="1" dirty="0">
                <a:latin typeface="Angsana New" pitchFamily="18" charset="-34"/>
              </a:rPr>
              <a:t>=   </a:t>
            </a:r>
            <a:r>
              <a:rPr lang="th-TH" sz="2400" b="1" dirty="0">
                <a:latin typeface="Angsana New" pitchFamily="18" charset="-34"/>
              </a:rPr>
              <a:t>(</a:t>
            </a:r>
            <a:r>
              <a:rPr lang="en-US" sz="2400" b="1" dirty="0" smtClean="0">
                <a:latin typeface="Angsana New" pitchFamily="18" charset="-34"/>
              </a:rPr>
              <a:t>1.0705</a:t>
            </a:r>
            <a:r>
              <a:rPr lang="th-TH" sz="2400" b="1" dirty="0" smtClean="0">
                <a:latin typeface="Angsana New" pitchFamily="18" charset="-34"/>
              </a:rPr>
              <a:t> </a:t>
            </a:r>
            <a:r>
              <a:rPr lang="en-US" sz="2400" b="1" dirty="0">
                <a:latin typeface="Angsana New" pitchFamily="18" charset="-34"/>
              </a:rPr>
              <a:t>* 60/100) +  (</a:t>
            </a:r>
            <a:r>
              <a:rPr lang="en-US" sz="2400" b="1" dirty="0" smtClean="0">
                <a:latin typeface="Angsana New" pitchFamily="18" charset="-34"/>
              </a:rPr>
              <a:t>1.1455 </a:t>
            </a:r>
            <a:r>
              <a:rPr lang="en-US" sz="2400" b="1" dirty="0">
                <a:latin typeface="Angsana New" pitchFamily="18" charset="-34"/>
              </a:rPr>
              <a:t>* 40/100)	</a:t>
            </a:r>
            <a:r>
              <a:rPr lang="en-US" sz="2400" b="1" dirty="0" smtClean="0">
                <a:latin typeface="Angsana New" pitchFamily="18" charset="-34"/>
              </a:rPr>
              <a:t>		   </a:t>
            </a:r>
            <a:r>
              <a:rPr lang="en-US" sz="2400" b="1" dirty="0">
                <a:latin typeface="Angsana New" pitchFamily="18" charset="-34"/>
              </a:rPr>
              <a:t>=   </a:t>
            </a:r>
            <a:r>
              <a:rPr lang="en-US" sz="2400" b="1" dirty="0" smtClean="0">
                <a:latin typeface="Angsana New" pitchFamily="18" charset="-34"/>
                <a:cs typeface="IrisUPC" pitchFamily="34" charset="-34"/>
              </a:rPr>
              <a:t>0.6423</a:t>
            </a:r>
            <a:r>
              <a:rPr lang="en-US" sz="2400" b="1" dirty="0" smtClean="0">
                <a:latin typeface="Angsana New" pitchFamily="18" charset="-34"/>
              </a:rPr>
              <a:t> </a:t>
            </a:r>
            <a:r>
              <a:rPr lang="en-US" sz="2400" b="1" dirty="0">
                <a:latin typeface="Angsana New" pitchFamily="18" charset="-34"/>
              </a:rPr>
              <a:t>+ </a:t>
            </a:r>
            <a:r>
              <a:rPr lang="en-US" sz="2400" b="1" dirty="0" smtClean="0">
                <a:latin typeface="Angsana New" pitchFamily="18" charset="-34"/>
                <a:cs typeface="IrisUPC" pitchFamily="34" charset="-34"/>
              </a:rPr>
              <a:t>0.4582</a:t>
            </a:r>
            <a:endParaRPr lang="en-US" sz="2400" b="1" dirty="0">
              <a:latin typeface="Angsana New" pitchFamily="18" charset="-34"/>
              <a:cs typeface="IrisUPC" pitchFamily="34" charset="-34"/>
            </a:endParaRPr>
          </a:p>
          <a:p>
            <a:pPr marL="268288" indent="-268288" defTabSz="719138" fontAlgn="base">
              <a:lnSpc>
                <a:spcPct val="85000"/>
              </a:lnSpc>
              <a:spcBef>
                <a:spcPts val="600"/>
              </a:spcBef>
              <a:spcAft>
                <a:spcPct val="0"/>
              </a:spcAft>
              <a:buClr>
                <a:srgbClr val="D60093"/>
              </a:buClr>
              <a:buSzPct val="60000"/>
              <a:buFont typeface="Wingdings" pitchFamily="2" charset="2"/>
              <a:buNone/>
            </a:pPr>
            <a:r>
              <a:rPr lang="en-US" sz="2400" b="1" dirty="0">
                <a:latin typeface="Angsana New" pitchFamily="18" charset="-34"/>
              </a:rPr>
              <a:t>		 =   </a:t>
            </a:r>
            <a:r>
              <a:rPr lang="en-US" sz="2400" b="1" dirty="0" smtClean="0">
                <a:latin typeface="Angsana New" pitchFamily="18" charset="-34"/>
                <a:cs typeface="IrisUPC" pitchFamily="34" charset="-34"/>
              </a:rPr>
              <a:t>1.09896</a:t>
            </a:r>
            <a:endParaRPr lang="en-US" sz="2400" b="1" dirty="0">
              <a:latin typeface="Angsana New" pitchFamily="18" charset="-34"/>
              <a:cs typeface="IrisUPC" pitchFamily="34" charset="-34"/>
            </a:endParaRPr>
          </a:p>
          <a:p>
            <a:pPr marL="268288" indent="-268288" defTabSz="719138" fontAlgn="base">
              <a:lnSpc>
                <a:spcPct val="85000"/>
              </a:lnSpc>
              <a:spcBef>
                <a:spcPts val="600"/>
              </a:spcBef>
              <a:spcAft>
                <a:spcPct val="0"/>
              </a:spcAft>
              <a:buClr>
                <a:srgbClr val="D60093"/>
              </a:buClr>
              <a:buSzPct val="60000"/>
              <a:buFont typeface="Wingdings" pitchFamily="2" charset="2"/>
              <a:buNone/>
            </a:pPr>
            <a:r>
              <a:rPr lang="en-US" sz="2400" b="1" dirty="0">
                <a:latin typeface="Angsana New" pitchFamily="18" charset="-34"/>
              </a:rPr>
              <a:t>   		 </a:t>
            </a:r>
            <a:r>
              <a:rPr lang="en-US" b="1" dirty="0">
                <a:latin typeface="Angsana New" pitchFamily="18" charset="-34"/>
              </a:rPr>
              <a:t>=  </a:t>
            </a:r>
            <a:r>
              <a:rPr lang="en-US" b="1" dirty="0" smtClean="0">
                <a:latin typeface="Angsana New" pitchFamily="18" charset="-34"/>
                <a:cs typeface="EucrosiaUPC" pitchFamily="18" charset="-34"/>
              </a:rPr>
              <a:t>1.1005</a:t>
            </a:r>
            <a:endParaRPr lang="en-US" b="1" dirty="0">
              <a:latin typeface="Angsana New" pitchFamily="18" charset="-34"/>
              <a:cs typeface="EucrosiaUPC" pitchFamily="18" charset="-34"/>
            </a:endParaRPr>
          </a:p>
        </p:txBody>
      </p:sp>
      <p:pic>
        <p:nvPicPr>
          <p:cNvPr id="9" name="รูปภาพ 8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74277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5" name="Text Box 3"/>
          <p:cNvSpPr txBox="1">
            <a:spLocks noChangeArrowheads="1"/>
          </p:cNvSpPr>
          <p:nvPr/>
        </p:nvSpPr>
        <p:spPr bwMode="auto">
          <a:xfrm>
            <a:off x="314295" y="2643182"/>
            <a:ext cx="8501122" cy="40719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ctr" anchorCtr="0">
            <a:noAutofit/>
          </a:bodyPr>
          <a:lstStyle/>
          <a:p>
            <a:pPr marL="268288" indent="-268288" fontAlgn="base">
              <a:lnSpc>
                <a:spcPct val="85000"/>
              </a:lnSpc>
              <a:spcAft>
                <a:spcPct val="0"/>
              </a:spcAft>
              <a:buClr>
                <a:srgbClr val="CC0066"/>
              </a:buClr>
              <a:buSzPct val="65000"/>
              <a:buFont typeface="Wingdings" pitchFamily="2" charset="2"/>
              <a:buChar char="Ø"/>
            </a:pP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ใช้ตาราง</a:t>
            </a:r>
            <a:r>
              <a:rPr lang="en-US" sz="1800" b="1" dirty="0" smtClean="0">
                <a:latin typeface="Angsana New" pitchFamily="18" charset="-34"/>
                <a:cs typeface="IrisUPC" pitchFamily="34" charset="-34"/>
              </a:rPr>
              <a:t>  Factor F  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งานก่อสร้างทาง    กรณีเงินล่วงหน้าจ่าย  </a:t>
            </a:r>
            <a:r>
              <a:rPr lang="th-TH" sz="1800" b="1" dirty="0" smtClean="0">
                <a:latin typeface="Angsana New" pitchFamily="18" charset="-34"/>
              </a:rPr>
              <a:t>1</a:t>
            </a:r>
            <a:r>
              <a:rPr lang="en-US" sz="1800" b="1" dirty="0" smtClean="0">
                <a:latin typeface="Angsana New" pitchFamily="18" charset="-34"/>
              </a:rPr>
              <a:t>0</a:t>
            </a:r>
            <a:r>
              <a:rPr lang="en-US" sz="1800" b="1" dirty="0" smtClean="0">
                <a:latin typeface="Angsana New" pitchFamily="18" charset="-34"/>
                <a:cs typeface="IrisUPC" pitchFamily="34" charset="-34"/>
              </a:rPr>
              <a:t>%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   เงินประกันผลงานหัก </a:t>
            </a:r>
            <a:r>
              <a:rPr lang="th-TH" sz="1800" b="1" dirty="0" smtClean="0">
                <a:latin typeface="Angsana New" pitchFamily="18" charset="-34"/>
              </a:rPr>
              <a:t> </a:t>
            </a:r>
            <a:r>
              <a:rPr lang="en-US" sz="1800" b="1" dirty="0" smtClean="0">
                <a:latin typeface="Angsana New" pitchFamily="18" charset="-34"/>
              </a:rPr>
              <a:t>10</a:t>
            </a:r>
            <a:r>
              <a:rPr lang="en-US" sz="1800" b="1" dirty="0" smtClean="0">
                <a:latin typeface="Angsana New" pitchFamily="18" charset="-34"/>
                <a:cs typeface="IrisUPC" pitchFamily="34" charset="-34"/>
              </a:rPr>
              <a:t>%      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อัตราดอกเบี้ย  </a:t>
            </a:r>
            <a:r>
              <a:rPr lang="th-TH" sz="1800" b="1" dirty="0" smtClean="0">
                <a:latin typeface="Angsana New" pitchFamily="18" charset="-34"/>
              </a:rPr>
              <a:t>7</a:t>
            </a:r>
            <a:r>
              <a:rPr lang="en-US" sz="1800" b="1" dirty="0" smtClean="0">
                <a:latin typeface="Angsana New" pitchFamily="18" charset="-34"/>
                <a:cs typeface="IrisUPC" pitchFamily="34" charset="-34"/>
              </a:rPr>
              <a:t>%   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และภาษีมูลค่าเพิ่ม </a:t>
            </a:r>
            <a:r>
              <a:rPr lang="en-US" sz="1800" b="1" dirty="0" smtClean="0">
                <a:latin typeface="Angsana New" pitchFamily="18" charset="-34"/>
                <a:cs typeface="IrisUPC" pitchFamily="34" charset="-34"/>
              </a:rPr>
              <a:t> 7%</a:t>
            </a:r>
          </a:p>
          <a:p>
            <a:pPr marL="268288" indent="-268288" fontAlgn="base">
              <a:lnSpc>
                <a:spcPct val="85000"/>
              </a:lnSpc>
              <a:spcAft>
                <a:spcPct val="0"/>
              </a:spcAft>
              <a:buClr>
                <a:srgbClr val="CC0066"/>
              </a:buClr>
              <a:buSzPct val="65000"/>
              <a:buFont typeface="Wingdings" pitchFamily="2" charset="2"/>
              <a:buChar char="Ø"/>
            </a:pP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ก่อสร้างทางฯ  ในพื้นที่จังหวัดนครศรีธรรมราช ซึ่งอยู่ในพื้นที่ ฝนตกชุก</a:t>
            </a:r>
            <a:r>
              <a:rPr lang="th-TH" sz="1800" b="1" dirty="0" smtClean="0">
                <a:latin typeface="Angsana New" pitchFamily="18" charset="-34"/>
              </a:rPr>
              <a:t> 1 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        และโครงการนี้ใช้เงินกู้จากธนาคารโลกซึ่งมีข้อ กำหนดให้ใช้อัตราภาษีร้อยละ </a:t>
            </a:r>
            <a:r>
              <a:rPr lang="th-TH" sz="1800" b="1" dirty="0" smtClean="0">
                <a:latin typeface="Angsana New" pitchFamily="18" charset="-34"/>
              </a:rPr>
              <a:t>0</a:t>
            </a:r>
            <a:r>
              <a:rPr lang="th-TH" sz="1800" b="1" dirty="0" smtClean="0">
                <a:latin typeface="Angsana New" pitchFamily="18" charset="-34"/>
                <a:cs typeface="EucrosiaUPC" pitchFamily="18" charset="-34"/>
              </a:rPr>
              <a:t>  ใ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นการคำนวณภาษีมูลค่าเพิ่ม  เป็นค่าก่อสร้าง </a:t>
            </a:r>
            <a:r>
              <a:rPr lang="th-TH" sz="1800" b="1" dirty="0" smtClean="0">
                <a:latin typeface="Angsana New" pitchFamily="18" charset="-34"/>
              </a:rPr>
              <a:t> 70</a:t>
            </a:r>
            <a:r>
              <a:rPr lang="en-US" sz="1800" b="1" dirty="0" smtClean="0">
                <a:latin typeface="Angsana New" pitchFamily="18" charset="-34"/>
                <a:cs typeface="IrisUPC" pitchFamily="34" charset="-34"/>
              </a:rPr>
              <a:t>%    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และมีเงินกู้ภายในประเทศสมทบ </a:t>
            </a:r>
            <a:r>
              <a:rPr lang="th-TH" sz="1800" b="1" dirty="0" smtClean="0">
                <a:latin typeface="Angsana New" pitchFamily="18" charset="-34"/>
              </a:rPr>
              <a:t>30 </a:t>
            </a:r>
            <a:r>
              <a:rPr lang="en-US" sz="1800" b="1" dirty="0" smtClean="0">
                <a:latin typeface="Angsana New" pitchFamily="18" charset="-34"/>
                <a:cs typeface="IrisUPC" pitchFamily="34" charset="-34"/>
              </a:rPr>
              <a:t>%</a:t>
            </a:r>
          </a:p>
          <a:p>
            <a:pPr marL="268288" indent="-268288" defTabSz="719138" fontAlgn="base">
              <a:lnSpc>
                <a:spcPct val="85000"/>
              </a:lnSpc>
              <a:spcAft>
                <a:spcPct val="0"/>
              </a:spcAft>
              <a:buClr>
                <a:srgbClr val="FF0000"/>
              </a:buClr>
              <a:buSzPct val="65000"/>
              <a:buFont typeface="Wingdings" pitchFamily="2" charset="2"/>
              <a:buChar char="Ø"/>
            </a:pP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คำนวณหาค่า </a:t>
            </a:r>
            <a:r>
              <a:rPr lang="en-US" sz="1800" b="1" dirty="0" smtClean="0">
                <a:latin typeface="Angsana New" pitchFamily="18" charset="-34"/>
                <a:cs typeface="IrisUPC" pitchFamily="34" charset="-34"/>
              </a:rPr>
              <a:t>Factor F 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 กรณีของเงินกู้จากธนาคารโลก และกรณีของเงินกู้ภายในประเทศ  ดังนี้</a:t>
            </a:r>
          </a:p>
          <a:p>
            <a:pPr marL="628650" lvl="1" indent="-171450" defTabSz="719138" fontAlgn="base">
              <a:lnSpc>
                <a:spcPct val="85000"/>
              </a:lnSpc>
              <a:spcAft>
                <a:spcPct val="0"/>
              </a:spcAft>
              <a:buClr>
                <a:srgbClr val="FF9933"/>
              </a:buClr>
              <a:buSzPct val="65000"/>
              <a:buFont typeface="Wingdings" pitchFamily="2" charset="2"/>
              <a:buNone/>
            </a:pP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- กรณีของเงินกู้จากธนาคารโลก </a:t>
            </a:r>
            <a:r>
              <a:rPr lang="en-US" sz="1800" b="1" dirty="0" smtClean="0">
                <a:latin typeface="Angsana New" pitchFamily="18" charset="-34"/>
                <a:cs typeface="IrisUPC" pitchFamily="34" charset="-34"/>
              </a:rPr>
              <a:t>: 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 ค่างานต้นทุน  </a:t>
            </a:r>
            <a:r>
              <a:rPr lang="en-US" sz="1800" b="1" dirty="0" smtClean="0">
                <a:latin typeface="Angsana New" pitchFamily="18" charset="-34"/>
              </a:rPr>
              <a:t>300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  ล้านบาท</a:t>
            </a:r>
            <a:br>
              <a:rPr lang="th-TH" sz="18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   ค่า</a:t>
            </a:r>
            <a:r>
              <a:rPr lang="en-US" sz="1800" b="1" dirty="0" smtClean="0">
                <a:latin typeface="Angsana New" pitchFamily="18" charset="-34"/>
              </a:rPr>
              <a:t> Factor F </a:t>
            </a:r>
            <a:r>
              <a:rPr lang="en-US" sz="1800" b="1" dirty="0" smtClean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จากตาราง </a:t>
            </a:r>
            <a:r>
              <a:rPr lang="en-US" sz="1800" b="1" dirty="0" smtClean="0">
                <a:latin typeface="Angsana New" pitchFamily="18" charset="-34"/>
                <a:cs typeface="IrisUPC" pitchFamily="34" charset="-34"/>
              </a:rPr>
              <a:t>Factor F 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 งานก่อสร้างทาง </a:t>
            </a:r>
            <a:r>
              <a:rPr lang="en-US" sz="1800" b="1" dirty="0" smtClean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 ในช่อง </a:t>
            </a:r>
            <a:r>
              <a:rPr lang="en-US" sz="1800" b="1" dirty="0" smtClean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 smtClean="0">
                <a:latin typeface="Browallia New" pitchFamily="34" charset="-34"/>
                <a:cs typeface="Browallia New" pitchFamily="34" charset="-34"/>
              </a:rPr>
              <a:t> </a:t>
            </a:r>
            <a:r>
              <a:rPr lang="th-TH" sz="1800" b="1" dirty="0" smtClean="0">
                <a:latin typeface="Browallia New" pitchFamily="34" charset="-34"/>
                <a:cs typeface="Browallia New" pitchFamily="34" charset="-34"/>
              </a:rPr>
              <a:t> 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ฝนตกชุก </a:t>
            </a:r>
            <a:r>
              <a:rPr lang="th-TH" sz="1800" b="1" dirty="0" smtClean="0">
                <a:latin typeface="Angsana New" pitchFamily="18" charset="-34"/>
              </a:rPr>
              <a:t>1</a:t>
            </a:r>
            <a:r>
              <a:rPr lang="en-US" sz="1800" b="1" dirty="0" smtClean="0">
                <a:latin typeface="Angsana New" pitchFamily="18" charset="-34"/>
                <a:cs typeface="IrisUPC" pitchFamily="34" charset="-34"/>
              </a:rPr>
              <a:t> 	   =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  </a:t>
            </a:r>
            <a:r>
              <a:rPr lang="en-US" sz="1800" b="1" dirty="0" smtClean="0">
                <a:latin typeface="Angsana New" pitchFamily="18" charset="-34"/>
              </a:rPr>
              <a:t>1.1682</a:t>
            </a:r>
          </a:p>
          <a:p>
            <a:pPr marL="628650" lvl="1" indent="-171450" defTabSz="719138" fontAlgn="base">
              <a:lnSpc>
                <a:spcPct val="85000"/>
              </a:lnSpc>
              <a:spcAft>
                <a:spcPct val="0"/>
              </a:spcAft>
              <a:buClr>
                <a:srgbClr val="FF9933"/>
              </a:buClr>
              <a:buSzPct val="65000"/>
              <a:buFont typeface="Wingdings" pitchFamily="2" charset="2"/>
              <a:buNone/>
            </a:pPr>
            <a:r>
              <a:rPr lang="en-US" sz="1800" b="1" dirty="0" smtClean="0">
                <a:latin typeface="Angsana New" pitchFamily="18" charset="-34"/>
              </a:rPr>
              <a:t>	    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ค่า </a:t>
            </a:r>
            <a:r>
              <a:rPr lang="en-US" sz="1800" b="1" dirty="0" smtClean="0">
                <a:latin typeface="Angsana New" pitchFamily="18" charset="-34"/>
                <a:cs typeface="IrisUPC" pitchFamily="34" charset="-34"/>
              </a:rPr>
              <a:t>Factor F  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กรณีใช้เงินกู้จากธนาคารโลกและก่อสร้างทางในพื้นที่ฝนตกชุก </a:t>
            </a:r>
            <a:r>
              <a:rPr lang="th-TH" sz="1800" b="1" dirty="0" smtClean="0">
                <a:latin typeface="Angsana New" pitchFamily="18" charset="-34"/>
              </a:rPr>
              <a:t>1         	   </a:t>
            </a:r>
            <a:r>
              <a:rPr lang="en-US" sz="1800" b="1" dirty="0" smtClean="0">
                <a:latin typeface="Angsana New" pitchFamily="18" charset="-34"/>
              </a:rPr>
              <a:t>=   1.1682</a:t>
            </a:r>
            <a:r>
              <a:rPr lang="en-US" sz="2000" b="1" dirty="0" smtClean="0">
                <a:latin typeface="Angsana New" pitchFamily="18" charset="-34"/>
              </a:rPr>
              <a:t>÷</a:t>
            </a:r>
            <a:r>
              <a:rPr lang="en-US" sz="1800" b="1" dirty="0" smtClean="0">
                <a:latin typeface="Angsana New" pitchFamily="18" charset="-34"/>
              </a:rPr>
              <a:t>1.0700   </a:t>
            </a:r>
            <a:br>
              <a:rPr lang="en-US" sz="1800" b="1" dirty="0" smtClean="0">
                <a:latin typeface="Angsana New" pitchFamily="18" charset="-34"/>
              </a:rPr>
            </a:br>
            <a:r>
              <a:rPr lang="en-US" sz="1800" b="1" dirty="0" smtClean="0">
                <a:latin typeface="Angsana New" pitchFamily="18" charset="-34"/>
              </a:rPr>
              <a:t>								       	   =   1.09177570093</a:t>
            </a:r>
            <a:br>
              <a:rPr lang="en-US" sz="1800" b="1" dirty="0" smtClean="0">
                <a:latin typeface="Angsana New" pitchFamily="18" charset="-34"/>
              </a:rPr>
            </a:br>
            <a:r>
              <a:rPr lang="en-US" sz="1800" b="1" dirty="0" smtClean="0">
                <a:latin typeface="Angsana New" pitchFamily="18" charset="-34"/>
              </a:rPr>
              <a:t>								       	   =   1.0917</a:t>
            </a:r>
            <a:endParaRPr lang="th-TH" sz="1800" b="1" dirty="0" smtClean="0">
              <a:latin typeface="Angsana New" pitchFamily="18" charset="-34"/>
            </a:endParaRPr>
          </a:p>
          <a:p>
            <a:pPr marL="361950" indent="-361950" defTabSz="447675" fontAlgn="base">
              <a:lnSpc>
                <a:spcPct val="85000"/>
              </a:lnSpc>
              <a:spcAft>
                <a:spcPct val="0"/>
              </a:spcAft>
              <a:buClr>
                <a:srgbClr val="FF9933"/>
              </a:buClr>
              <a:buSzPct val="65000"/>
              <a:buFont typeface="Wingdings" pitchFamily="2" charset="2"/>
              <a:buNone/>
            </a:pP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		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- กรณีของเงินกู้ภายในประเทศ 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 </a:t>
            </a:r>
            <a:r>
              <a:rPr lang="en-US" sz="1800" b="1" dirty="0" smtClean="0">
                <a:latin typeface="Angsana New" pitchFamily="18" charset="-34"/>
                <a:cs typeface="IrisUPC" pitchFamily="34" charset="-34"/>
              </a:rPr>
              <a:t>: 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 ค่างานต้นทุน  </a:t>
            </a:r>
            <a:r>
              <a:rPr lang="en-US" sz="1800" b="1" dirty="0" smtClean="0">
                <a:latin typeface="Angsana New" pitchFamily="18" charset="-34"/>
              </a:rPr>
              <a:t>300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  ล้านบาท</a:t>
            </a:r>
            <a:br>
              <a:rPr lang="th-TH" sz="18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	       ค่า </a:t>
            </a:r>
            <a:r>
              <a:rPr lang="en-US" sz="1800" b="1" dirty="0" smtClean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 smtClean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จากตาราง</a:t>
            </a:r>
            <a:r>
              <a:rPr lang="en-US" sz="1800" b="1" dirty="0" smtClean="0">
                <a:latin typeface="Angsana New" pitchFamily="18" charset="-34"/>
                <a:cs typeface="IrisUPC" pitchFamily="34" charset="-34"/>
              </a:rPr>
              <a:t> Factor F 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 งานก่อสร้างทาง </a:t>
            </a:r>
            <a:r>
              <a:rPr lang="en-US" sz="1800" b="1" dirty="0" smtClean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 ในช่อง</a:t>
            </a:r>
            <a:r>
              <a:rPr lang="en-US" sz="1800" b="1" dirty="0" smtClean="0">
                <a:latin typeface="Angsana New" pitchFamily="18" charset="-34"/>
                <a:cs typeface="IrisUPC" pitchFamily="34" charset="-34"/>
              </a:rPr>
              <a:t>  </a:t>
            </a:r>
            <a:r>
              <a:rPr lang="en-US" sz="1800" b="1" dirty="0" smtClean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 smtClean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 ฝนตกชุก </a:t>
            </a:r>
            <a:r>
              <a:rPr lang="th-TH" sz="1800" b="1" dirty="0" smtClean="0">
                <a:latin typeface="Angsana New" pitchFamily="18" charset="-34"/>
              </a:rPr>
              <a:t>1</a:t>
            </a:r>
            <a:r>
              <a:rPr lang="en-US" sz="1800" b="1" dirty="0" smtClean="0">
                <a:latin typeface="Angsana New" pitchFamily="18" charset="-34"/>
                <a:cs typeface="IrisUPC" pitchFamily="34" charset="-34"/>
              </a:rPr>
              <a:t>	         =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   </a:t>
            </a:r>
            <a:r>
              <a:rPr lang="en-US" sz="1800" b="1" dirty="0" smtClean="0">
                <a:latin typeface="Angsana New" pitchFamily="18" charset="-34"/>
                <a:cs typeface="IrisUPC" pitchFamily="34" charset="-34"/>
              </a:rPr>
              <a:t>1.1682</a:t>
            </a:r>
            <a:endParaRPr lang="th-TH" sz="1800" b="1" dirty="0" smtClean="0">
              <a:latin typeface="Angsana New" pitchFamily="18" charset="-34"/>
            </a:endParaRPr>
          </a:p>
          <a:p>
            <a:pPr marL="268288" indent="-268288" defTabSz="719138" fontAlgn="base">
              <a:lnSpc>
                <a:spcPct val="85000"/>
              </a:lnSpc>
              <a:spcAft>
                <a:spcPct val="0"/>
              </a:spcAft>
              <a:buClr>
                <a:srgbClr val="FF0000"/>
              </a:buClr>
              <a:buSzPct val="65000"/>
              <a:buFont typeface="Wingdings" pitchFamily="2" charset="2"/>
              <a:buChar char="Ø"/>
            </a:pP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คำนวณหาค่า </a:t>
            </a:r>
            <a:r>
              <a:rPr lang="en-US" sz="1800" b="1" dirty="0" smtClean="0">
                <a:latin typeface="Angsana New" pitchFamily="18" charset="-34"/>
                <a:cs typeface="IrisUPC" pitchFamily="34" charset="-34"/>
              </a:rPr>
              <a:t>Factor F 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 ที่ใช้คำนวณราคากลางสำหรับทุกรายการในกลุ่มงานทาง</a:t>
            </a:r>
            <a:r>
              <a:rPr lang="en-US" sz="1800" b="1" dirty="0" smtClean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ได้ดังนี้</a:t>
            </a:r>
            <a:r>
              <a:rPr lang="en-US" sz="1800" b="1" dirty="0" smtClean="0">
                <a:latin typeface="Angsana New" pitchFamily="18" charset="-34"/>
                <a:cs typeface="IrisUPC" pitchFamily="34" charset="-34"/>
              </a:rPr>
              <a:t/>
            </a:r>
            <a:br>
              <a:rPr lang="en-US" sz="1800" b="1" dirty="0" smtClean="0">
                <a:latin typeface="Angsana New" pitchFamily="18" charset="-34"/>
                <a:cs typeface="IrisUPC" pitchFamily="34" charset="-34"/>
              </a:rPr>
            </a:br>
            <a:r>
              <a:rPr lang="en-US" sz="1800" b="1" dirty="0" smtClean="0">
                <a:latin typeface="Angsana New" pitchFamily="18" charset="-34"/>
                <a:cs typeface="IrisUPC" pitchFamily="34" charset="-34"/>
              </a:rPr>
              <a:t>		 </a:t>
            </a:r>
            <a:r>
              <a:rPr lang="en-US" sz="1800" b="1" dirty="0" smtClean="0">
                <a:latin typeface="Angsana New" pitchFamily="18" charset="-34"/>
              </a:rPr>
              <a:t>=   </a:t>
            </a:r>
            <a:r>
              <a:rPr lang="th-TH" sz="1800" b="1" dirty="0" smtClean="0">
                <a:latin typeface="Angsana New" pitchFamily="18" charset="-34"/>
              </a:rPr>
              <a:t>(</a:t>
            </a:r>
            <a:r>
              <a:rPr lang="en-US" sz="1800" b="1" dirty="0" smtClean="0">
                <a:latin typeface="Angsana New" pitchFamily="18" charset="-34"/>
              </a:rPr>
              <a:t>1.0917</a:t>
            </a:r>
            <a:r>
              <a:rPr lang="th-TH" sz="1800" b="1" dirty="0" smtClean="0">
                <a:latin typeface="Angsana New" pitchFamily="18" charset="-34"/>
              </a:rPr>
              <a:t> </a:t>
            </a:r>
            <a:r>
              <a:rPr lang="en-US" sz="1800" b="1" dirty="0" smtClean="0">
                <a:latin typeface="Angsana New" pitchFamily="18" charset="-34"/>
              </a:rPr>
              <a:t>* 70/100)  +  (1.1682 * 30/100)	   =   </a:t>
            </a:r>
            <a:r>
              <a:rPr lang="en-US" sz="1800" b="1" dirty="0" smtClean="0">
                <a:latin typeface="Angsana New" pitchFamily="18" charset="-34"/>
                <a:cs typeface="IrisUPC" pitchFamily="34" charset="-34"/>
              </a:rPr>
              <a:t>0.76419</a:t>
            </a:r>
            <a:r>
              <a:rPr lang="en-US" sz="1800" b="1" dirty="0" smtClean="0">
                <a:latin typeface="Angsana New" pitchFamily="18" charset="-34"/>
              </a:rPr>
              <a:t> + </a:t>
            </a:r>
            <a:r>
              <a:rPr lang="en-US" sz="1800" b="1" dirty="0" smtClean="0">
                <a:latin typeface="Angsana New" pitchFamily="18" charset="-34"/>
                <a:cs typeface="IrisUPC" pitchFamily="34" charset="-34"/>
              </a:rPr>
              <a:t>0.35046</a:t>
            </a:r>
          </a:p>
          <a:p>
            <a:pPr marL="268288" indent="-268288" defTabSz="719138" fontAlgn="base">
              <a:lnSpc>
                <a:spcPct val="85000"/>
              </a:lnSpc>
              <a:spcAft>
                <a:spcPct val="0"/>
              </a:spcAft>
              <a:buClr>
                <a:srgbClr val="D60093"/>
              </a:buClr>
              <a:buSzPct val="60000"/>
              <a:buFont typeface="Wingdings" pitchFamily="2" charset="2"/>
              <a:buNone/>
            </a:pPr>
            <a:r>
              <a:rPr lang="en-US" sz="1800" b="1" dirty="0" smtClean="0">
                <a:latin typeface="Angsana New" pitchFamily="18" charset="-34"/>
              </a:rPr>
              <a:t>			 =   </a:t>
            </a:r>
            <a:r>
              <a:rPr lang="en-US" sz="1800" b="1" dirty="0" smtClean="0">
                <a:latin typeface="Angsana New" pitchFamily="18" charset="-34"/>
                <a:cs typeface="IrisUPC" pitchFamily="34" charset="-34"/>
              </a:rPr>
              <a:t>1.11465</a:t>
            </a:r>
          </a:p>
          <a:p>
            <a:pPr marL="268288" indent="-268288" defTabSz="719138" fontAlgn="base">
              <a:lnSpc>
                <a:spcPct val="85000"/>
              </a:lnSpc>
              <a:spcAft>
                <a:spcPct val="0"/>
              </a:spcAft>
              <a:buClr>
                <a:srgbClr val="D60093"/>
              </a:buClr>
              <a:buSzPct val="60000"/>
              <a:buFont typeface="Wingdings" pitchFamily="2" charset="2"/>
              <a:buNone/>
            </a:pPr>
            <a:r>
              <a:rPr lang="en-US" sz="1800" b="1" dirty="0" smtClean="0">
                <a:latin typeface="Angsana New" pitchFamily="18" charset="-34"/>
              </a:rPr>
              <a:t>   	</a:t>
            </a:r>
            <a:r>
              <a:rPr lang="en-US" sz="2000" b="1" dirty="0" smtClean="0">
                <a:latin typeface="Angsana New" pitchFamily="18" charset="-34"/>
              </a:rPr>
              <a:t>		 =   </a:t>
            </a:r>
            <a:r>
              <a:rPr lang="en-US" sz="2000" b="1" dirty="0" smtClean="0">
                <a:latin typeface="Angsana New" pitchFamily="18" charset="-34"/>
                <a:cs typeface="EucrosiaUPC" pitchFamily="18" charset="-34"/>
              </a:rPr>
              <a:t>1.1146</a:t>
            </a:r>
          </a:p>
        </p:txBody>
      </p:sp>
      <p:sp>
        <p:nvSpPr>
          <p:cNvPr id="376834" name="Text Box 2"/>
          <p:cNvSpPr txBox="1">
            <a:spLocks noChangeArrowheads="1"/>
          </p:cNvSpPr>
          <p:nvPr/>
        </p:nvSpPr>
        <p:spPr bwMode="auto">
          <a:xfrm>
            <a:off x="319059" y="1340768"/>
            <a:ext cx="8539221" cy="1372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82563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FF3300"/>
              </a:buClr>
              <a:buSzPct val="60000"/>
              <a:buFont typeface="Wingdings" pitchFamily="2" charset="2"/>
              <a:buNone/>
            </a:pP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โครงการก่อสร้างทาง สะพาน และท่อเหลี่ยม ในพื้นที่จังหวัดนครศรีธรรมราช    และทั้งโครงการใช้เงินกู้จากธนาคาร โลก ซึ่งมีข้อกำหนดให้ใช้อัตราภาษีร้อยละ </a:t>
            </a:r>
            <a:r>
              <a:rPr lang="th-TH" sz="2000" b="1" dirty="0" smtClean="0">
                <a:latin typeface="Angsana New" pitchFamily="18" charset="-34"/>
              </a:rPr>
              <a:t>0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ในการคำนวณภาษีมูลค่าเพิ่ม  เป็นค่าก่อสร้าง </a:t>
            </a:r>
            <a:r>
              <a:rPr lang="th-TH" sz="2000" b="1" dirty="0" smtClean="0">
                <a:latin typeface="Angsana New" pitchFamily="18" charset="-34"/>
              </a:rPr>
              <a:t>70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% 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และมีเงินกู้ภายใน ประเทศสมทบ </a:t>
            </a:r>
            <a:r>
              <a:rPr lang="th-TH" sz="2000" b="1" dirty="0" smtClean="0">
                <a:latin typeface="Angsana New" pitchFamily="18" charset="-34"/>
              </a:rPr>
              <a:t>30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%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   คำนวณรวมค่างานต้นทุนทั้งโครงการได้จำนวน </a:t>
            </a:r>
            <a:r>
              <a:rPr lang="th-TH" sz="2000" b="1" dirty="0" smtClean="0">
                <a:latin typeface="Angsana New" pitchFamily="18" charset="-34"/>
              </a:rPr>
              <a:t>300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ล้านบาท   โครงการนี้กำหนด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เงิน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ประกัน ผลงานหัก </a:t>
            </a:r>
            <a:r>
              <a:rPr lang="th-TH" sz="2000" b="1" dirty="0">
                <a:latin typeface="Angsana New" pitchFamily="18" charset="-34"/>
              </a:rPr>
              <a:t>10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% 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และเงินล่วงหน้าจ่าย 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10%  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อัตราดอกเบี้ย </a:t>
            </a:r>
            <a:r>
              <a:rPr lang="th-TH" sz="2000" b="1" dirty="0" smtClean="0">
                <a:latin typeface="Angsana New" pitchFamily="18" charset="-34"/>
              </a:rPr>
              <a:t>7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%   ภาษีมูลค่าเพิ่ม </a:t>
            </a:r>
            <a:r>
              <a:rPr lang="en-US" sz="2000" b="1" dirty="0" smtClean="0">
                <a:latin typeface="Angsana New" pitchFamily="18" charset="-34"/>
              </a:rPr>
              <a:t>7</a:t>
            </a:r>
            <a:r>
              <a:rPr lang="en-US" sz="2000" b="1" dirty="0" smtClean="0">
                <a:latin typeface="Angsana New" pitchFamily="18" charset="-34"/>
                <a:cs typeface="IrisUPC" pitchFamily="34" charset="-34"/>
              </a:rPr>
              <a:t>%  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ให้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หาค่า </a:t>
            </a:r>
            <a:r>
              <a:rPr lang="en-US" sz="2000" b="1" dirty="0">
                <a:latin typeface="Angsana New" pitchFamily="18" charset="-34"/>
                <a:cs typeface="IrisUPC" pitchFamily="34" charset="-34"/>
              </a:rPr>
              <a:t>Factor F 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เพื่อ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ใช้กับรายการงานก่อสร้างที่อยู่ในกลุ่มของงานก่อสร้างทาง</a:t>
            </a:r>
          </a:p>
        </p:txBody>
      </p:sp>
      <p:sp>
        <p:nvSpPr>
          <p:cNvPr id="376836" name="Text Box 4"/>
          <p:cNvSpPr txBox="1">
            <a:spLocks noChangeArrowheads="1"/>
          </p:cNvSpPr>
          <p:nvPr/>
        </p:nvSpPr>
        <p:spPr bwMode="auto">
          <a:xfrm>
            <a:off x="142844" y="188640"/>
            <a:ext cx="8786874" cy="1055024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>
            <a:spAutoFit/>
            <a:sp3d>
              <a:contourClr>
                <a:srgbClr val="66FF33"/>
              </a:contourClr>
            </a:sp3d>
          </a:bodyPr>
          <a:lstStyle/>
          <a:p>
            <a:pPr algn="ctr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</a:pPr>
            <a:r>
              <a:rPr lang="th-TH" b="1" dirty="0" smtClean="0">
                <a:latin typeface="Angsana New" pitchFamily="18" charset="-34"/>
                <a:cs typeface="IrisUPC" pitchFamily="34" charset="-34"/>
              </a:rPr>
              <a:t>ตัวอย่างการคำนวณค่า</a:t>
            </a:r>
            <a:r>
              <a:rPr lang="th-TH" b="1" dirty="0" smtClean="0">
                <a:latin typeface="Browallia New" pitchFamily="34" charset="-34"/>
                <a:cs typeface="IrisUPC" pitchFamily="34" charset="-34"/>
              </a:rPr>
              <a:t> </a:t>
            </a:r>
            <a:r>
              <a:rPr lang="en-US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b="1" dirty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b="1" dirty="0">
                <a:latin typeface="Angsana New" pitchFamily="18" charset="-34"/>
                <a:cs typeface="IrisUPC" pitchFamily="34" charset="-34"/>
              </a:rPr>
              <a:t> </a:t>
            </a:r>
          </a:p>
          <a:p>
            <a:pPr algn="ctr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</a:pPr>
            <a:r>
              <a:rPr lang="th-TH" b="1" dirty="0" smtClean="0">
                <a:latin typeface="Angsana New" pitchFamily="18" charset="-34"/>
                <a:cs typeface="IrisUPC" pitchFamily="34" charset="-34"/>
              </a:rPr>
              <a:t>กรณีใช้เงินกู้และ/หรือเงินช่วยเหลือจากต่างประเทศเป็นค่าก่อสร้าง  มีเงินงบประมาณและ/หรือเงินกู้ภายในประเทศสมทบ  และเป็นโครงการที่ก่อสร้างในพื้นที่ฝนตกชุก</a:t>
            </a:r>
            <a:endParaRPr lang="th-TH" b="1" dirty="0">
              <a:latin typeface="Angsana New" pitchFamily="18" charset="-34"/>
              <a:cs typeface="IrisUPC" pitchFamily="34" charset="-34"/>
            </a:endParaRPr>
          </a:p>
        </p:txBody>
      </p:sp>
      <p:pic>
        <p:nvPicPr>
          <p:cNvPr id="9" name="รูปภาพ 8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715734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Text Box 2" descr="ไม้วอลนัต"/>
          <p:cNvSpPr txBox="1">
            <a:spLocks noChangeArrowheads="1"/>
          </p:cNvSpPr>
          <p:nvPr/>
        </p:nvSpPr>
        <p:spPr bwMode="auto">
          <a:xfrm>
            <a:off x="1466850" y="142875"/>
            <a:ext cx="184150" cy="76200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>
            <a:outerShdw dist="53882" dir="2700000" algn="ctr" rotWithShape="0">
              <a:srgbClr val="FF9966"/>
            </a:outerShdw>
          </a:effec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th-TH" sz="4400" b="1">
              <a:solidFill>
                <a:srgbClr val="66FF33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80932" name="Text Box 4"/>
          <p:cNvSpPr txBox="1">
            <a:spLocks noChangeArrowheads="1"/>
          </p:cNvSpPr>
          <p:nvPr/>
        </p:nvSpPr>
        <p:spPr bwMode="auto">
          <a:xfrm>
            <a:off x="1991760" y="307851"/>
            <a:ext cx="5127558" cy="816893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b" anchorCtr="0">
            <a:noAutofit/>
            <a:sp3d>
              <a:contourClr>
                <a:schemeClr val="bg1"/>
              </a:contourClr>
            </a:sp3d>
          </a:bodyPr>
          <a:lstStyle/>
          <a:p>
            <a:pPr algn="ctr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000" b="1" dirty="0" smtClean="0">
                <a:effectLst/>
                <a:latin typeface="Angsana New" pitchFamily="18" charset="-34"/>
                <a:cs typeface="IrisUPC" pitchFamily="34" charset="-34"/>
              </a:rPr>
              <a:t>ข้อกำหนดการใช้ตาราง  </a:t>
            </a:r>
            <a:r>
              <a:rPr lang="en-US" sz="3000" b="1" dirty="0">
                <a:effectLst/>
                <a:latin typeface="Angsana New" pitchFamily="18" charset="-34"/>
                <a:cs typeface="IrisUPC" pitchFamily="34" charset="-34"/>
              </a:rPr>
              <a:t>Factor </a:t>
            </a:r>
            <a:r>
              <a:rPr lang="en-US" sz="3000" b="1" dirty="0" smtClean="0">
                <a:effectLst/>
                <a:latin typeface="Angsana New" pitchFamily="18" charset="-34"/>
                <a:cs typeface="IrisUPC" pitchFamily="34" charset="-34"/>
              </a:rPr>
              <a:t>F</a:t>
            </a:r>
          </a:p>
          <a:p>
            <a:pPr algn="ctr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000" b="1" dirty="0" smtClean="0">
                <a:effectLst/>
                <a:latin typeface="Angsana New" pitchFamily="18" charset="-34"/>
                <a:cs typeface="IrisUPC" pitchFamily="34" charset="-34"/>
              </a:rPr>
              <a:t>สำหรับโครงการ/งานก่อสร้างอาคาร</a:t>
            </a:r>
            <a:endParaRPr lang="th-TH" sz="3000" b="1" dirty="0">
              <a:effectLst/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212004" y="2941600"/>
            <a:ext cx="3673509" cy="2200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>
            <a:spAutoFit/>
          </a:bodyPr>
          <a:lstStyle/>
          <a:p>
            <a:pPr marL="360363" lvl="1" indent="-269875">
              <a:spcBef>
                <a:spcPts val="600"/>
              </a:spcBef>
              <a:buAutoNum type="arabicPeriod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กรณีโครงการ/งานก่อสร้าง   ซึ่งจัด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จ้าง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ก่อสร้างเป็น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สัญญา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เดียว   ประกอบด้วยรายการงานก่อสร้างต่างๆ  ในกลุ่มงานก่อสร้างอาคาร  </a:t>
            </a:r>
            <a:r>
              <a:rPr lang="th-TH" sz="2200" b="1" i="1" dirty="0" smtClean="0">
                <a:latin typeface="IrisUPC" pitchFamily="34" charset="-34"/>
                <a:cs typeface="IrisUPC" pitchFamily="34" charset="-34"/>
              </a:rPr>
              <a:t>และ</a:t>
            </a:r>
          </a:p>
          <a:p>
            <a:pPr marL="360363" lvl="1" indent="-269875">
              <a:spcBef>
                <a:spcPts val="600"/>
              </a:spcBef>
              <a:buAutoNum type="arabicPeriod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ใช้หลักเกณฑ์การ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คำนวณราคากลางงาน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ก่อสร้างอาคารหลักเกณฑ์เดียว</a:t>
            </a:r>
          </a:p>
        </p:txBody>
      </p:sp>
      <p:sp>
        <p:nvSpPr>
          <p:cNvPr id="3" name="TextBox 2"/>
          <p:cNvSpPr txBox="1"/>
          <p:nvPr/>
        </p:nvSpPr>
        <p:spPr bwMode="auto">
          <a:xfrm>
            <a:off x="4589165" y="1519438"/>
            <a:ext cx="4345343" cy="506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>
            <a:spAutoFit/>
          </a:bodyPr>
          <a:lstStyle/>
          <a:p>
            <a:pPr marL="271463" indent="-271463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ใช้ตาราง</a:t>
            </a:r>
            <a:r>
              <a:rPr lang="th-TH" sz="2200" b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2200" b="1" dirty="0" smtClean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งานก่อสร้างอาคาร</a:t>
            </a:r>
          </a:p>
          <a:p>
            <a:pPr marL="271463" indent="-271463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ให้นำค่างานต้นทุนรวมของทุกรายการงานก่อสร้างทั้งโครงการ/งานก่อสร้าง 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(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Total Direct Cost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)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ไปเทียบหาค่า </a:t>
            </a:r>
            <a:r>
              <a:rPr lang="en-US" sz="2200" b="1" dirty="0" smtClean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 จากตาราง </a:t>
            </a:r>
            <a:r>
              <a:rPr lang="en-US" sz="2200" b="1" dirty="0" smtClean="0">
                <a:latin typeface="Angsana New" pitchFamily="18" charset="-34"/>
                <a:cs typeface="Angsana New" pitchFamily="18" charset="-34"/>
              </a:rPr>
              <a:t>Factor F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งานก่อสร้างอาคาร</a:t>
            </a:r>
          </a:p>
          <a:p>
            <a:pPr marL="271463" indent="-271463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นำค่า </a:t>
            </a:r>
            <a:r>
              <a:rPr lang="en-US" sz="2200" b="1" dirty="0" smtClean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ที่ได้จากตาราง</a:t>
            </a:r>
            <a:r>
              <a:rPr lang="th-TH" sz="2200" b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2200" b="1" dirty="0" smtClean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th-TH" sz="2200" b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งานก่อ-สร้างอาคาร  มาคำนวณกับค่างานต้นทุนรวมตามแนวทางและวิธีการ  ตามที่หลักเกณฑ์การคำนวณราคากลางงานก่อสร้างอาคารกำหนด</a:t>
            </a:r>
          </a:p>
          <a:p>
            <a:pPr marL="271463" indent="-271463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รายการงานก่อสร้างใดที่เกี่ยวข้องกับครุภัณฑ์จัด-ซื้อหรือสั่งซื้อ  และค่าใช้จ่ายพิเศษตามข้อกำหนดและค่าใช้จ่ายอื่นที่จำเป็นต้องมี   ไม่รวมในค่างานต้นทุนรวมทั้งโครงการ/งานก่อสร้างเพื่อหาค่า </a:t>
            </a:r>
            <a:r>
              <a:rPr lang="en-US" sz="2200" b="1" dirty="0" smtClean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th-TH" sz="2200" b="1" dirty="0" smtClean="0">
                <a:solidFill>
                  <a:srgbClr val="0000CC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latin typeface="Angsana New" pitchFamily="18" charset="-34"/>
                <a:cs typeface="Angsana New" pitchFamily="18" charset="-34"/>
              </a:rPr>
              <a:t>  </a:t>
            </a:r>
          </a:p>
        </p:txBody>
      </p:sp>
      <p:sp>
        <p:nvSpPr>
          <p:cNvPr id="8" name="ลูกศรขวาท้ายขีด 7"/>
          <p:cNvSpPr/>
          <p:nvPr/>
        </p:nvSpPr>
        <p:spPr bwMode="auto">
          <a:xfrm>
            <a:off x="4019169" y="3744070"/>
            <a:ext cx="468000" cy="648000"/>
          </a:xfrm>
          <a:prstGeom prst="stripedRightArrow">
            <a:avLst/>
          </a:prstGeom>
          <a:solidFill>
            <a:srgbClr val="CC3300"/>
          </a:solidFill>
          <a:ln w="28575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algn="ctr"/>
            <a:endParaRPr lang="th-TH" sz="1600" dirty="0" smtClean="0"/>
          </a:p>
        </p:txBody>
      </p:sp>
      <p:pic>
        <p:nvPicPr>
          <p:cNvPr id="9" name="รูปภาพ 8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91851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Text Box 2" descr="ไม้วอลนัต"/>
          <p:cNvSpPr txBox="1">
            <a:spLocks noChangeArrowheads="1"/>
          </p:cNvSpPr>
          <p:nvPr/>
        </p:nvSpPr>
        <p:spPr bwMode="auto">
          <a:xfrm>
            <a:off x="1466850" y="142875"/>
            <a:ext cx="184150" cy="76200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>
            <a:outerShdw dist="53882" dir="2700000" algn="ctr" rotWithShape="0">
              <a:srgbClr val="FF9966"/>
            </a:outerShdw>
          </a:effec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th-TH" sz="4400" b="1">
              <a:solidFill>
                <a:srgbClr val="66FF33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80932" name="Text Box 4"/>
          <p:cNvSpPr txBox="1">
            <a:spLocks noChangeArrowheads="1"/>
          </p:cNvSpPr>
          <p:nvPr/>
        </p:nvSpPr>
        <p:spPr bwMode="auto">
          <a:xfrm>
            <a:off x="1150635" y="163835"/>
            <a:ext cx="6841953" cy="888901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b" anchorCtr="0">
            <a:noAutofit/>
            <a:sp3d>
              <a:contourClr>
                <a:schemeClr val="bg1"/>
              </a:contourClr>
            </a:sp3d>
          </a:bodyPr>
          <a:lstStyle/>
          <a:p>
            <a:pPr algn="ctr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000" b="1" dirty="0" smtClean="0">
                <a:effectLst/>
                <a:latin typeface="Angsana New" pitchFamily="18" charset="-34"/>
                <a:cs typeface="IrisUPC" pitchFamily="34" charset="-34"/>
              </a:rPr>
              <a:t>ข้อกำหนดการใช้ตาราง</a:t>
            </a:r>
            <a:r>
              <a:rPr lang="en-US" sz="3000" b="1" dirty="0" smtClean="0">
                <a:effectLst/>
                <a:latin typeface="Angsana New" pitchFamily="18" charset="-34"/>
                <a:cs typeface="IrisUPC" pitchFamily="34" charset="-34"/>
              </a:rPr>
              <a:t> Factor </a:t>
            </a:r>
            <a:r>
              <a:rPr lang="en-US" sz="3000" b="1" dirty="0">
                <a:effectLst/>
                <a:latin typeface="Angsana New" pitchFamily="18" charset="-34"/>
                <a:cs typeface="IrisUPC" pitchFamily="34" charset="-34"/>
              </a:rPr>
              <a:t>F  </a:t>
            </a:r>
            <a:endParaRPr lang="th-TH" sz="3000" b="1" dirty="0">
              <a:effectLst/>
              <a:latin typeface="Angsana New" pitchFamily="18" charset="-34"/>
              <a:cs typeface="IrisUPC" pitchFamily="34" charset="-34"/>
            </a:endParaRPr>
          </a:p>
          <a:p>
            <a:pPr algn="ctr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000" b="1" dirty="0" smtClean="0">
                <a:effectLst/>
                <a:latin typeface="Angsana New" pitchFamily="18" charset="-34"/>
                <a:cs typeface="IrisUPC" pitchFamily="34" charset="-34"/>
              </a:rPr>
              <a:t>สำหรับโครงการ/งานก่อสร้างทาง สะพาน  และท่อเหลี่ยม</a:t>
            </a:r>
            <a:endParaRPr lang="th-TH" sz="3000" b="1" dirty="0">
              <a:effectLst/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170459" y="2419141"/>
            <a:ext cx="2736304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>
            <a:spAutoFit/>
          </a:bodyPr>
          <a:lstStyle/>
          <a:p>
            <a:pPr marL="269875" lvl="1" indent="-269875">
              <a:buAutoNum type="arabicPeriod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กรณีโครงการ/งานก่อสร้างทาง  สะพาน  และหรือท่อเหลี่ยม  ซึ่งจัดจ้างก่อสร้างเป็นสัญญาเดียว    ประกอบด้วย        รายการงานก่อสร้างต่างๆ       ในกลุ่มงานก่อสร้างทาง  สะพาน  และหรือท่อเหลี่ยม     </a:t>
            </a:r>
            <a:r>
              <a:rPr lang="th-TH" sz="2000" b="1" i="1" dirty="0" smtClean="0">
                <a:latin typeface="IrisUPC" pitchFamily="34" charset="-34"/>
                <a:cs typeface="IrisUPC" pitchFamily="34" charset="-34"/>
              </a:rPr>
              <a:t>และ</a:t>
            </a:r>
          </a:p>
          <a:p>
            <a:pPr marL="269875" lvl="1" indent="-269875">
              <a:buAutoNum type="arabicPeriod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ใช้หลักเกณฑ์การคำนวณราคากลางงานก่อสร้างทาง   สะพาน  และท่อเหลี่ยม หลักเกณฑ์เดียว</a:t>
            </a:r>
          </a:p>
        </p:txBody>
      </p:sp>
      <p:sp>
        <p:nvSpPr>
          <p:cNvPr id="9" name="TextBox 8"/>
          <p:cNvSpPr txBox="1"/>
          <p:nvPr/>
        </p:nvSpPr>
        <p:spPr bwMode="auto">
          <a:xfrm>
            <a:off x="3459435" y="1259739"/>
            <a:ext cx="5496000" cy="547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spAutoFit/>
          </a:bodyPr>
          <a:lstStyle/>
          <a:p>
            <a:pPr marL="271463" indent="-271463">
              <a:lnSpc>
                <a:spcPts val="2200"/>
              </a:lnSpc>
              <a:spcBef>
                <a:spcPts val="600"/>
              </a:spcBef>
              <a:buFont typeface="+mj-lt"/>
              <a:buAutoNum type="arabicPeriod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ใช้ตาราง </a:t>
            </a:r>
            <a:r>
              <a:rPr lang="en-US" sz="2000" b="1" dirty="0" smtClean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งานก่อสร้างทาง   และหรือตาราง </a:t>
            </a:r>
            <a:r>
              <a:rPr lang="en-US" sz="2000" b="1" dirty="0" smtClean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งานก่อ-สร้างสะพานและท่อเหลี่ยม</a:t>
            </a:r>
          </a:p>
          <a:p>
            <a:pPr marL="271463" indent="-271463">
              <a:lnSpc>
                <a:spcPts val="2200"/>
              </a:lnSpc>
              <a:spcBef>
                <a:spcPts val="600"/>
              </a:spcBef>
              <a:buFont typeface="+mj-lt"/>
              <a:buAutoNum type="arabicPeriod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ให้นำค่างานต้นทุนรวมของทุกรายการงานก่อสร้างทั้งโครงการ/งานก่อ-สร้าง 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(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Total Direct Cost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)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ไปเทียบหาค่า </a:t>
            </a:r>
            <a:r>
              <a:rPr lang="en-US" sz="2000" b="1" dirty="0" smtClean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จากตาราง </a:t>
            </a:r>
            <a:r>
              <a:rPr lang="en-US" sz="2000" b="1" dirty="0" smtClean="0">
                <a:latin typeface="Angsana New" pitchFamily="18" charset="-34"/>
                <a:cs typeface="Angsana New" pitchFamily="18" charset="-34"/>
              </a:rPr>
              <a:t>Factor F</a:t>
            </a:r>
            <a:br>
              <a:rPr lang="en-US" sz="2000" b="1" dirty="0" smtClean="0">
                <a:latin typeface="Angsana New" pitchFamily="18" charset="-34"/>
                <a:cs typeface="Angsana New" pitchFamily="18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งานก่อสร้างทาง  และหรือตาราง </a:t>
            </a:r>
            <a:r>
              <a:rPr lang="en-US" sz="2000" b="1" dirty="0" smtClean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งานก่อสร้างสะพานและท่อ-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เหลี่ยม</a:t>
            </a:r>
          </a:p>
          <a:p>
            <a:pPr marL="271463" indent="-271463">
              <a:lnSpc>
                <a:spcPts val="2200"/>
              </a:lnSpc>
              <a:spcBef>
                <a:spcPts val="600"/>
              </a:spcBef>
              <a:buFont typeface="+mj-lt"/>
              <a:buAutoNum type="arabicPeriod"/>
            </a:pPr>
            <a:r>
              <a:rPr lang="th-TH" sz="2000" b="1" dirty="0">
                <a:latin typeface="IrisUPC" pitchFamily="34" charset="-34"/>
                <a:cs typeface="IrisUPC" pitchFamily="34" charset="-34"/>
              </a:rPr>
              <a:t>นำค่า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th-TH" sz="2000" b="1" dirty="0" smtClean="0">
                <a:latin typeface="Angsana New" pitchFamily="18" charset="-34"/>
                <a:cs typeface="Angsana New" pitchFamily="18" charset="-34"/>
              </a:rPr>
              <a:t> 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ที่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ได้จากตาราง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งาน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ก่อสร้างสะพาน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และท่อ-เหลี่ยม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มาคูณกับค่างานต้นทุนต่อหน่วยของทุกรายการงานก่อสร้าง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ที่อยู่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ในกลุ่มของงานก่อสร้างสะพานและท่อ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เหลี่ยม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(สะพาน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ท่อเหลี่ยม  ทางต่างระดับ  และหรือสะพานลอยคนเดินข้าม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)     จะ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ได้ราคากลาง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ต่อ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หน่วย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ของทุกรายการงาน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   ที่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อยู่ในกลุ่มของงานก่อสร้างสะพานและท่อ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เหลี่ยม</a:t>
            </a:r>
          </a:p>
          <a:p>
            <a:pPr marL="271463" indent="-271463">
              <a:lnSpc>
                <a:spcPts val="2200"/>
              </a:lnSpc>
              <a:spcBef>
                <a:spcPts val="600"/>
              </a:spcBef>
              <a:buFont typeface="+mj-lt"/>
              <a:buAutoNum type="arabicPeriod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นำ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ค่า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ที่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ได้จากตาราง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ก่อสร้าง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ทาง   มาคูณกับ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ค่างานต้นทุนต่อหน่วยของทุกรายการงานก่อสร้าง   ที่ยู่ในกลุ่มของงานก่อสร้างทาง (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ทางหรือ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ถนน)   จะได้ราคากลางต่อหน่วยของทุกรายการงานก่อสร้างที่อยู่ในกลุ่มของงานก่อสร้างทาง</a:t>
            </a:r>
          </a:p>
          <a:p>
            <a:pPr marL="271463" indent="-271463">
              <a:lnSpc>
                <a:spcPts val="2200"/>
              </a:lnSpc>
              <a:spcBef>
                <a:spcPts val="600"/>
              </a:spcBef>
              <a:buFont typeface="+mj-lt"/>
              <a:buAutoNum type="arabicPeriod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ในทุกรายการงานก่อสร้าง   ให้นำราคากลางต่อหน่วยไปคูณกับปริมาณ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งาน จะได้ราคากลางของทุกรายการงานก่อสร้าง</a:t>
            </a:r>
          </a:p>
        </p:txBody>
      </p:sp>
      <p:sp>
        <p:nvSpPr>
          <p:cNvPr id="3" name="ลูกศรขวาท้ายขีด 2"/>
          <p:cNvSpPr/>
          <p:nvPr/>
        </p:nvSpPr>
        <p:spPr bwMode="auto">
          <a:xfrm>
            <a:off x="3005809" y="3692989"/>
            <a:ext cx="396000" cy="648000"/>
          </a:xfrm>
          <a:prstGeom prst="stripedRightArrow">
            <a:avLst/>
          </a:prstGeom>
          <a:solidFill>
            <a:srgbClr val="FF99FF"/>
          </a:solidFill>
          <a:ln w="28575" cap="flat" cmpd="sng" algn="ctr">
            <a:solidFill>
              <a:srgbClr val="6633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algn="ctr"/>
            <a:endParaRPr lang="th-TH" sz="1600" dirty="0" smtClean="0"/>
          </a:p>
        </p:txBody>
      </p:sp>
      <p:pic>
        <p:nvPicPr>
          <p:cNvPr id="10" name="รูปภาพ 9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91646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Text Box 2" descr="ไม้วอลนัต"/>
          <p:cNvSpPr txBox="1">
            <a:spLocks noChangeArrowheads="1"/>
          </p:cNvSpPr>
          <p:nvPr/>
        </p:nvSpPr>
        <p:spPr bwMode="auto">
          <a:xfrm>
            <a:off x="1466850" y="142875"/>
            <a:ext cx="184150" cy="76200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>
            <a:outerShdw dist="53882" dir="2700000" algn="ctr" rotWithShape="0">
              <a:srgbClr val="FF9966"/>
            </a:outerShdw>
          </a:effec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th-TH" sz="4400" b="1">
              <a:solidFill>
                <a:srgbClr val="66FF33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80932" name="Text Box 4"/>
          <p:cNvSpPr txBox="1">
            <a:spLocks noChangeArrowheads="1"/>
          </p:cNvSpPr>
          <p:nvPr/>
        </p:nvSpPr>
        <p:spPr bwMode="auto">
          <a:xfrm>
            <a:off x="1828795" y="213380"/>
            <a:ext cx="5479509" cy="920417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b" anchorCtr="0">
            <a:noAutofit/>
            <a:sp3d>
              <a:contourClr>
                <a:schemeClr val="bg1"/>
              </a:contourClr>
            </a:sp3d>
          </a:bodyPr>
          <a:lstStyle/>
          <a:p>
            <a:pPr algn="ctr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200" b="1" dirty="0" smtClean="0">
                <a:effectLst/>
                <a:latin typeface="Angsana New" pitchFamily="18" charset="-34"/>
                <a:cs typeface="IrisUPC" pitchFamily="34" charset="-34"/>
              </a:rPr>
              <a:t>ข้อกำหนดการ</a:t>
            </a:r>
            <a:r>
              <a:rPr lang="th-TH" sz="3200" b="1" dirty="0">
                <a:effectLst/>
                <a:latin typeface="Angsana New" pitchFamily="18" charset="-34"/>
                <a:cs typeface="IrisUPC" pitchFamily="34" charset="-34"/>
              </a:rPr>
              <a:t>ใช้ตาราง  </a:t>
            </a:r>
            <a:r>
              <a:rPr lang="en-US" sz="3200" b="1" dirty="0">
                <a:effectLst/>
                <a:latin typeface="Angsana New" pitchFamily="18" charset="-34"/>
                <a:cs typeface="IrisUPC" pitchFamily="34" charset="-34"/>
              </a:rPr>
              <a:t>Factor F  </a:t>
            </a:r>
            <a:endParaRPr lang="th-TH" sz="3200" b="1" dirty="0">
              <a:effectLst/>
              <a:latin typeface="Angsana New" pitchFamily="18" charset="-34"/>
              <a:cs typeface="IrisUPC" pitchFamily="34" charset="-34"/>
            </a:endParaRPr>
          </a:p>
          <a:p>
            <a:pPr algn="ctr" fontAlgn="base">
              <a:lnSpc>
                <a:spcPct val="75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200" b="1" dirty="0" smtClean="0">
                <a:effectLst/>
                <a:latin typeface="Angsana New" pitchFamily="18" charset="-34"/>
                <a:cs typeface="IrisUPC" pitchFamily="34" charset="-34"/>
              </a:rPr>
              <a:t>สำหรับโครงการ/งาน</a:t>
            </a:r>
            <a:r>
              <a:rPr lang="th-TH" sz="3200" b="1" dirty="0">
                <a:effectLst/>
                <a:latin typeface="Angsana New" pitchFamily="18" charset="-34"/>
                <a:cs typeface="IrisUPC" pitchFamily="34" charset="-34"/>
              </a:rPr>
              <a:t>ก่อสร้างชลประทาน</a:t>
            </a:r>
          </a:p>
        </p:txBody>
      </p:sp>
      <p:sp>
        <p:nvSpPr>
          <p:cNvPr id="7" name="AutoShape 33">
            <a:hlinkClick r:id="rId3" action="ppaction://hlinkfile" highlightClick="1"/>
          </p:cNvPr>
          <p:cNvSpPr>
            <a:spLocks noChangeArrowheads="1"/>
          </p:cNvSpPr>
          <p:nvPr/>
        </p:nvSpPr>
        <p:spPr bwMode="auto">
          <a:xfrm>
            <a:off x="8466140" y="6137269"/>
            <a:ext cx="54000" cy="54000"/>
          </a:xfrm>
          <a:prstGeom prst="actionButtonBlank">
            <a:avLst/>
          </a:prstGeom>
          <a:solidFill>
            <a:srgbClr val="FF00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149780" y="2084069"/>
            <a:ext cx="1728192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>
            <a:spAutoFit/>
          </a:bodyPr>
          <a:lstStyle/>
          <a:p>
            <a:pPr marL="269875" lvl="1" indent="-269875">
              <a:buAutoNum type="arabicPeriod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กรณีโครงการ/งานก่อสร้างชลประทาน ซึ่งจัดจ้างก่อสร้างเป็นสัญญาเดียว        ประกอบด้วย        รายการงานก่อสร้างต่างๆ   ในกลุ่มงานก่อสร้างชลประทาน    </a:t>
            </a:r>
            <a:r>
              <a:rPr lang="th-TH" sz="1800" b="1" i="1" dirty="0" smtClean="0">
                <a:latin typeface="IrisUPC" pitchFamily="34" charset="-34"/>
                <a:cs typeface="IrisUPC" pitchFamily="34" charset="-34"/>
              </a:rPr>
              <a:t>และ</a:t>
            </a:r>
          </a:p>
          <a:p>
            <a:pPr marL="269875" lvl="1" indent="-269875">
              <a:buAutoNum type="arabicPeriod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ใช้หลักเกณฑ์การคำนวณราคากลางงานก่อสร้างชลประทาน หลักเกณฑ์เดียว</a:t>
            </a:r>
          </a:p>
        </p:txBody>
      </p:sp>
      <p:sp>
        <p:nvSpPr>
          <p:cNvPr id="9" name="TextBox 8"/>
          <p:cNvSpPr txBox="1"/>
          <p:nvPr/>
        </p:nvSpPr>
        <p:spPr bwMode="auto">
          <a:xfrm>
            <a:off x="2411760" y="1383980"/>
            <a:ext cx="6588776" cy="5339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>
            <a:spAutoFit/>
          </a:bodyPr>
          <a:lstStyle/>
          <a:p>
            <a:pPr marL="271463" indent="-271463">
              <a:lnSpc>
                <a:spcPts val="1700"/>
              </a:lnSpc>
              <a:buFont typeface="+mj-lt"/>
              <a:buAutoNum type="arabicPeriod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ใช้ตาราง </a:t>
            </a:r>
            <a:r>
              <a:rPr lang="en-US" sz="1800" b="1" dirty="0" smtClean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งานก่อสร้างชลประทาน  และหรือตาราง </a:t>
            </a:r>
            <a:r>
              <a:rPr lang="en-US" sz="1800" b="1" dirty="0" smtClean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งานก่อสร้างสะพานและท่อ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เหลี่ยม</a:t>
            </a:r>
          </a:p>
          <a:p>
            <a:pPr marL="271463" indent="-271463">
              <a:lnSpc>
                <a:spcPts val="1700"/>
              </a:lnSpc>
              <a:buFont typeface="+mj-lt"/>
              <a:buAutoNum type="arabicPeriod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ให้นำค่างานต้นทุนรวมของทุกรายการงานก่อสร้างทั้งโครงการ/งานก่อสร้าง</a:t>
            </a:r>
            <a:r>
              <a:rPr lang="en-US" sz="1800" b="1" dirty="0" smtClean="0">
                <a:latin typeface="IrisUPC" pitchFamily="34" charset="-34"/>
                <a:cs typeface="IrisUPC" pitchFamily="34" charset="-34"/>
              </a:rPr>
              <a:t> (</a:t>
            </a:r>
            <a:r>
              <a:rPr lang="en-US" sz="1800" b="1" dirty="0" smtClean="0">
                <a:latin typeface="Angsana New" pitchFamily="18" charset="-34"/>
                <a:cs typeface="Angsana New" pitchFamily="18" charset="-34"/>
              </a:rPr>
              <a:t>Total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Direct Cost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)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/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ไปเทียบหาค่า </a:t>
            </a:r>
            <a:r>
              <a:rPr lang="en-US" sz="1800" b="1" dirty="0" smtClean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จากตาราง </a:t>
            </a:r>
            <a:r>
              <a:rPr lang="en-US" sz="1800" b="1" dirty="0" smtClean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th-TH" sz="1800" b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งานก่อสร้างชลประทาน  และหรือตาราง </a:t>
            </a:r>
            <a:r>
              <a:rPr lang="en-US" sz="1800" b="1" dirty="0" smtClean="0">
                <a:latin typeface="Angsana New" pitchFamily="18" charset="-34"/>
                <a:cs typeface="Angsana New" pitchFamily="18" charset="-34"/>
              </a:rPr>
              <a:t>Factor F  </a:t>
            </a:r>
            <a:r>
              <a:rPr lang="th-TH" sz="1800" b="1" dirty="0" smtClean="0">
                <a:latin typeface="Angsana New" pitchFamily="18" charset="-34"/>
                <a:cs typeface="Angsana New" pitchFamily="18" charset="-34"/>
              </a:rPr>
              <a:t/>
            </a:r>
            <a:br>
              <a:rPr lang="th-TH" sz="1800" b="1" dirty="0" smtClean="0">
                <a:latin typeface="Angsana New" pitchFamily="18" charset="-34"/>
                <a:cs typeface="Angsana New" pitchFamily="18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งานก่อสร้างสะพานและท่อเหลี่ยม</a:t>
            </a:r>
          </a:p>
          <a:p>
            <a:pPr marL="271463" indent="-271463" defTabSz="192088">
              <a:lnSpc>
                <a:spcPts val="1700"/>
              </a:lnSpc>
              <a:buFont typeface="+mj-lt"/>
              <a:buAutoNum type="arabicPeriod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นำ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</a:t>
            </a:r>
            <a:r>
              <a:rPr lang="en-US" sz="1800" b="1" dirty="0" smtClean="0">
                <a:latin typeface="Angsana New" pitchFamily="18" charset="-34"/>
                <a:cs typeface="Angsana New" pitchFamily="18" charset="-34"/>
              </a:rPr>
              <a:t>F    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ที่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ได้จากตาราง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งานก่อสร้างสะพานและท่อเหลี่ยม   มา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คูณกับค่างาน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ต้นทุนต่อ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หน่วยของทุกรายการงาน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ก่อสร้าง ตามเงื่อนไขและข้อกำหนด  ดังนี้</a:t>
            </a:r>
          </a:p>
          <a:p>
            <a:pPr marL="806450" lvl="1" indent="-180975" defTabSz="192088">
              <a:lnSpc>
                <a:spcPts val="1700"/>
              </a:lnSpc>
              <a:buClr>
                <a:srgbClr val="FF0000"/>
              </a:buClr>
              <a:buSzPct val="60000"/>
              <a:buFont typeface="Wingdings" pitchFamily="2" charset="2"/>
              <a:buChar char="Ø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ก่อสร้างอาคารชลประทานที่แยกรายการเป็นงาน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ย่อย    เฉพาะรายการงานก่อสร้างที่เกี่ยวข้องกับงาน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คอนกรีตทุกประเภท (ยกเว้นคอนกรีตดาด)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  งาน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เหล็กเสริมคอนกรีต 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งานวัสดุรอยต่อคอนกรีตทุก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ชนิด</a:t>
            </a:r>
          </a:p>
          <a:p>
            <a:pPr marL="806450" lvl="1" indent="-180975" defTabSz="192088">
              <a:lnSpc>
                <a:spcPts val="1700"/>
              </a:lnSpc>
              <a:buClr>
                <a:srgbClr val="FF0000"/>
              </a:buClr>
              <a:buSzPct val="60000"/>
              <a:buFont typeface="Wingdings" pitchFamily="2" charset="2"/>
              <a:buChar char="Ø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ก่อสร้างอาคารชลประทานที่ไม่แยกรายการเป็นงาน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ย่อย      แต่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กำหนดหน่วย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เป็น </a:t>
            </a:r>
            <a:r>
              <a:rPr lang="en-US" sz="1800" b="1" dirty="0" smtClean="0">
                <a:latin typeface="EucrosiaUPC" pitchFamily="18" charset="-34"/>
                <a:cs typeface="EucrosiaUPC" pitchFamily="18" charset="-34"/>
              </a:rPr>
              <a:t>1</a:t>
            </a:r>
            <a:r>
              <a:rPr lang="en-US" sz="18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แห่ง  ,  </a:t>
            </a:r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ที่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หรือ </a:t>
            </a:r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หน่วย</a:t>
            </a:r>
          </a:p>
          <a:p>
            <a:pPr marL="268288" defTabSz="192088">
              <a:lnSpc>
                <a:spcPts val="1700"/>
              </a:lnSpc>
              <a:buClr>
                <a:srgbClr val="FF0000"/>
              </a:buClr>
              <a:buSzPct val="60000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จะ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ได้ราคากลางต่อหน่วยของทุกรายการงานก่อสร้าง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ที่มีข้อกำหนดให้ใช้ค่า </a:t>
            </a:r>
            <a:r>
              <a:rPr lang="en-US" sz="1800" b="1" dirty="0" smtClean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th-TH" sz="1800" b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จากตาราง </a:t>
            </a:r>
            <a:r>
              <a:rPr lang="en-US" sz="1800" b="1" dirty="0" smtClean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งานก่อสร้างสะพานและท่อเหลี่ยม</a:t>
            </a:r>
          </a:p>
          <a:p>
            <a:pPr marL="271463" indent="-271463" defTabSz="192088">
              <a:lnSpc>
                <a:spcPts val="1700"/>
              </a:lnSpc>
              <a:buClr>
                <a:srgbClr val="663300"/>
              </a:buClr>
              <a:buSzPct val="100000"/>
              <a:buFont typeface="+mj-lt"/>
              <a:buAutoNum type="arabicPeriod" startAt="4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นำ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en-US" sz="1800" b="1" dirty="0" smtClean="0">
                <a:latin typeface="Angsana New" pitchFamily="18" charset="-34"/>
                <a:cs typeface="Angsana New" pitchFamily="18" charset="-34"/>
              </a:rPr>
              <a:t>  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ที่ได้จากตาราง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ก่อสร้างชลประทาน    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มาคูณกับค่างานต้นทุนต่อหน่วยของทุกรายการงานก่อสร้าง ตามเงื่อนไขและข้อกำหนด  ดังนี้</a:t>
            </a:r>
          </a:p>
          <a:p>
            <a:pPr marL="806450" lvl="1" indent="-180975" defTabSz="192088">
              <a:lnSpc>
                <a:spcPts val="1700"/>
              </a:lnSpc>
              <a:buClr>
                <a:srgbClr val="FF0000"/>
              </a:buClr>
              <a:buSzPct val="60000"/>
              <a:buFont typeface="Wingdings" pitchFamily="2" charset="2"/>
              <a:buChar char="Ø"/>
            </a:pPr>
            <a:r>
              <a:rPr lang="th-TH" sz="1800" b="1" dirty="0">
                <a:latin typeface="IrisUPC" pitchFamily="34" charset="-34"/>
                <a:cs typeface="IrisUPC" pitchFamily="34" charset="-34"/>
              </a:rPr>
              <a:t>งานก่อสร้างอาคารชลประทานที่แยกรายการเป็นงาน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ย่อย   เฉพาะรายการงานก่อสร้างที่ไม่เกี่ยวข้องกับงาน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คอนกรีตทุก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ประเภท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งานเหล็กเสริมคอนกรีต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และงานวัสดุรอยต่อคอนกรีตทุกชนิด</a:t>
            </a:r>
          </a:p>
          <a:p>
            <a:pPr marL="806450" lvl="1" indent="-180975" defTabSz="192088">
              <a:lnSpc>
                <a:spcPts val="1700"/>
              </a:lnSpc>
              <a:buClr>
                <a:srgbClr val="FF0000"/>
              </a:buClr>
              <a:buSzPct val="60000"/>
              <a:buFont typeface="Wingdings" pitchFamily="2" charset="2"/>
              <a:buChar char="Ø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งานคอนกรีตดาด</a:t>
            </a:r>
            <a:endParaRPr lang="th-TH" sz="1800" b="1" dirty="0">
              <a:latin typeface="IrisUPC" pitchFamily="34" charset="-34"/>
              <a:cs typeface="IrisUPC" pitchFamily="34" charset="-34"/>
            </a:endParaRPr>
          </a:p>
          <a:p>
            <a:pPr marL="271463" defTabSz="192088">
              <a:lnSpc>
                <a:spcPts val="1700"/>
              </a:lnSpc>
              <a:buClr>
                <a:srgbClr val="FF0000"/>
              </a:buClr>
              <a:buSzPct val="100000"/>
            </a:pPr>
            <a:r>
              <a:rPr lang="th-TH" sz="1800" b="1" dirty="0">
                <a:latin typeface="IrisUPC" pitchFamily="34" charset="-34"/>
                <a:cs typeface="IrisUPC" pitchFamily="34" charset="-34"/>
              </a:rPr>
              <a:t>จะได้ราคากลางต่อหน่วยของทุกรายการงานก่อสร้างที่มีข้อกำหนดให้ใช้ค่า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th-TH" sz="1800" b="1" dirty="0" smtClean="0">
                <a:latin typeface="Angsana New" pitchFamily="18" charset="-34"/>
                <a:cs typeface="Angsana New" pitchFamily="18" charset="-34"/>
              </a:rPr>
              <a:t> 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จาก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ตาราง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ก่อสร้างชลประทาน</a:t>
            </a:r>
          </a:p>
          <a:p>
            <a:pPr marL="271463" indent="-271463">
              <a:lnSpc>
                <a:spcPts val="1700"/>
              </a:lnSpc>
              <a:buFont typeface="+mj-lt"/>
              <a:buAutoNum type="arabicPeriod" startAt="5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ในทุกรายการงานก่อสร้าง     ให้นำราคากลางต่อหน่วยไปคูณกับปริมาณงาน     จะได้ราคากลางของทุกรายการงานก่อสร้าง</a:t>
            </a:r>
          </a:p>
        </p:txBody>
      </p:sp>
      <p:sp>
        <p:nvSpPr>
          <p:cNvPr id="10" name="ลูกศรขวาท้ายขีด 9"/>
          <p:cNvSpPr/>
          <p:nvPr/>
        </p:nvSpPr>
        <p:spPr bwMode="auto">
          <a:xfrm>
            <a:off x="1952553" y="3726085"/>
            <a:ext cx="396000" cy="648000"/>
          </a:xfrm>
          <a:prstGeom prst="stripedRightArrow">
            <a:avLst/>
          </a:prstGeom>
          <a:solidFill>
            <a:srgbClr val="FFC000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algn="ctr"/>
            <a:endParaRPr lang="th-TH" sz="1600" dirty="0" smtClean="0"/>
          </a:p>
        </p:txBody>
      </p:sp>
      <p:pic>
        <p:nvPicPr>
          <p:cNvPr id="11" name="รูปภาพ 10" descr="แบนฟุ้ง นูน copy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16411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987" name="Text Box 3"/>
          <p:cNvSpPr txBox="1">
            <a:spLocks noChangeArrowheads="1"/>
          </p:cNvSpPr>
          <p:nvPr/>
        </p:nvSpPr>
        <p:spPr bwMode="auto">
          <a:xfrm>
            <a:off x="2786050" y="782405"/>
            <a:ext cx="3600449" cy="70788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sp3d contourW="12700"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4000" b="1" dirty="0" smtClean="0">
                <a:cs typeface="IrisUPC" pitchFamily="34" charset="-34"/>
              </a:rPr>
              <a:t>อาคารชลประทาน</a:t>
            </a:r>
            <a:endParaRPr lang="th-TH" sz="4000" b="1" dirty="0">
              <a:cs typeface="IrisUPC" pitchFamily="34" charset="-34"/>
            </a:endParaRPr>
          </a:p>
        </p:txBody>
      </p:sp>
      <p:sp>
        <p:nvSpPr>
          <p:cNvPr id="681988" name="Text Box 4"/>
          <p:cNvSpPr txBox="1">
            <a:spLocks noChangeArrowheads="1"/>
          </p:cNvSpPr>
          <p:nvPr/>
        </p:nvSpPr>
        <p:spPr bwMode="auto">
          <a:xfrm>
            <a:off x="507081" y="2115040"/>
            <a:ext cx="8250265" cy="345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b" anchorCtr="0">
            <a:spAutoFit/>
            <a:sp3d/>
          </a:bodyPr>
          <a:lstStyle/>
          <a:p>
            <a:pPr marL="265113" indent="-265113" algn="just" fontAlgn="base">
              <a:lnSpc>
                <a:spcPct val="85000"/>
              </a:lnSpc>
              <a:spcBef>
                <a:spcPct val="30000"/>
              </a:spcBef>
              <a:spcAft>
                <a:spcPct val="0"/>
              </a:spcAft>
              <a:buClr>
                <a:srgbClr val="C00000"/>
              </a:buClr>
              <a:buSzPct val="65000"/>
              <a:buFont typeface="Wingdings" pitchFamily="2" charset="2"/>
              <a:buChar char="v"/>
            </a:pPr>
            <a:r>
              <a:rPr lang="th-TH" sz="3000" b="1" dirty="0" smtClean="0">
                <a:latin typeface="Angsana New" pitchFamily="18" charset="-34"/>
                <a:cs typeface="IrisUPC" pitchFamily="34" charset="-34"/>
              </a:rPr>
              <a:t>อาคารชลประทาน  </a:t>
            </a:r>
            <a:r>
              <a:rPr lang="th-TH" b="1" dirty="0" smtClean="0">
                <a:latin typeface="Angsana New" pitchFamily="18" charset="-34"/>
                <a:cs typeface="IrisUPC" pitchFamily="34" charset="-34"/>
              </a:rPr>
              <a:t>ให้หมายถึง   อาคารโครงสร้างคอนกรีตและหินที่ก่อสร้าง</a:t>
            </a:r>
            <a:br>
              <a:rPr lang="th-TH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b="1" dirty="0" smtClean="0">
                <a:latin typeface="Angsana New" pitchFamily="18" charset="-34"/>
                <a:cs typeface="IrisUPC" pitchFamily="34" charset="-34"/>
              </a:rPr>
              <a:t>ในลำน้ำธรรมชาติ  หรือคลองส่งน้ำ  หรือคลองระบายน้ำ  เพื่อควบคุมบังคับ</a:t>
            </a:r>
            <a:br>
              <a:rPr lang="th-TH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b="1" dirty="0" smtClean="0">
                <a:latin typeface="Angsana New" pitchFamily="18" charset="-34"/>
                <a:cs typeface="IrisUPC" pitchFamily="34" charset="-34"/>
              </a:rPr>
              <a:t>การไหลของน้ำ ระดับน้ำ หรือปริมาณน้ำ   ได้แก่  เขื่อน  ฝาย อาคารระบายน้ำ</a:t>
            </a:r>
            <a:br>
              <a:rPr lang="th-TH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b="1" dirty="0" smtClean="0">
                <a:latin typeface="Angsana New" pitchFamily="18" charset="-34"/>
                <a:cs typeface="IrisUPC" pitchFamily="34" charset="-34"/>
              </a:rPr>
              <a:t>ล้น</a:t>
            </a:r>
            <a:r>
              <a:rPr lang="en-US" b="1" dirty="0" smtClean="0">
                <a:latin typeface="Angsana New" pitchFamily="18" charset="-34"/>
                <a:cs typeface="IrisUPC" pitchFamily="34" charset="-34"/>
              </a:rPr>
              <a:t> (Spillway)  </a:t>
            </a:r>
            <a:r>
              <a:rPr lang="th-TH" b="1" dirty="0" smtClean="0">
                <a:latin typeface="Angsana New" pitchFamily="18" charset="-34"/>
                <a:cs typeface="IrisUPC" pitchFamily="34" charset="-34"/>
              </a:rPr>
              <a:t>ท่อระบายน้ำ </a:t>
            </a:r>
            <a:r>
              <a:rPr lang="en-US" b="1" dirty="0" smtClean="0">
                <a:latin typeface="Angsana New" pitchFamily="18" charset="-34"/>
                <a:cs typeface="IrisUPC" pitchFamily="34" charset="-34"/>
              </a:rPr>
              <a:t>(Outlet)  </a:t>
            </a:r>
            <a:r>
              <a:rPr lang="th-TH" b="1" dirty="0" smtClean="0">
                <a:latin typeface="Angsana New" pitchFamily="18" charset="-34"/>
                <a:cs typeface="IrisUPC" pitchFamily="34" charset="-34"/>
              </a:rPr>
              <a:t>ประตูระบายน้ำ </a:t>
            </a:r>
            <a:r>
              <a:rPr lang="en-US" b="1" dirty="0" smtClean="0">
                <a:latin typeface="Angsana New" pitchFamily="18" charset="-34"/>
                <a:cs typeface="IrisUPC" pitchFamily="34" charset="-34"/>
              </a:rPr>
              <a:t>(Regulator)  </a:t>
            </a:r>
            <a:r>
              <a:rPr lang="th-TH" b="1" dirty="0" smtClean="0">
                <a:latin typeface="Angsana New" pitchFamily="18" charset="-34"/>
                <a:cs typeface="IrisUPC" pitchFamily="34" charset="-34"/>
              </a:rPr>
              <a:t>อาคารอัด</a:t>
            </a:r>
            <a:br>
              <a:rPr lang="th-TH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b="1" dirty="0" smtClean="0">
                <a:latin typeface="Angsana New" pitchFamily="18" charset="-34"/>
                <a:cs typeface="IrisUPC" pitchFamily="34" charset="-34"/>
              </a:rPr>
              <a:t>น้ำ </a:t>
            </a:r>
            <a:r>
              <a:rPr lang="en-US" b="1" dirty="0" smtClean="0">
                <a:latin typeface="Angsana New" pitchFamily="18" charset="-34"/>
                <a:cs typeface="IrisUPC" pitchFamily="34" charset="-34"/>
              </a:rPr>
              <a:t>(Check)  </a:t>
            </a:r>
            <a:r>
              <a:rPr lang="th-TH" b="1" dirty="0" smtClean="0">
                <a:latin typeface="Angsana New" pitchFamily="18" charset="-34"/>
                <a:cs typeface="IrisUPC" pitchFamily="34" charset="-34"/>
              </a:rPr>
              <a:t>น้ำตก</a:t>
            </a:r>
            <a:r>
              <a:rPr lang="en-US" b="1" dirty="0" smtClean="0">
                <a:latin typeface="Angsana New" pitchFamily="18" charset="-34"/>
                <a:cs typeface="IrisUPC" pitchFamily="34" charset="-34"/>
              </a:rPr>
              <a:t> (Drop)  </a:t>
            </a:r>
            <a:r>
              <a:rPr lang="th-TH" b="1" dirty="0" smtClean="0">
                <a:latin typeface="Angsana New" pitchFamily="18" charset="-34"/>
                <a:cs typeface="IrisUPC" pitchFamily="34" charset="-34"/>
              </a:rPr>
              <a:t>รางเท </a:t>
            </a:r>
            <a:r>
              <a:rPr lang="en-US" b="1" dirty="0" smtClean="0">
                <a:latin typeface="Angsana New" pitchFamily="18" charset="-34"/>
                <a:cs typeface="IrisUPC" pitchFamily="34" charset="-34"/>
              </a:rPr>
              <a:t>(Chute)  </a:t>
            </a:r>
            <a:r>
              <a:rPr lang="th-TH" b="1" dirty="0" smtClean="0">
                <a:latin typeface="Angsana New" pitchFamily="18" charset="-34"/>
                <a:cs typeface="IrisUPC" pitchFamily="34" charset="-34"/>
              </a:rPr>
              <a:t>สะพานน้ำ </a:t>
            </a:r>
            <a:r>
              <a:rPr lang="en-US" b="1" dirty="0" smtClean="0">
                <a:latin typeface="Angsana New" pitchFamily="18" charset="-34"/>
                <a:cs typeface="IrisUPC" pitchFamily="34" charset="-34"/>
              </a:rPr>
              <a:t>(Flume)  </a:t>
            </a:r>
            <a:r>
              <a:rPr lang="th-TH" b="1" dirty="0" smtClean="0">
                <a:latin typeface="Angsana New" pitchFamily="18" charset="-34"/>
                <a:cs typeface="IrisUPC" pitchFamily="34" charset="-34"/>
              </a:rPr>
              <a:t>ท่อลอด</a:t>
            </a:r>
            <a:br>
              <a:rPr lang="th-TH" b="1" dirty="0" smtClean="0">
                <a:latin typeface="Angsana New" pitchFamily="18" charset="-34"/>
                <a:cs typeface="IrisUPC" pitchFamily="34" charset="-34"/>
              </a:rPr>
            </a:br>
            <a:r>
              <a:rPr lang="en-US" b="1" dirty="0" smtClean="0">
                <a:latin typeface="Angsana New" pitchFamily="18" charset="-34"/>
                <a:cs typeface="IrisUPC" pitchFamily="34" charset="-34"/>
              </a:rPr>
              <a:t>(Culvert)  </a:t>
            </a:r>
            <a:r>
              <a:rPr lang="th-TH" b="1" dirty="0" smtClean="0">
                <a:latin typeface="Angsana New" pitchFamily="18" charset="-34"/>
                <a:cs typeface="IrisUPC" pitchFamily="34" charset="-34"/>
              </a:rPr>
              <a:t>ไซฟอน  ท่อส่งน้ำเข้านา  คอนกรีตดาดคลอง  ฯลฯ   และให้รวม</a:t>
            </a:r>
            <a:br>
              <a:rPr lang="th-TH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b="1" dirty="0" smtClean="0">
                <a:latin typeface="Angsana New" pitchFamily="18" charset="-34"/>
                <a:cs typeface="IrisUPC" pitchFamily="34" charset="-34"/>
              </a:rPr>
              <a:t>หมายถึง อาคารโครงสร้างคอนกรีตและหรือหินอื่นๆ ที่ก่อสร้างเพื่อวัตถุประสงค์</a:t>
            </a:r>
            <a:br>
              <a:rPr lang="th-TH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b="1" dirty="0" smtClean="0">
                <a:latin typeface="Angsana New" pitchFamily="18" charset="-34"/>
                <a:cs typeface="IrisUPC" pitchFamily="34" charset="-34"/>
              </a:rPr>
              <a:t>หรือในลักษณะเดียวกันกับอาคารชลประทานดังกล่าวข้างต้น  เช่น อาคาร</a:t>
            </a:r>
            <a:br>
              <a:rPr lang="th-TH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b="1" dirty="0" smtClean="0">
                <a:latin typeface="Angsana New" pitchFamily="18" charset="-34"/>
                <a:cs typeface="IrisUPC" pitchFamily="34" charset="-34"/>
              </a:rPr>
              <a:t>ชลประทานในแปลงไร่นา  เป็นต้น</a:t>
            </a:r>
            <a:endParaRPr lang="th-TH" b="1" i="1" dirty="0"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6" name="AutoShape 3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016079" y="6730079"/>
            <a:ext cx="71438" cy="71438"/>
          </a:xfrm>
          <a:prstGeom prst="actionButtonBlank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pic>
        <p:nvPicPr>
          <p:cNvPr id="8" name="รูปภาพ 7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63062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Text Box 2" descr="ไม้วอลนัต"/>
          <p:cNvSpPr txBox="1">
            <a:spLocks noChangeArrowheads="1"/>
          </p:cNvSpPr>
          <p:nvPr/>
        </p:nvSpPr>
        <p:spPr bwMode="auto">
          <a:xfrm>
            <a:off x="1466850" y="142875"/>
            <a:ext cx="184150" cy="76200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>
            <a:outerShdw dist="53882" dir="2700000" algn="ctr" rotWithShape="0">
              <a:srgbClr val="FF9966"/>
            </a:outerShdw>
          </a:effec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th-TH" sz="4400" b="1">
              <a:solidFill>
                <a:srgbClr val="66FF33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80932" name="Text Box 4"/>
          <p:cNvSpPr txBox="1">
            <a:spLocks noChangeArrowheads="1"/>
          </p:cNvSpPr>
          <p:nvPr/>
        </p:nvSpPr>
        <p:spPr bwMode="auto">
          <a:xfrm>
            <a:off x="948885" y="413214"/>
            <a:ext cx="7238205" cy="143161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b" anchorCtr="0">
            <a:noAutofit/>
            <a:sp3d>
              <a:contourClr>
                <a:schemeClr val="bg1"/>
              </a:contourClr>
            </a:sp3d>
          </a:bodyPr>
          <a:lstStyle/>
          <a:p>
            <a:pPr algn="ctr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000" b="1" dirty="0" smtClean="0">
                <a:effectLst/>
                <a:latin typeface="Angsana New" pitchFamily="18" charset="-34"/>
                <a:cs typeface="IrisUPC" pitchFamily="34" charset="-34"/>
              </a:rPr>
              <a:t>ข้อกำหนดการ</a:t>
            </a:r>
            <a:r>
              <a:rPr lang="th-TH" sz="3000" b="1" dirty="0">
                <a:effectLst/>
                <a:latin typeface="Angsana New" pitchFamily="18" charset="-34"/>
                <a:cs typeface="IrisUPC" pitchFamily="34" charset="-34"/>
              </a:rPr>
              <a:t>ใช้ตาราง  </a:t>
            </a:r>
            <a:r>
              <a:rPr lang="en-US" sz="3000" b="1" dirty="0">
                <a:effectLst/>
                <a:latin typeface="Angsana New" pitchFamily="18" charset="-34"/>
                <a:cs typeface="IrisUPC" pitchFamily="34" charset="-34"/>
              </a:rPr>
              <a:t>Factor F  </a:t>
            </a:r>
            <a:endParaRPr lang="th-TH" sz="3000" b="1" dirty="0">
              <a:effectLst/>
              <a:latin typeface="Angsana New" pitchFamily="18" charset="-34"/>
              <a:cs typeface="IrisUPC" pitchFamily="34" charset="-34"/>
            </a:endParaRPr>
          </a:p>
          <a:p>
            <a:pPr algn="ctr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000" b="1" dirty="0" smtClean="0">
                <a:effectLst/>
                <a:latin typeface="Angsana New" pitchFamily="18" charset="-34"/>
                <a:cs typeface="IrisUPC" pitchFamily="34" charset="-34"/>
              </a:rPr>
              <a:t>สำหรับโครงการ/งานก่อสร้างที่จัดจ้างก่อสร้างเป็นสัญญาเดียว</a:t>
            </a:r>
          </a:p>
          <a:p>
            <a:pPr algn="ctr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000" b="1" dirty="0" smtClean="0">
                <a:effectLst/>
                <a:latin typeface="Angsana New" pitchFamily="18" charset="-34"/>
                <a:cs typeface="IrisUPC" pitchFamily="34" charset="-34"/>
              </a:rPr>
              <a:t>แต่ประกอบด้วยหลายกลุ่มงาน</a:t>
            </a:r>
            <a:endParaRPr lang="th-TH" sz="3000" b="1" dirty="0">
              <a:effectLst/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172666" y="2201083"/>
            <a:ext cx="4453236" cy="4324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>
            <a:spAutoFit/>
          </a:bodyPr>
          <a:lstStyle/>
          <a:p>
            <a:pPr marL="271463" indent="-271463">
              <a:spcBef>
                <a:spcPts val="600"/>
              </a:spcBef>
              <a:buFont typeface="+mj-lt"/>
              <a:buAutoNum type="arabicPeriod"/>
            </a:pP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กรณีโครงการ/งานก่อสร้างซึ่งจัดจ้างก่อสร้างเป็นสัญญาเดียว ประกอบด้วยงานหรือกลุ่มงานตามความหมายและขอบเขตของงาน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 มากกว่า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กลุ่ม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งาน</a:t>
            </a:r>
          </a:p>
          <a:p>
            <a:pPr marL="271463" indent="-271463">
              <a:spcBef>
                <a:spcPts val="600"/>
              </a:spcBef>
              <a:buFont typeface="+mj-lt"/>
              <a:buAutoNum type="arabicPeriod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ผู้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มีหน้าที่คำนวณราคา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กลางได้แยก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รายการงานก่อสร้างของโครงการ/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งานก่อสร้างดังกล่าว    ออกเป็น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ของแต่ละกลุ่มงาน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แล้ว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ใช้หลักเกณฑ์การคำนวณราคากลางงาน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ก่อสร้างตามที่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กำหนดสำหรับแต่ละกลุ่ม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งาน       โดยใช้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หลักเกณฑ์การคำนวณราคากลางงาน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  ของ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กลุ่มงานที่มีปริมาณงานมากที่สุด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เป็นหลักเกณฑ์หลัก</a:t>
            </a:r>
          </a:p>
          <a:p>
            <a:pPr marL="271463" indent="-271463">
              <a:spcBef>
                <a:spcPts val="600"/>
              </a:spcBef>
              <a:buFont typeface="+mj-lt"/>
              <a:buAutoNum type="arabicPeriod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กรณีนี้จึงเป็นกรณีที่ใช้หลักเกณฑ์การคำนวณราคากลางงานก่อสร้าง   มากกว่า </a:t>
            </a:r>
            <a:r>
              <a:rPr lang="th-TH" sz="2000" b="1" dirty="0" smtClean="0">
                <a:latin typeface="Angsana New" pitchFamily="18" charset="-34"/>
                <a:cs typeface="Angsana New" pitchFamily="18" charset="-34"/>
              </a:rPr>
              <a:t>1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หลักเกณฑ์   ในโครงการ/งานก่อสร้างเดียว</a:t>
            </a:r>
          </a:p>
          <a:p>
            <a:pPr algn="ctr">
              <a:spcBef>
                <a:spcPts val="600"/>
              </a:spcBef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(แนวทางและวิธีปฏิบัติฯ ข้อ 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8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)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</a:t>
            </a:r>
          </a:p>
        </p:txBody>
      </p:sp>
      <p:sp>
        <p:nvSpPr>
          <p:cNvPr id="12" name="TextBox 11"/>
          <p:cNvSpPr txBox="1"/>
          <p:nvPr/>
        </p:nvSpPr>
        <p:spPr bwMode="auto">
          <a:xfrm>
            <a:off x="5157116" y="2688283"/>
            <a:ext cx="3780629" cy="3279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spAutoFit/>
          </a:bodyPr>
          <a:lstStyle/>
          <a:p>
            <a:pPr marL="271463" indent="-271463">
              <a:lnSpc>
                <a:spcPts val="2200"/>
              </a:lnSpc>
              <a:spcBef>
                <a:spcPts val="800"/>
              </a:spcBef>
              <a:buFont typeface="+mj-lt"/>
              <a:buAutoNum type="arabicPeriod"/>
            </a:pPr>
            <a:r>
              <a:rPr lang="th-TH" sz="2000" b="1" dirty="0">
                <a:latin typeface="IrisUPC" pitchFamily="34" charset="-34"/>
                <a:cs typeface="IrisUPC" pitchFamily="34" charset="-34"/>
              </a:rPr>
              <a:t>ใช้ตาราง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ก่อสร้างอาคาร  ตาราง </a:t>
            </a:r>
            <a:r>
              <a:rPr lang="en-US" sz="2000" b="1" dirty="0" smtClean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งานก่อสร้างทาง      ตาราง </a:t>
            </a:r>
            <a:r>
              <a:rPr lang="en-US" sz="2000" b="1" dirty="0" smtClean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งานก่อสร้างสะพานและท่อ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เหลี่ยม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และหรือ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ตาราง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ก่อสร้างชลประทาน</a:t>
            </a:r>
          </a:p>
          <a:p>
            <a:pPr marL="271463" indent="-271463">
              <a:lnSpc>
                <a:spcPts val="2200"/>
              </a:lnSpc>
              <a:spcBef>
                <a:spcPts val="800"/>
              </a:spcBef>
              <a:buFont typeface="+mj-lt"/>
              <a:buAutoNum type="arabicPeriod"/>
            </a:pPr>
            <a:r>
              <a:rPr lang="th-TH" sz="2000" b="1" dirty="0">
                <a:latin typeface="IrisUPC" pitchFamily="34" charset="-34"/>
                <a:cs typeface="IrisUPC" pitchFamily="34" charset="-34"/>
              </a:rPr>
              <a:t>ให้นำค่างานต้นทุน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รวมของทุกรายการงานก่อ-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สร้าง ทั้ง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โครงการ/งาน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  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(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Total Direct </a:t>
            </a:r>
            <a:r>
              <a:rPr lang="en-US" sz="2000" b="1" dirty="0" smtClean="0">
                <a:latin typeface="Angsana New" pitchFamily="18" charset="-34"/>
                <a:cs typeface="Angsana New" pitchFamily="18" charset="-34"/>
              </a:rPr>
              <a:t>Cost</a:t>
            </a: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>)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 ไป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คำนวณหรือเทียบหา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ค่า 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Factor </a:t>
            </a:r>
            <a:r>
              <a:rPr lang="en-US" sz="2000" b="1" dirty="0" smtClean="0">
                <a:latin typeface="Angsana New" pitchFamily="18" charset="-34"/>
                <a:cs typeface="Angsana New" pitchFamily="18" charset="-34"/>
              </a:rPr>
              <a:t>F</a:t>
            </a: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จาก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ตาราง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ที่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เกี่ยวข้อง     แล้วนำมา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คำนวณกับค่างานต้นทุนตาม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หลักเกณฑ์   และวิธีการตามที่แต่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ละหลักเกณฑ์การคำนวณราคากลางงาน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ก่อสร้างกำหนด</a:t>
            </a:r>
          </a:p>
        </p:txBody>
      </p:sp>
      <p:sp>
        <p:nvSpPr>
          <p:cNvPr id="13" name="ลูกศรขวาท้ายขีด 12"/>
          <p:cNvSpPr/>
          <p:nvPr/>
        </p:nvSpPr>
        <p:spPr bwMode="auto">
          <a:xfrm>
            <a:off x="4706799" y="4005136"/>
            <a:ext cx="396000" cy="648000"/>
          </a:xfrm>
          <a:prstGeom prst="stripedRightArrow">
            <a:avLst/>
          </a:prstGeom>
          <a:solidFill>
            <a:srgbClr val="CCCC00"/>
          </a:solidFill>
          <a:ln w="28575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algn="ctr"/>
            <a:endParaRPr lang="th-TH" sz="1600" dirty="0" smtClean="0"/>
          </a:p>
        </p:txBody>
      </p:sp>
      <p:pic>
        <p:nvPicPr>
          <p:cNvPr id="8" name="รูปภาพ 7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29899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Grp="1" noChangeArrowheads="1"/>
          </p:cNvSpPr>
          <p:nvPr>
            <p:ph type="title"/>
          </p:nvPr>
        </p:nvSpPr>
        <p:spPr>
          <a:xfrm>
            <a:off x="71406" y="2060848"/>
            <a:ext cx="8982075" cy="2571768"/>
          </a:xfrm>
          <a:ln/>
          <a:effectLst/>
        </p:spPr>
        <p:txBody>
          <a:bodyPr>
            <a:noAutofit/>
          </a:bodyPr>
          <a:lstStyle/>
          <a:p>
            <a:r>
              <a:rPr lang="th-TH" sz="5200" b="1" dirty="0" smtClean="0">
                <a:solidFill>
                  <a:schemeClr val="tx1"/>
                </a:solidFill>
                <a:effectLst/>
                <a:cs typeface="IrisUPC" pitchFamily="34" charset="-34"/>
              </a:rPr>
              <a:t>หลักเกณฑ์การคำนวณ</a:t>
            </a:r>
            <a:br>
              <a:rPr lang="th-TH" sz="5200" b="1" dirty="0" smtClean="0">
                <a:solidFill>
                  <a:schemeClr val="tx1"/>
                </a:solidFill>
                <a:effectLst/>
                <a:cs typeface="IrisUPC" pitchFamily="34" charset="-34"/>
              </a:rPr>
            </a:br>
            <a:r>
              <a:rPr lang="th-TH" sz="5200" b="1" dirty="0" smtClean="0">
                <a:solidFill>
                  <a:schemeClr val="tx1"/>
                </a:solidFill>
                <a:effectLst/>
                <a:cs typeface="IrisUPC" pitchFamily="34" charset="-34"/>
              </a:rPr>
              <a:t>ค่าใช้จ่ายพิเศษตามข้อกำหนดและค่าใช้จ่ายอื่นที่จำเป็นต้องมี</a:t>
            </a:r>
            <a:endParaRPr lang="th-TH" sz="5200" b="1" dirty="0">
              <a:solidFill>
                <a:schemeClr val="tx1"/>
              </a:solidFill>
              <a:effectLst/>
              <a:latin typeface="Browallia New" pitchFamily="34" charset="-34"/>
              <a:cs typeface="Browall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8802341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6" name="Text Box 4"/>
          <p:cNvSpPr txBox="1">
            <a:spLocks noChangeArrowheads="1"/>
          </p:cNvSpPr>
          <p:nvPr/>
        </p:nvSpPr>
        <p:spPr bwMode="auto">
          <a:xfrm>
            <a:off x="162753" y="1124744"/>
            <a:ext cx="8821768" cy="56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b" anchorCtr="0">
            <a:noAutofit/>
            <a:sp3d contourW="6350">
              <a:contourClr>
                <a:schemeClr val="tx1"/>
              </a:contourClr>
            </a:sp3d>
          </a:bodyPr>
          <a:lstStyle/>
          <a:p>
            <a:pPr marL="266700" indent="-266700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SzPct val="50000"/>
              <a:buFont typeface="Wingdings" pitchFamily="2" charset="2"/>
              <a:buChar char="q"/>
            </a:pP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ค่าใช้จ่ายพิเศษตามข้อกำหนดและค่าใช้จ่าย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อื่นที่จำเป็นต้องมี   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หมายถึง      ค่าใช้จ่ายที่เกิดขึ้นจาก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การ</a:t>
            </a:r>
            <a:br>
              <a:rPr lang="th-TH" sz="22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ดำเนินการตาม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ข้อกำหนดและตามสัญญาจ้างก่อสร้าง 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ค่าใช้จ่าย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เกี่ยวกับค่างานสนับสนุน  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(Construction </a:t>
            </a:r>
            <a:r>
              <a:rPr lang="en-US" sz="2200" b="1" dirty="0" smtClean="0">
                <a:latin typeface="Angsana New" pitchFamily="18" charset="-34"/>
                <a:cs typeface="IrisUPC" pitchFamily="34" charset="-34"/>
              </a:rPr>
              <a:t/>
            </a:r>
            <a:br>
              <a:rPr lang="en-US" sz="2200" b="1" dirty="0" smtClean="0">
                <a:latin typeface="Angsana New" pitchFamily="18" charset="-34"/>
                <a:cs typeface="IrisUPC" pitchFamily="34" charset="-34"/>
              </a:rPr>
            </a:br>
            <a:r>
              <a:rPr lang="en-US" sz="2200" b="1" dirty="0" smtClean="0">
                <a:latin typeface="Angsana New" pitchFamily="18" charset="-34"/>
                <a:cs typeface="IrisUPC" pitchFamily="34" charset="-34"/>
              </a:rPr>
              <a:t>General  Support</a:t>
            </a:r>
            <a:r>
              <a:rPr lang="en-US" sz="2200" b="1" dirty="0">
                <a:latin typeface="Angsana New" pitchFamily="18" charset="-34"/>
                <a:cs typeface="IrisUPC" pitchFamily="34" charset="-34"/>
              </a:rPr>
              <a:t>)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 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ค่าใช้จ่ายที่เกี่ยวข้องกับกรรมวิธีเฉพาะหรืออุปกรณ์พิเศษสำหรับการ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ก่อสร้าง     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และ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หมายความรวมถึง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ค่าใช้จ่ายอื่นๆ  ที่จำเป็นต้องมี     </a:t>
            </a:r>
            <a:r>
              <a:rPr lang="th-TH" sz="2200" b="1" i="1" dirty="0" smtClean="0">
                <a:latin typeface="Angsana New" pitchFamily="18" charset="-34"/>
                <a:cs typeface="IrisUPC" pitchFamily="34" charset="-34"/>
              </a:rPr>
              <a:t>ตัวอย่างเช่น</a:t>
            </a:r>
          </a:p>
          <a:p>
            <a:pPr marL="900113" lvl="2" indent="-180975" fontAlgn="base">
              <a:lnSpc>
                <a:spcPct val="80000"/>
              </a:lnSpc>
              <a:spcAft>
                <a:spcPct val="0"/>
              </a:spcAft>
              <a:buClr>
                <a:srgbClr val="C00000"/>
              </a:buClr>
              <a:buSzPct val="65000"/>
              <a:buFont typeface="Arial" pitchFamily="34" charset="0"/>
              <a:buChar char="•"/>
            </a:pPr>
            <a:r>
              <a:rPr lang="th-TH" sz="1800" b="1" i="1" dirty="0" smtClean="0">
                <a:latin typeface="Angsana New" pitchFamily="18" charset="-34"/>
                <a:cs typeface="IrisUPC" pitchFamily="34" charset="-34"/>
              </a:rPr>
              <a:t>ค่าใช้จ่าย</a:t>
            </a:r>
            <a:r>
              <a:rPr lang="th-TH" sz="1800" b="1" i="1" dirty="0">
                <a:latin typeface="Angsana New" pitchFamily="18" charset="-34"/>
                <a:cs typeface="IrisUPC" pitchFamily="34" charset="-34"/>
              </a:rPr>
              <a:t>ที่เกิดขึ้นจากการกำหนดให้ต้องจัดหาที่พักและอุปกรณ์อำนวยความสะดวกสำหรับผู้ควบคุม</a:t>
            </a:r>
            <a:r>
              <a:rPr lang="th-TH" sz="1800" b="1" i="1" dirty="0" smtClean="0">
                <a:latin typeface="Angsana New" pitchFamily="18" charset="-34"/>
                <a:cs typeface="IrisUPC" pitchFamily="34" charset="-34"/>
              </a:rPr>
              <a:t>งาน ใน</a:t>
            </a:r>
            <a:r>
              <a:rPr lang="th-TH" sz="1800" b="1" i="1" dirty="0">
                <a:latin typeface="Angsana New" pitchFamily="18" charset="-34"/>
                <a:cs typeface="IrisUPC" pitchFamily="34" charset="-34"/>
              </a:rPr>
              <a:t>งานก่อสร้างทาง สะพาน และท่อ</a:t>
            </a:r>
            <a:r>
              <a:rPr lang="th-TH" sz="1800" b="1" i="1" dirty="0" smtClean="0">
                <a:latin typeface="Angsana New" pitchFamily="18" charset="-34"/>
                <a:cs typeface="IrisUPC" pitchFamily="34" charset="-34"/>
              </a:rPr>
              <a:t>เหลี่ยม</a:t>
            </a:r>
          </a:p>
          <a:p>
            <a:pPr marL="900113" lvl="2" indent="-180975" fontAlgn="base">
              <a:lnSpc>
                <a:spcPct val="80000"/>
              </a:lnSpc>
              <a:spcAft>
                <a:spcPct val="0"/>
              </a:spcAft>
              <a:buClr>
                <a:srgbClr val="C00000"/>
              </a:buClr>
              <a:buSzPct val="65000"/>
              <a:buFont typeface="Arial" pitchFamily="34" charset="0"/>
              <a:buChar char="•"/>
            </a:pPr>
            <a:r>
              <a:rPr lang="th-TH" sz="1800" b="1" i="1" dirty="0" smtClean="0">
                <a:latin typeface="Angsana New" pitchFamily="18" charset="-34"/>
                <a:cs typeface="IrisUPC" pitchFamily="34" charset="-34"/>
              </a:rPr>
              <a:t>การจัดสร้างสำนักงานสนาม สำหรับผู้ว่าจ้างหรือผู้ควบคุมงาน ในงานก่อสร้างอาคาร</a:t>
            </a:r>
            <a:endParaRPr lang="th-TH" sz="1800" b="1" i="1" dirty="0">
              <a:latin typeface="Angsana New" pitchFamily="18" charset="-34"/>
              <a:cs typeface="IrisUPC" pitchFamily="34" charset="-34"/>
            </a:endParaRPr>
          </a:p>
          <a:p>
            <a:pPr marL="900113" lvl="2" indent="-180975" fontAlgn="base">
              <a:lnSpc>
                <a:spcPct val="80000"/>
              </a:lnSpc>
              <a:spcAft>
                <a:spcPct val="0"/>
              </a:spcAft>
              <a:buClr>
                <a:srgbClr val="C00000"/>
              </a:buClr>
              <a:buSzPct val="65000"/>
              <a:buFont typeface="Arial" pitchFamily="34" charset="0"/>
              <a:buChar char="•"/>
            </a:pPr>
            <a:r>
              <a:rPr lang="th-TH" sz="1800" b="1" i="1" dirty="0" smtClean="0">
                <a:latin typeface="Angsana New" pitchFamily="18" charset="-34"/>
                <a:cs typeface="IrisUPC" pitchFamily="34" charset="-34"/>
              </a:rPr>
              <a:t>การใช้จ่ายสำหรับอุปกรณ์เครื่องจักรกลพิเศษในการก่อสร้าง เช่น  </a:t>
            </a:r>
            <a:r>
              <a:rPr lang="en-US" sz="1800" b="1" i="1" dirty="0" smtClean="0">
                <a:latin typeface="Angsana New" pitchFamily="18" charset="-34"/>
                <a:cs typeface="IrisUPC" pitchFamily="34" charset="-34"/>
              </a:rPr>
              <a:t>TOWER CRANE   </a:t>
            </a:r>
            <a:r>
              <a:rPr lang="th-TH" sz="1800" b="1" i="1" dirty="0" smtClean="0">
                <a:latin typeface="Angsana New" pitchFamily="18" charset="-34"/>
                <a:cs typeface="IrisUPC" pitchFamily="34" charset="-34"/>
              </a:rPr>
              <a:t>เครื่องส่งคอนกรีตขณะเท  เป็นต้น</a:t>
            </a:r>
            <a:r>
              <a:rPr lang="en-US" sz="1800" b="1" i="1" dirty="0" smtClean="0">
                <a:latin typeface="Angsana New" pitchFamily="18" charset="-34"/>
                <a:cs typeface="IrisUPC" pitchFamily="34" charset="-34"/>
              </a:rPr>
              <a:t> </a:t>
            </a:r>
            <a:endParaRPr lang="en-US" sz="1800" b="1" i="1" dirty="0">
              <a:latin typeface="Angsana New" pitchFamily="18" charset="-34"/>
              <a:cs typeface="IrisUPC" pitchFamily="34" charset="-34"/>
            </a:endParaRPr>
          </a:p>
          <a:p>
            <a:pPr marL="900113" lvl="2" indent="-180975" fontAlgn="base">
              <a:lnSpc>
                <a:spcPct val="80000"/>
              </a:lnSpc>
              <a:spcAft>
                <a:spcPct val="0"/>
              </a:spcAft>
              <a:buClr>
                <a:srgbClr val="C00000"/>
              </a:buClr>
              <a:buSzPct val="65000"/>
              <a:buFont typeface="Arial" pitchFamily="34" charset="0"/>
              <a:buChar char="•"/>
            </a:pPr>
            <a:r>
              <a:rPr lang="th-TH" sz="1800" b="1" i="1" dirty="0" smtClean="0">
                <a:latin typeface="Angsana New" pitchFamily="18" charset="-34"/>
                <a:cs typeface="IrisUPC" pitchFamily="34" charset="-34"/>
              </a:rPr>
              <a:t>การ</a:t>
            </a:r>
            <a:r>
              <a:rPr lang="th-TH" sz="1800" b="1" i="1" dirty="0">
                <a:latin typeface="Angsana New" pitchFamily="18" charset="-34"/>
                <a:cs typeface="IrisUPC" pitchFamily="34" charset="-34"/>
              </a:rPr>
              <a:t>กำหนดให้ใช้นั่งร้านและการรักษาความปลอดภัยต่อคนงานก่อสร้างตามกฎหมายแรงงาน</a:t>
            </a:r>
            <a:endParaRPr lang="en-US" sz="1800" b="1" i="1" dirty="0">
              <a:latin typeface="Angsana New" pitchFamily="18" charset="-34"/>
              <a:cs typeface="IrisUPC" pitchFamily="34" charset="-34"/>
            </a:endParaRPr>
          </a:p>
          <a:p>
            <a:pPr marL="900113" lvl="2" indent="-180975" fontAlgn="base">
              <a:lnSpc>
                <a:spcPct val="80000"/>
              </a:lnSpc>
              <a:spcAft>
                <a:spcPct val="0"/>
              </a:spcAft>
              <a:buClr>
                <a:srgbClr val="C00000"/>
              </a:buClr>
              <a:buSzPct val="65000"/>
              <a:buFont typeface="Arial" pitchFamily="34" charset="0"/>
              <a:buChar char="•"/>
            </a:pPr>
            <a:r>
              <a:rPr lang="th-TH" sz="1800" b="1" i="1" dirty="0" smtClean="0">
                <a:latin typeface="Angsana New" pitchFamily="18" charset="-34"/>
                <a:cs typeface="IrisUPC" pitchFamily="34" charset="-34"/>
              </a:rPr>
              <a:t>การ</a:t>
            </a:r>
            <a:r>
              <a:rPr lang="th-TH" sz="1800" b="1" i="1" dirty="0">
                <a:latin typeface="Angsana New" pitchFamily="18" charset="-34"/>
                <a:cs typeface="IrisUPC" pitchFamily="34" charset="-34"/>
              </a:rPr>
              <a:t>ทำ </a:t>
            </a:r>
            <a:r>
              <a:rPr lang="en-US" sz="1800" b="1" i="1" dirty="0">
                <a:latin typeface="Angsana New" pitchFamily="18" charset="-34"/>
                <a:cs typeface="IrisUPC" pitchFamily="34" charset="-34"/>
              </a:rPr>
              <a:t>Bench Mark </a:t>
            </a:r>
            <a:r>
              <a:rPr lang="th-TH" sz="1800" b="1" i="1" dirty="0">
                <a:latin typeface="Angsana New" pitchFamily="18" charset="-34"/>
                <a:cs typeface="IrisUPC" pitchFamily="34" charset="-34"/>
              </a:rPr>
              <a:t>สำหรับตรวจเช็คระดับมาตรฐาน</a:t>
            </a:r>
            <a:r>
              <a:rPr lang="en-US" sz="1800" b="1" i="1" dirty="0">
                <a:latin typeface="Angsana New" pitchFamily="18" charset="-34"/>
                <a:cs typeface="IrisUPC" pitchFamily="34" charset="-34"/>
              </a:rPr>
              <a:t> </a:t>
            </a:r>
          </a:p>
          <a:p>
            <a:pPr marL="900113" lvl="2" indent="-180975" fontAlgn="base">
              <a:lnSpc>
                <a:spcPct val="80000"/>
              </a:lnSpc>
              <a:spcAft>
                <a:spcPct val="0"/>
              </a:spcAft>
              <a:buClr>
                <a:srgbClr val="C00000"/>
              </a:buClr>
              <a:buSzPct val="65000"/>
              <a:buFont typeface="Arial" pitchFamily="34" charset="0"/>
              <a:buChar char="•"/>
            </a:pPr>
            <a:r>
              <a:rPr lang="th-TH" sz="1800" b="1" i="1" dirty="0" smtClean="0">
                <a:latin typeface="Angsana New" pitchFamily="18" charset="-34"/>
                <a:cs typeface="IrisUPC" pitchFamily="34" charset="-34"/>
              </a:rPr>
              <a:t>การ</a:t>
            </a:r>
            <a:r>
              <a:rPr lang="th-TH" sz="1800" b="1" i="1" dirty="0">
                <a:latin typeface="Angsana New" pitchFamily="18" charset="-34"/>
                <a:cs typeface="IrisUPC" pitchFamily="34" charset="-34"/>
              </a:rPr>
              <a:t>จัดทำระบบป้องกันฝุ่นตามข้อบังคับ</a:t>
            </a:r>
            <a:r>
              <a:rPr lang="en-US" sz="1800" b="1" i="1" dirty="0">
                <a:latin typeface="Angsana New" pitchFamily="18" charset="-34"/>
                <a:cs typeface="IrisUPC" pitchFamily="34" charset="-34"/>
              </a:rPr>
              <a:t> </a:t>
            </a:r>
          </a:p>
          <a:p>
            <a:pPr marL="900113" lvl="2" indent="-180975" fontAlgn="base">
              <a:lnSpc>
                <a:spcPct val="80000"/>
              </a:lnSpc>
              <a:spcAft>
                <a:spcPct val="0"/>
              </a:spcAft>
              <a:buClr>
                <a:srgbClr val="C00000"/>
              </a:buClr>
              <a:buSzPct val="65000"/>
              <a:buFont typeface="Arial" pitchFamily="34" charset="0"/>
              <a:buChar char="•"/>
            </a:pPr>
            <a:r>
              <a:rPr lang="th-TH" sz="1800" b="1" i="1" dirty="0" smtClean="0">
                <a:latin typeface="Angsana New" pitchFamily="18" charset="-34"/>
                <a:cs typeface="IrisUPC" pitchFamily="34" charset="-34"/>
              </a:rPr>
              <a:t>การ</a:t>
            </a:r>
            <a:r>
              <a:rPr lang="th-TH" sz="1800" b="1" i="1" dirty="0">
                <a:latin typeface="Angsana New" pitchFamily="18" charset="-34"/>
                <a:cs typeface="IrisUPC" pitchFamily="34" charset="-34"/>
              </a:rPr>
              <a:t>ทำระบบป้องกันดินพัง </a:t>
            </a:r>
          </a:p>
          <a:p>
            <a:pPr marL="900113" lvl="2" indent="-180975" fontAlgn="base">
              <a:lnSpc>
                <a:spcPct val="80000"/>
              </a:lnSpc>
              <a:spcAft>
                <a:spcPct val="0"/>
              </a:spcAft>
              <a:buClr>
                <a:srgbClr val="C00000"/>
              </a:buClr>
              <a:buSzPct val="65000"/>
              <a:buFont typeface="Arial" pitchFamily="34" charset="0"/>
              <a:buChar char="•"/>
            </a:pPr>
            <a:r>
              <a:rPr lang="th-TH" sz="1800" b="1" i="1" dirty="0" smtClean="0">
                <a:latin typeface="Angsana New" pitchFamily="18" charset="-34"/>
                <a:cs typeface="IrisUPC" pitchFamily="34" charset="-34"/>
              </a:rPr>
              <a:t>ค่าใช้จ่าย</a:t>
            </a:r>
            <a:r>
              <a:rPr lang="th-TH" sz="1800" b="1" i="1" dirty="0">
                <a:latin typeface="Angsana New" pitchFamily="18" charset="-34"/>
                <a:cs typeface="IrisUPC" pitchFamily="34" charset="-34"/>
              </a:rPr>
              <a:t>กรณีไม่อนุญาตให้คนงานพักในบริเวณที่ก่อสร้าง (ค่าพาหนะไป-กลับที่พัก)</a:t>
            </a:r>
            <a:endParaRPr lang="en-US" sz="1800" b="1" i="1" dirty="0">
              <a:latin typeface="Angsana New" pitchFamily="18" charset="-34"/>
              <a:cs typeface="IrisUPC" pitchFamily="34" charset="-34"/>
            </a:endParaRPr>
          </a:p>
          <a:p>
            <a:pPr marL="900113" lvl="2" indent="-180975" fontAlgn="base">
              <a:lnSpc>
                <a:spcPct val="80000"/>
              </a:lnSpc>
              <a:spcAft>
                <a:spcPct val="0"/>
              </a:spcAft>
              <a:buClr>
                <a:srgbClr val="C00000"/>
              </a:buClr>
              <a:buSzPct val="65000"/>
              <a:buFont typeface="Arial" pitchFamily="34" charset="0"/>
              <a:buChar char="•"/>
            </a:pPr>
            <a:r>
              <a:rPr lang="th-TH" sz="1800" b="1" i="1" dirty="0" smtClean="0">
                <a:latin typeface="Angsana New" pitchFamily="18" charset="-34"/>
                <a:cs typeface="IrisUPC" pitchFamily="34" charset="-34"/>
              </a:rPr>
              <a:t>การ</a:t>
            </a:r>
            <a:r>
              <a:rPr lang="th-TH" sz="1800" b="1" i="1" dirty="0">
                <a:latin typeface="Angsana New" pitchFamily="18" charset="-34"/>
                <a:cs typeface="IrisUPC" pitchFamily="34" charset="-34"/>
              </a:rPr>
              <a:t>ทดสอบการทรุดตัวของอาคารขณะก่อสร้างเป็นระยะๆ  </a:t>
            </a:r>
            <a:endParaRPr lang="th-TH" sz="1800" b="1" i="1" dirty="0" smtClean="0">
              <a:latin typeface="Angsana New" pitchFamily="18" charset="-34"/>
              <a:cs typeface="IrisUPC" pitchFamily="34" charset="-34"/>
            </a:endParaRPr>
          </a:p>
          <a:p>
            <a:pPr marL="900113" lvl="2" indent="-180975" fontAlgn="base">
              <a:lnSpc>
                <a:spcPct val="80000"/>
              </a:lnSpc>
              <a:spcAft>
                <a:spcPct val="0"/>
              </a:spcAft>
              <a:buClr>
                <a:srgbClr val="C00000"/>
              </a:buClr>
              <a:buSzPct val="65000"/>
              <a:buFont typeface="Arial" pitchFamily="34" charset="0"/>
              <a:buChar char="•"/>
            </a:pPr>
            <a:r>
              <a:rPr lang="th-TH" sz="1800" b="1" i="1" dirty="0" smtClean="0">
                <a:latin typeface="Angsana New" pitchFamily="18" charset="-34"/>
                <a:cs typeface="IrisUPC" pitchFamily="34" charset="-34"/>
              </a:rPr>
              <a:t>การใช้จ่ายในกรรมวิธีป้องกันชีวิตและทรัพย์สินของบุคคลที่ </a:t>
            </a:r>
            <a:r>
              <a:rPr lang="th-TH" sz="1800" b="1" i="1" dirty="0" smtClean="0">
                <a:latin typeface="Angsana New" pitchFamily="18" charset="-34"/>
                <a:cs typeface="EucrosiaUPC" pitchFamily="18" charset="-34"/>
              </a:rPr>
              <a:t>3</a:t>
            </a:r>
          </a:p>
          <a:p>
            <a:pPr marL="900113" lvl="2" indent="-180975" fontAlgn="base">
              <a:lnSpc>
                <a:spcPct val="80000"/>
              </a:lnSpc>
              <a:spcAft>
                <a:spcPct val="0"/>
              </a:spcAft>
              <a:buClr>
                <a:srgbClr val="C00000"/>
              </a:buClr>
              <a:buSzPct val="65000"/>
              <a:buFont typeface="Arial" pitchFamily="34" charset="0"/>
              <a:buChar char="•"/>
            </a:pPr>
            <a:r>
              <a:rPr lang="th-TH" sz="1800" b="1" i="1" dirty="0">
                <a:latin typeface="IrisUPC" pitchFamily="34" charset="-34"/>
                <a:cs typeface="IrisUPC" pitchFamily="34" charset="-34"/>
              </a:rPr>
              <a:t>ค่าขนส่งวัสดุและหรืออุปกรณ์ก่อสร้างในกรณีที่จำเป็นต้องคำนวณค่าขนส่ง</a:t>
            </a:r>
          </a:p>
          <a:p>
            <a:pPr marL="900113" lvl="2" indent="-180975" fontAlgn="base">
              <a:lnSpc>
                <a:spcPct val="80000"/>
              </a:lnSpc>
              <a:spcAft>
                <a:spcPct val="0"/>
              </a:spcAft>
              <a:buClr>
                <a:srgbClr val="C00000"/>
              </a:buClr>
              <a:buSzPct val="65000"/>
              <a:buFont typeface="Arial" pitchFamily="34" charset="0"/>
              <a:buChar char="•"/>
            </a:pPr>
            <a:r>
              <a:rPr lang="th-TH" sz="1800" b="1" i="1" dirty="0" smtClean="0">
                <a:latin typeface="Angsana New" pitchFamily="18" charset="-34"/>
                <a:cs typeface="IrisUPC" pitchFamily="34" charset="-34"/>
              </a:rPr>
              <a:t>การ</a:t>
            </a:r>
            <a:r>
              <a:rPr lang="th-TH" sz="1800" b="1" i="1" dirty="0">
                <a:latin typeface="Angsana New" pitchFamily="18" charset="-34"/>
                <a:cs typeface="IrisUPC" pitchFamily="34" charset="-34"/>
              </a:rPr>
              <a:t>ทำอาคารบางส่วนให้แล้วเสร็จเพื่อเข้าไปใช้สอยก่อนเสร็จทั้งโครงการ</a:t>
            </a:r>
            <a:r>
              <a:rPr lang="en-US" sz="1800" b="1" i="1" dirty="0">
                <a:latin typeface="Angsana New" pitchFamily="18" charset="-34"/>
                <a:cs typeface="IrisUPC" pitchFamily="34" charset="-34"/>
              </a:rPr>
              <a:t> </a:t>
            </a:r>
            <a:r>
              <a:rPr lang="en-US" sz="1800" b="1" i="1" dirty="0" smtClean="0">
                <a:latin typeface="Angsana New" pitchFamily="18" charset="-34"/>
                <a:cs typeface="IrisUPC" pitchFamily="34" charset="-34"/>
              </a:rPr>
              <a:t>    ………     </a:t>
            </a:r>
            <a:r>
              <a:rPr lang="th-TH" sz="1800" b="1" i="1" dirty="0">
                <a:latin typeface="Angsana New" pitchFamily="18" charset="-34"/>
                <a:cs typeface="IrisUPC" pitchFamily="34" charset="-34"/>
              </a:rPr>
              <a:t>เป็น</a:t>
            </a:r>
            <a:r>
              <a:rPr lang="th-TH" sz="1800" b="1" i="1" dirty="0" smtClean="0">
                <a:latin typeface="Angsana New" pitchFamily="18" charset="-34"/>
                <a:cs typeface="IrisUPC" pitchFamily="34" charset="-34"/>
              </a:rPr>
              <a:t>ต้น</a:t>
            </a:r>
          </a:p>
          <a:p>
            <a:pPr marL="900113" lvl="2" indent="-180975" fontAlgn="base">
              <a:lnSpc>
                <a:spcPct val="80000"/>
              </a:lnSpc>
              <a:spcAft>
                <a:spcPct val="0"/>
              </a:spcAft>
              <a:buClr>
                <a:srgbClr val="C00000"/>
              </a:buClr>
              <a:buSzPct val="65000"/>
              <a:buFont typeface="Arial" pitchFamily="34" charset="0"/>
              <a:buChar char="•"/>
            </a:pPr>
            <a:endParaRPr lang="en-US" sz="1000" b="1" i="1" dirty="0">
              <a:latin typeface="Angsana New" pitchFamily="18" charset="-34"/>
              <a:cs typeface="IrisUPC" pitchFamily="34" charset="-34"/>
            </a:endParaRPr>
          </a:p>
          <a:p>
            <a:pPr marL="285750" lvl="2" indent="-285750" fontAlgn="base">
              <a:lnSpc>
                <a:spcPct val="80000"/>
              </a:lnSpc>
              <a:spcAft>
                <a:spcPct val="0"/>
              </a:spcAft>
              <a:buClr>
                <a:srgbClr val="A20000"/>
              </a:buClr>
              <a:buSzPct val="55000"/>
              <a:buFont typeface="Wingdings" pitchFamily="2" charset="2"/>
              <a:buChar char="q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ค่าใช้จ่ายพิเศษตามข้อกำหนดและค่าใช้จ่ายอื่นที่จำเป็นต้องมี     เป็นค่าใช้จ่ายอีกส่วนหนึ่งของโครงการ/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งานก่อสร้าง      แต่เนื่องจากมิได้มีในทุกโครงการ/งานก่อสร้าง และในแต่ละโครงการ/งานก่อสร้างก็มีไม่เหมือนกัน  ดังนั้น จึงไม่สามารถกำหนดไว้ในส่วนของหลักเกณฑ์การคำนวณค่างานต้นทุนและในส่วนของค่าใช้จ่ายในการดำเนินงานก่อสร้างได้    จึงจำเป็นต้องแยกออกมาและกำหนดเป็นหลักเกณฑ์การคำนวณต่างหาก</a:t>
            </a:r>
            <a:endParaRPr lang="en-US" sz="1800" b="1" i="1" dirty="0" smtClean="0"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8" name="มนมุมสี่เหลี่ยมด้านเดียวกัน 7"/>
          <p:cNvSpPr/>
          <p:nvPr/>
        </p:nvSpPr>
        <p:spPr bwMode="auto">
          <a:xfrm>
            <a:off x="336309" y="266678"/>
            <a:ext cx="8433029" cy="714380"/>
          </a:xfrm>
          <a:prstGeom prst="round2Same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vert="horz" wrap="none" lIns="91440" tIns="45720" rIns="91440" bIns="45720" numCol="1" rtlCol="0" anchor="b" anchorCtr="0" compatLnSpc="1">
            <a:prstTxWarp prst="textNoShape">
              <a:avLst/>
            </a:prstTxWarp>
            <a:noAutofit/>
            <a:sp3d extrusionH="152400">
              <a:contourClr>
                <a:schemeClr val="bg1"/>
              </a:contourClr>
            </a:sp3d>
          </a:bodyPr>
          <a:lstStyle/>
          <a:p>
            <a:pPr marL="269875" indent="-269875"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3600" b="1" dirty="0" smtClean="0">
                <a:latin typeface="Angsana New" pitchFamily="18" charset="-34"/>
                <a:cs typeface="IrisUPC" pitchFamily="34" charset="-34"/>
              </a:rPr>
              <a:t>ค่าใช้จ่ายพิเศษตามข้อกำหนดและค่าใช้จ่ายอื่นที่จำเป็นต้องมี</a:t>
            </a:r>
          </a:p>
        </p:txBody>
      </p:sp>
      <p:pic>
        <p:nvPicPr>
          <p:cNvPr id="5" name="รูปภาพ 4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73701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183034" y="332108"/>
            <a:ext cx="6756978" cy="836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  <p:txBody>
          <a:bodyPr wrap="none">
            <a:spAutoFit/>
            <a:sp3d>
              <a:contourClr>
                <a:srgbClr val="990099"/>
              </a:contourClr>
            </a:sp3d>
          </a:bodyPr>
          <a:lstStyle/>
          <a:p>
            <a:pPr algn="ctr" fontAlgn="base">
              <a:lnSpc>
                <a:spcPts val="28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000" b="1" dirty="0" smtClean="0">
                <a:effectLst/>
                <a:cs typeface="IrisUPC" pitchFamily="34" charset="-34"/>
              </a:rPr>
              <a:t>หลักเกณฑ์และวิธีการคำนวณค่าใช้จ่าย</a:t>
            </a:r>
            <a:r>
              <a:rPr lang="th-TH" sz="3000" b="1" dirty="0">
                <a:effectLst/>
                <a:cs typeface="IrisUPC" pitchFamily="34" charset="-34"/>
              </a:rPr>
              <a:t>พิเศษตามข้อกำหนด</a:t>
            </a:r>
            <a:r>
              <a:rPr lang="th-TH" sz="3000" b="1" dirty="0" smtClean="0">
                <a:effectLst/>
                <a:cs typeface="IrisUPC" pitchFamily="34" charset="-34"/>
              </a:rPr>
              <a:t>ฯ</a:t>
            </a:r>
          </a:p>
          <a:p>
            <a:pPr algn="ctr" fontAlgn="base">
              <a:lnSpc>
                <a:spcPts val="28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000" b="1" dirty="0" smtClean="0">
                <a:effectLst/>
                <a:cs typeface="IrisUPC" pitchFamily="34" charset="-34"/>
              </a:rPr>
              <a:t>หลักเกณฑ์การคำนวณราคากลางงานก่อสร้างอาคาร</a:t>
            </a:r>
            <a:endParaRPr lang="th-TH" sz="3000" b="1" dirty="0">
              <a:effectLst/>
              <a:cs typeface="IrisUPC" pitchFamily="34" charset="-34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316676" y="1204446"/>
            <a:ext cx="8503796" cy="5464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 contourW="12700">
            <a:bevelT w="50800" h="50800" prst="relaxedInset"/>
            <a:contourClr>
              <a:schemeClr val="tx1"/>
            </a:contourClr>
          </a:sp3d>
        </p:spPr>
        <p:txBody>
          <a:bodyPr wrap="square" rtlCol="0" anchor="ctr" anchorCtr="0">
            <a:noAutofit/>
          </a:bodyPr>
          <a:lstStyle/>
          <a:p>
            <a:pPr marL="360363" indent="-360363">
              <a:spcBef>
                <a:spcPts val="1200"/>
              </a:spcBef>
              <a:buFont typeface="+mj-lt"/>
              <a:buAutoNum type="arabicPeriod"/>
            </a:pPr>
            <a:r>
              <a:rPr lang="th-TH" sz="2200" b="1" dirty="0">
                <a:latin typeface="IrisUPC" pitchFamily="34" charset="-34"/>
                <a:cs typeface="IrisUPC" pitchFamily="34" charset="-34"/>
              </a:rPr>
              <a:t>ให้ผู้มีหน้าที่คำนวณราคา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กลางพิจารณากำหนดรายการค่าใช้จ่ายพิเศษตามข้อกำหนดฯ       ตามข้อ-เท็จ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จริงและหรือตามข้อกำหนดต่างๆ ที่เกี่ยวข้องกับโครงการ/งานก่อสร้างอาคารที่คำนวณราคากลางนั้น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ว่าจำเป็นต้องมีค่าใช้จ่ายพิเศษตามข้อกำหนดและค่าใช้จ่ายอื่นที่จำเป็นต้องมีรายการ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ใดบ้าง</a:t>
            </a:r>
          </a:p>
          <a:p>
            <a:pPr marL="360363" indent="-360363">
              <a:spcBef>
                <a:spcPts val="1200"/>
              </a:spcBef>
              <a:buFont typeface="+mj-lt"/>
              <a:buAutoNum type="arabicPeriod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แสดง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รายละเอียดการคำนวณพร้อมทั้งชี้แจงเหตุผลและความจำเป็นที่ต้องมีของแต่ละ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รายการ   ลง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ใน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แบบแสดง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การคำนวณและเหตุผลความจำเป็นสำหรับค่าใช้จ่ายพิเศษตามข้อกำหนด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ฯ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โดยรายการใดต้องชำระค่าภาษีมูลค่าเพิ่มก็ให้รวมค่า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ภาษีมูลค่าเพิ่มไว้ด้วย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  <a:p>
            <a:pPr marL="360363" indent="-360363">
              <a:spcBef>
                <a:spcPts val="1200"/>
              </a:spcBef>
              <a:buFont typeface="+mj-lt"/>
              <a:buAutoNum type="arabicPeriod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นำ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ค่าใช้จ่ายรวมของค่าใช้จ่ายพิเศษตามข้อกำหนดและค่าใช้จ่ายอื่นที่จำเป็นต้อง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มีทุกรายการ     ไป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สรุป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ไว้ใน  แบบ </a:t>
            </a:r>
            <a:r>
              <a:rPr lang="th-TH" sz="2200" b="1" dirty="0" err="1">
                <a:latin typeface="IrisUPC" pitchFamily="34" charset="-34"/>
                <a:cs typeface="IrisUPC" pitchFamily="34" charset="-34"/>
              </a:rPr>
              <a:t>ปร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.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4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 (พ)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: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แบบแสดงรายการ ปริมาณงาน และราคา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สำหรับ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ค่าใช้จ่ายพิเศษตาม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ข้อ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กำหนด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ฯ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(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BOQ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.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)   </a:t>
            </a:r>
            <a:endParaRPr lang="th-TH" sz="2200" b="1" dirty="0" smtClean="0">
              <a:latin typeface="IrisUPC" pitchFamily="34" charset="-34"/>
              <a:cs typeface="IrisUPC" pitchFamily="34" charset="-34"/>
            </a:endParaRPr>
          </a:p>
          <a:p>
            <a:pPr marL="360363" indent="-360363">
              <a:spcBef>
                <a:spcPts val="1200"/>
              </a:spcBef>
              <a:buFont typeface="+mj-lt"/>
              <a:buAutoNum type="arabicPeriod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ในแบบ </a:t>
            </a:r>
            <a:r>
              <a:rPr lang="th-TH" sz="2200" b="1" dirty="0" err="1">
                <a:latin typeface="IrisUPC" pitchFamily="34" charset="-34"/>
                <a:cs typeface="IrisUPC" pitchFamily="34" charset="-34"/>
              </a:rPr>
              <a:t>ปร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.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4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 (พ)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: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แบบแสดงรายการ ปริมาณงาน และราคา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สำหรับค่าใช้จ่ายพิเศษตาม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ข้อกำหนด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ฯ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(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BOQ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.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)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ให้รวมย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อดค่าใช้จ่ายพิเศษตามข้อกำหนดและค่าใช้จ่ายอื่นที่จำเป็นต้องมีทุก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รายการ 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ไว้ในช่อง “รวมค่าใช้จ่ายพิเศษตามข้อกำหนดฯ ทุกรายการ”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ซึ่ง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ผลลัพธ์ในช่อง “รวมค่าใช้จ่ายพิเศษตามข้อกำหนดฯ ทุกรายการ”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ก็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คือค่าก่อสร้างในส่วนของค่าใช้จ่ายพิเศษตามข้อกำหนดและค่าใช้จ่าย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อื่น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ที่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จำเป็นต้องมีสำหรับทั้งโครงการ/งานก่อสร้างอาคารนั้น</a:t>
            </a:r>
            <a:endParaRPr lang="th-TH" sz="2200" b="1" dirty="0" smtClean="0"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4" name="รูปภาพ 3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33602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251520" y="1160692"/>
            <a:ext cx="8640960" cy="556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 contourW="12700">
            <a:contourClr>
              <a:schemeClr val="tx1"/>
            </a:contourClr>
          </a:sp3d>
        </p:spPr>
        <p:txBody>
          <a:bodyPr wrap="square" rtlCol="0" anchor="ctr" anchorCtr="0">
            <a:noAutofit/>
          </a:bodyPr>
          <a:lstStyle/>
          <a:p>
            <a:pPr marL="285750" indent="-285750">
              <a:lnSpc>
                <a:spcPct val="85000"/>
              </a:lnSpc>
              <a:spcBef>
                <a:spcPts val="1200"/>
              </a:spcBef>
              <a:buClr>
                <a:srgbClr val="A50021"/>
              </a:buClr>
              <a:buSzPct val="60000"/>
              <a:buFont typeface="Wingdings" pitchFamily="2" charset="2"/>
              <a:buChar char="Ø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ใน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งานก่อสร้างทาง สะพาน และท่อ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เหลี่ยม      โดยเฉพาะ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อย่างยิ่ง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ในกรณีของ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กรมทางหลวงและกรมทางหลวง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ชนบท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มักจะ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กำหนดเงื่อนไขให้ผู้รับจ้างจะต้อง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หาที่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พักและอุปกรณ์อำนวยความสะดวกสำหรับผู้ควบคุมงานและผู้ที่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เกี่ยวข้อง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ไว้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ในสัญญาจ้าง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ด้วย    ซึ่ง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เงื่อนไขที่กำหนดดังกล่าวก่อให้เกิดค่าใช้จ่ายซึ่งถือเป็นค่าใช้จ่ายพิเศษตามข้อกำหนด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และ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ค่าใช้จ่าย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อื่นที่จำเป็นต้องมีรายการ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หนึ่ง</a:t>
            </a:r>
          </a:p>
          <a:p>
            <a:pPr marL="285750" indent="-285750">
              <a:lnSpc>
                <a:spcPct val="85000"/>
              </a:lnSpc>
              <a:spcBef>
                <a:spcPts val="1200"/>
              </a:spcBef>
              <a:buClr>
                <a:srgbClr val="A50021"/>
              </a:buClr>
              <a:buSzPct val="60000"/>
              <a:buFont typeface="Wingdings" pitchFamily="2" charset="2"/>
              <a:buChar char="Ø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ในหลักเกณฑ์การคำนวณราคากลางงาน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ก่อสร้าง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ทาง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สะพาน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และ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ท่อเหลี่ยม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ได้กำหนดแบบฟอร์ม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สำหรับ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คำนวณ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รวบรวม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ค่าใช้จ่าย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พิเศษตามข้อกำหนดและค่าใช้จ่ายอื่นที่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จำเป็นต้องมี  ไว้ดังนี้</a:t>
            </a:r>
          </a:p>
          <a:p>
            <a:pPr marL="896938" lvl="2" indent="-271463">
              <a:lnSpc>
                <a:spcPct val="85000"/>
              </a:lnSpc>
              <a:spcBef>
                <a:spcPts val="1200"/>
              </a:spcBef>
              <a:buClr>
                <a:srgbClr val="990099"/>
              </a:buClr>
              <a:buSzPct val="100000"/>
              <a:buFont typeface="+mj-lt"/>
              <a:buAutoNum type="arabicPeriod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แบบ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คำนวณค่าใช้จ่ายพิเศษตาม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ข้อกำหนดฯ   กรณี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มีเงื่อนไขกำหนดให้ผู้รับจ้างต้องจัดหาที่พักและ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อุปกรณ์อำนวยความสะดวกสำหรับ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ผู้ควบคุมงานและผู้ที่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เกี่ยวข้อง (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ข้อมูลเบื้องต้น</a:t>
            </a: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>) 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ใช้สำหรับคำนวณและรวบรวมค่าใช้จ่ายกรณีที่มีเงื่อนไขกำหนดให้ผู้รับจ้างต้องจัดหาที่พักและอุปกรณ์อำนวยความสะดวกสำหรับผู้ควบคุมงานและผู้ที่เกี่ยวข้อง</a:t>
            </a:r>
          </a:p>
          <a:p>
            <a:pPr marL="896938" lvl="2" indent="-271463">
              <a:lnSpc>
                <a:spcPct val="85000"/>
              </a:lnSpc>
              <a:spcBef>
                <a:spcPts val="1200"/>
              </a:spcBef>
              <a:buClr>
                <a:srgbClr val="990099"/>
              </a:buClr>
              <a:buSzPct val="100000"/>
              <a:buFont typeface="+mj-lt"/>
              <a:buAutoNum type="arabicPeriod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แบบฟอร์มสำหรับคำนวณและรวบรวมค่าใช้จ่ายพิเศษตามข้อกำหนดฯ รายการอื่นๆ ที่ไม่เกี่ยวข้องกับค่า-ใช้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จ่าย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กรณีที่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มีเงื่อนไขกำหนดให้ผู้รับจ้างต้องจัดหาที่พัก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และอุปกรณ์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อำนวยความสะดวกสำหรับผู้ควบคุมงานและผู้ที่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เกี่ยวข้อง  ให้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ผู้มีหน้าที่คำนวณราคากลางปรับแบบฟอร์มคำนวณค่าใช้จ่ายพิเศษตามข้อกำหนดฯ กรณีมีเงื่อนไขกำหนดให้ผู้รับ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จ้างต้อง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จัดหาที่พักและอุปกรณ์อำนวยความสะดวกสำหรับผู้ควบคุมงานและ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ผู้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ที่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เกี่ยวข้อง (ข้อมูลเบื้องต้น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)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มา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ปรับ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ใช้  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หรือจะกำหนดแบบฟอร์มแสดงรายละเอียดการคำนวณ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รวมทั้งคำชี้แจง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เหตุผลและความจำเป็นที่ต้องมีสำหรับแต่ละรายการขึ้น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เอง      ก็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ามารถที่จะกระทำได้ตามความเหมาะสมและสอดคล้องตามข้อมูลข้อเท็จจริงสำหรับโครงการ/งานก่อสร้างที่คำนวณราคากลา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นั้น   </a:t>
            </a:r>
            <a:r>
              <a:rPr lang="th-TH" sz="2000" b="1" i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i="1" dirty="0">
                <a:latin typeface="IrisUPC" pitchFamily="34" charset="-34"/>
                <a:cs typeface="IrisUPC" pitchFamily="34" charset="-34"/>
              </a:rPr>
              <a:t>โดยการคำนวณค่าใช้จ่ายพิเศษตามข้อกำหนดฯ ในกรณีนี้ </a:t>
            </a:r>
            <a:r>
              <a:rPr lang="th-TH" sz="2000" b="1" i="1" dirty="0" smtClean="0">
                <a:latin typeface="IrisUPC" pitchFamily="34" charset="-34"/>
                <a:cs typeface="IrisUPC" pitchFamily="34" charset="-34"/>
              </a:rPr>
              <a:t>แต่</a:t>
            </a:r>
            <a:r>
              <a:rPr lang="th-TH" sz="2000" b="1" i="1" dirty="0">
                <a:latin typeface="IrisUPC" pitchFamily="34" charset="-34"/>
                <a:cs typeface="IrisUPC" pitchFamily="34" charset="-34"/>
              </a:rPr>
              <a:t>ละรายการ  ให้คำนวณตามข้อมูลค่าใช้จ่ายที่เป็นจริงในราคาต้นทุน  โดยไม่รวมค่าอำนวยการ  ดอกเบี้ย  กำไร  และ</a:t>
            </a:r>
            <a:r>
              <a:rPr lang="th-TH" sz="2000" b="1" i="1" dirty="0" smtClean="0">
                <a:latin typeface="IrisUPC" pitchFamily="34" charset="-34"/>
                <a:cs typeface="IrisUPC" pitchFamily="34" charset="-34"/>
              </a:rPr>
              <a:t>ภาษีมูลค่าเพิ่ม</a:t>
            </a:r>
            <a:endParaRPr lang="en-US" sz="2000" b="1" i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589123" y="296860"/>
            <a:ext cx="7944803" cy="810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lnSpc>
                <a:spcPts val="28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000" b="1" dirty="0" smtClean="0">
                <a:cs typeface="IrisUPC" pitchFamily="34" charset="-34"/>
              </a:rPr>
              <a:t>หลักเกณฑ์และวิธีการคำนวณค่าใช้จ่าย</a:t>
            </a:r>
            <a:r>
              <a:rPr lang="th-TH" sz="3000" b="1" dirty="0">
                <a:cs typeface="IrisUPC" pitchFamily="34" charset="-34"/>
              </a:rPr>
              <a:t>พิเศษตามข้อกำหนด</a:t>
            </a:r>
            <a:r>
              <a:rPr lang="th-TH" sz="3000" b="1" dirty="0" smtClean="0">
                <a:cs typeface="IrisUPC" pitchFamily="34" charset="-34"/>
              </a:rPr>
              <a:t>ฯ</a:t>
            </a:r>
          </a:p>
          <a:p>
            <a:pPr algn="ctr" fontAlgn="base">
              <a:lnSpc>
                <a:spcPts val="28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000" b="1" dirty="0" smtClean="0">
                <a:cs typeface="IrisUPC" pitchFamily="34" charset="-34"/>
              </a:rPr>
              <a:t>หลักเกณฑ์การคำนวณราคากลางงานก่อสร้างทาง สะพาน และท่อเหลี่ยม</a:t>
            </a:r>
            <a:endParaRPr lang="th-TH" sz="3000" b="1" dirty="0">
              <a:cs typeface="IrisUPC" pitchFamily="34" charset="-34"/>
            </a:endParaRPr>
          </a:p>
        </p:txBody>
      </p:sp>
      <p:pic>
        <p:nvPicPr>
          <p:cNvPr id="5" name="รูปภาพ 4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72812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277050" y="917237"/>
            <a:ext cx="8568951" cy="5752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 contourW="6350">
            <a:bevelT w="50800" h="38100" prst="artDeco"/>
            <a:contourClr>
              <a:srgbClr val="C00000"/>
            </a:contourClr>
          </a:sp3d>
        </p:spPr>
        <p:txBody>
          <a:bodyPr wrap="square" rtlCol="0" anchor="ctr" anchorCtr="0">
            <a:noAutofit/>
          </a:bodyPr>
          <a:lstStyle/>
          <a:p>
            <a:pPr marL="271463" indent="-271463">
              <a:spcBef>
                <a:spcPts val="600"/>
              </a:spcBef>
              <a:buFont typeface="+mj-lt"/>
              <a:buAutoNum type="arabicPeriod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ให้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ผู้มีหน้าที่คำนวณราคากลางพิจารณากำหนดรายการค่าใช้จ่ายพิเศษตามข้อกำหนดฯ ตามข้อเท็จจริงและข้อกำหนดต่างๆ ที่เกี่ยวข้องกับโครงการ/งานก่อสร้างทาง สะพาน และท่อเหลี่ยมที่คำนวณราคากลางนั้น   ว่าต้องมีค่าใช้จ่ายพิเศษตามข้อกำหนดและค่าใช้จ่ายอื่นที่จำเป็นต้องมีรายการใดบ้าง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pPr marL="271463" indent="-271463">
              <a:spcBef>
                <a:spcPts val="600"/>
              </a:spcBef>
              <a:buFont typeface="+mj-lt"/>
              <a:buAutoNum type="arabicPeriod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จัดทำ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รายละเอียดการคำนวณรวมทั้งเหตุผลและความจำเป็นที่ต้องมีของค่าใช้จ่ายพิเศษตามข้อกำหนดและค่าใช้จ่ายอื่นที่ต้องมีแต่ละรายการและหรือหลายรายการตามแบบฟอร์มที่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กำหนด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pPr marL="271463" indent="-271463">
              <a:spcBef>
                <a:spcPts val="600"/>
              </a:spcBef>
              <a:buFont typeface="+mj-lt"/>
              <a:buAutoNum type="arabicPeriod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คำนวณ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รวมค่าใช้จ่ายพิเศษตามข้อกำหนดและค่าใช้จ่ายอื่นที่จำเป็นต้องมีทุกรายการ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pPr marL="271463" indent="-271463">
              <a:spcBef>
                <a:spcPts val="1200"/>
              </a:spcBef>
              <a:buFont typeface="+mj-lt"/>
              <a:buAutoNum type="arabicPeriod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นำ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ผลรวมค่าใช้จ่ายพิเศษตามข้อกำหนดและค่าใช้จ่ายอื่นที่จำเป็นต้องมีทุก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รายการ  ไปกำหนดให้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อยู่ในรูป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เรียกว่า  “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ค่าใช้จ่ายพิเศษตามข้อกำหนดฯ”  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ตามสูตร ดังนี้</a:t>
            </a:r>
            <a:endParaRPr lang="th-TH" sz="800" b="1" dirty="0" smtClean="0">
              <a:latin typeface="IrisUPC" pitchFamily="34" charset="-34"/>
              <a:cs typeface="IrisUPC" pitchFamily="34" charset="-34"/>
            </a:endParaRPr>
          </a:p>
          <a:p>
            <a:pPr marL="442913">
              <a:spcBef>
                <a:spcPts val="600"/>
              </a:spcBef>
            </a:pPr>
            <a:r>
              <a:rPr lang="th-TH" sz="18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en-US" sz="1800" b="1" i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i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i="1" dirty="0">
                <a:latin typeface="IrisUPC" pitchFamily="34" charset="-34"/>
                <a:cs typeface="IrisUPC" pitchFamily="34" charset="-34"/>
              </a:rPr>
              <a:t>ค่าใช้จ่ายพิเศษตามข้อกำหนดฯ  </a:t>
            </a:r>
            <a:r>
              <a:rPr lang="en-US" sz="1800" b="1" i="1" dirty="0">
                <a:latin typeface="IrisUPC" pitchFamily="34" charset="-34"/>
                <a:cs typeface="IrisUPC" pitchFamily="34" charset="-34"/>
              </a:rPr>
              <a:t>=  </a:t>
            </a:r>
            <a:r>
              <a:rPr lang="th-TH" sz="1800" b="1" i="1" dirty="0"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1800" b="1" i="1" dirty="0">
                <a:latin typeface="IrisUPC" pitchFamily="34" charset="-34"/>
                <a:cs typeface="IrisUPC" pitchFamily="34" charset="-34"/>
              </a:rPr>
              <a:t> + </a:t>
            </a:r>
            <a:r>
              <a:rPr lang="en-US" sz="1800" b="1" i="1" dirty="0">
                <a:latin typeface="IrisUPC" pitchFamily="34" charset="-34"/>
                <a:cs typeface="IrisUPC" pitchFamily="34" charset="-34"/>
                <a:sym typeface="Symbol"/>
              </a:rPr>
              <a:t></a:t>
            </a:r>
            <a:r>
              <a:rPr lang="th-TH" sz="1800" b="1" i="1" dirty="0">
                <a:latin typeface="IrisUPC" pitchFamily="34" charset="-34"/>
                <a:cs typeface="IrisUPC" pitchFamily="34" charset="-34"/>
              </a:rPr>
              <a:t>ผลรวมค่าใช้จ่ายพิเศษตามข้อกำหนดฯ / {</a:t>
            </a:r>
            <a:r>
              <a:rPr lang="en-US" sz="1800" b="1" i="1" dirty="0">
                <a:latin typeface="IrisUPC" pitchFamily="34" charset="-34"/>
                <a:cs typeface="IrisUPC" pitchFamily="34" charset="-34"/>
              </a:rPr>
              <a:t>(</a:t>
            </a:r>
            <a:r>
              <a:rPr lang="th-TH" sz="1800" b="1" i="1" dirty="0">
                <a:latin typeface="IrisUPC" pitchFamily="34" charset="-34"/>
                <a:cs typeface="IrisUPC" pitchFamily="34" charset="-34"/>
              </a:rPr>
              <a:t>ค่างานต้นทุนรวม</a:t>
            </a:r>
            <a:r>
              <a:rPr lang="th-TH" sz="1800" b="1" i="1" dirty="0" smtClean="0">
                <a:latin typeface="IrisUPC" pitchFamily="34" charset="-34"/>
                <a:cs typeface="IrisUPC" pitchFamily="34" charset="-34"/>
              </a:rPr>
              <a:t>ทุกรายการ</a:t>
            </a:r>
            <a:r>
              <a:rPr lang="th-TH" sz="1800" b="1" i="1" dirty="0">
                <a:latin typeface="IrisUPC" pitchFamily="34" charset="-34"/>
                <a:cs typeface="IrisUPC" pitchFamily="34" charset="-34"/>
              </a:rPr>
              <a:t>ในกลุ่มงานก่อสร้างทาง </a:t>
            </a:r>
            <a:r>
              <a:rPr lang="en-US" sz="1800" b="1" i="1" dirty="0">
                <a:latin typeface="IrisUPC" pitchFamily="34" charset="-34"/>
                <a:cs typeface="IrisUPC" pitchFamily="34" charset="-34"/>
              </a:rPr>
              <a:t>x </a:t>
            </a:r>
            <a:r>
              <a:rPr lang="th-TH" sz="1800" b="1" i="1" dirty="0">
                <a:latin typeface="IrisUPC" pitchFamily="34" charset="-34"/>
                <a:cs typeface="IrisUPC" pitchFamily="34" charset="-34"/>
              </a:rPr>
              <a:t>ค่า </a:t>
            </a:r>
            <a:r>
              <a:rPr lang="en-US" sz="1800" b="1" i="1" dirty="0">
                <a:latin typeface="Angsana New" pitchFamily="18" charset="-34"/>
                <a:cs typeface="Angsana New" pitchFamily="18" charset="-34"/>
              </a:rPr>
              <a:t>Factor </a:t>
            </a:r>
            <a:r>
              <a:rPr lang="en-US" sz="1800" b="1" i="1" dirty="0" smtClean="0">
                <a:latin typeface="Angsana New" pitchFamily="18" charset="-34"/>
                <a:cs typeface="Angsana New" pitchFamily="18" charset="-34"/>
              </a:rPr>
              <a:t>F</a:t>
            </a:r>
            <a:r>
              <a:rPr lang="th-TH" sz="1800" b="1" i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1800" b="1" i="1" dirty="0" smtClean="0">
                <a:latin typeface="IrisUPC" pitchFamily="34" charset="-34"/>
                <a:cs typeface="IrisUPC" pitchFamily="34" charset="-34"/>
              </a:rPr>
              <a:t>จาก</a:t>
            </a:r>
            <a:r>
              <a:rPr lang="th-TH" sz="1800" b="1" i="1" dirty="0">
                <a:latin typeface="IrisUPC" pitchFamily="34" charset="-34"/>
                <a:cs typeface="IrisUPC" pitchFamily="34" charset="-34"/>
              </a:rPr>
              <a:t>ตาราง</a:t>
            </a:r>
            <a:r>
              <a:rPr lang="th-TH" sz="1800" b="1" i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1800" b="1" i="1" dirty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th-TH" sz="1800" b="1" i="1" dirty="0" smtClean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1800" b="1" i="1" dirty="0">
                <a:latin typeface="IrisUPC" pitchFamily="34" charset="-34"/>
                <a:cs typeface="IrisUPC" pitchFamily="34" charset="-34"/>
              </a:rPr>
              <a:t>ก่อสร้างทาง) + </a:t>
            </a:r>
            <a:r>
              <a:rPr lang="en-US" sz="1800" b="1" i="1" dirty="0">
                <a:latin typeface="IrisUPC" pitchFamily="34" charset="-34"/>
                <a:cs typeface="IrisUPC" pitchFamily="34" charset="-34"/>
              </a:rPr>
              <a:t>(</a:t>
            </a:r>
            <a:r>
              <a:rPr lang="th-TH" sz="1800" b="1" i="1" dirty="0">
                <a:latin typeface="IrisUPC" pitchFamily="34" charset="-34"/>
                <a:cs typeface="IrisUPC" pitchFamily="34" charset="-34"/>
              </a:rPr>
              <a:t>ค่างานต้นทุนรวมทุกรายการในกลุ่มงานก่อสร้างสะพานและท่อเหลี่ยม </a:t>
            </a:r>
            <a:r>
              <a:rPr lang="en-US" sz="1800" b="1" i="1" dirty="0">
                <a:latin typeface="IrisUPC" pitchFamily="34" charset="-34"/>
                <a:cs typeface="IrisUPC" pitchFamily="34" charset="-34"/>
              </a:rPr>
              <a:t>x  </a:t>
            </a:r>
            <a:r>
              <a:rPr lang="th-TH" sz="1800" b="1" i="1" dirty="0">
                <a:latin typeface="IrisUPC" pitchFamily="34" charset="-34"/>
                <a:cs typeface="IrisUPC" pitchFamily="34" charset="-34"/>
              </a:rPr>
              <a:t>ค่า </a:t>
            </a:r>
            <a:r>
              <a:rPr lang="en-US" sz="1800" b="1" i="1" dirty="0">
                <a:latin typeface="Angsana New" pitchFamily="18" charset="-34"/>
                <a:cs typeface="Angsana New" pitchFamily="18" charset="-34"/>
              </a:rPr>
              <a:t>Factor </a:t>
            </a:r>
            <a:r>
              <a:rPr lang="en-US" sz="1800" b="1" i="1" dirty="0" smtClean="0">
                <a:latin typeface="Angsana New" pitchFamily="18" charset="-34"/>
                <a:cs typeface="Angsana New" pitchFamily="18" charset="-34"/>
              </a:rPr>
              <a:t>F</a:t>
            </a:r>
            <a:r>
              <a:rPr lang="th-TH" sz="1800" b="1" i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1800" b="1" i="1" dirty="0" smtClean="0">
                <a:latin typeface="IrisUPC" pitchFamily="34" charset="-34"/>
                <a:cs typeface="IrisUPC" pitchFamily="34" charset="-34"/>
              </a:rPr>
              <a:t>จาก</a:t>
            </a:r>
            <a:r>
              <a:rPr lang="th-TH" sz="1800" b="1" i="1" dirty="0">
                <a:latin typeface="IrisUPC" pitchFamily="34" charset="-34"/>
                <a:cs typeface="IrisUPC" pitchFamily="34" charset="-34"/>
              </a:rPr>
              <a:t>ตาราง</a:t>
            </a:r>
            <a:r>
              <a:rPr lang="th-TH" sz="1800" b="1" i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1800" b="1" i="1" dirty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th-TH" sz="1800" b="1" i="1" dirty="0" smtClean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1800" b="1" i="1" dirty="0">
                <a:latin typeface="IrisUPC" pitchFamily="34" charset="-34"/>
                <a:cs typeface="IrisUPC" pitchFamily="34" charset="-34"/>
              </a:rPr>
              <a:t>ก่อสร้างสะพานและท่อเหลี่ยม)}</a:t>
            </a:r>
            <a:r>
              <a:rPr lang="en-US" sz="1800" b="1" i="1" dirty="0" smtClean="0">
                <a:latin typeface="IrisUPC" pitchFamily="34" charset="-34"/>
                <a:cs typeface="IrisUPC" pitchFamily="34" charset="-34"/>
                <a:sym typeface="Symbol"/>
              </a:rPr>
              <a:t></a:t>
            </a:r>
            <a:endParaRPr lang="en-US" sz="600" b="1" i="1" dirty="0" smtClean="0">
              <a:latin typeface="IrisUPC" pitchFamily="34" charset="-34"/>
              <a:cs typeface="IrisUPC" pitchFamily="34" charset="-34"/>
            </a:endParaRPr>
          </a:p>
          <a:p>
            <a:pPr marL="893763" lvl="1">
              <a:spcBef>
                <a:spcPts val="600"/>
              </a:spcBef>
            </a:pPr>
            <a:r>
              <a:rPr lang="th-TH" sz="1800" b="1" i="1" dirty="0" smtClean="0">
                <a:latin typeface="IrisUPC" pitchFamily="34" charset="-34"/>
                <a:cs typeface="IrisUPC" pitchFamily="34" charset="-34"/>
              </a:rPr>
              <a:t>จะ</a:t>
            </a:r>
            <a:r>
              <a:rPr lang="th-TH" sz="1800" b="1" i="1" dirty="0">
                <a:latin typeface="IrisUPC" pitchFamily="34" charset="-34"/>
                <a:cs typeface="IrisUPC" pitchFamily="34" charset="-34"/>
              </a:rPr>
              <a:t>ได้ค่า </a:t>
            </a:r>
            <a:r>
              <a:rPr lang="en-US" sz="1800" b="1" i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i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i="1" dirty="0">
                <a:latin typeface="IrisUPC" pitchFamily="34" charset="-34"/>
                <a:cs typeface="IrisUPC" pitchFamily="34" charset="-34"/>
              </a:rPr>
              <a:t>ค่าใช้จ่ายพิเศษตามข้อกำหนด</a:t>
            </a:r>
            <a:r>
              <a:rPr lang="th-TH" sz="1800" b="1" i="1" dirty="0" smtClean="0">
                <a:latin typeface="IrisUPC" pitchFamily="34" charset="-34"/>
                <a:cs typeface="IrisUPC" pitchFamily="34" charset="-34"/>
              </a:rPr>
              <a:t>ฯ</a:t>
            </a:r>
            <a:r>
              <a:rPr lang="en-US" sz="1800" b="1" i="1" dirty="0" smtClean="0">
                <a:latin typeface="IrisUPC" pitchFamily="34" charset="-34"/>
                <a:cs typeface="IrisUPC" pitchFamily="34" charset="-34"/>
              </a:rPr>
              <a:t>  =  </a:t>
            </a:r>
            <a:r>
              <a:rPr lang="en-US" sz="1800" b="1" i="1" dirty="0" smtClean="0">
                <a:latin typeface="EucrosiaUPC" pitchFamily="18" charset="-34"/>
                <a:cs typeface="EucrosiaUPC" pitchFamily="18" charset="-34"/>
              </a:rPr>
              <a:t>1.xxxx</a:t>
            </a:r>
            <a:r>
              <a:rPr lang="en-US" sz="1800" b="1" i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i="1" dirty="0" smtClean="0">
                <a:latin typeface="IrisUPC" pitchFamily="34" charset="-34"/>
                <a:cs typeface="IrisUPC" pitchFamily="34" charset="-34"/>
              </a:rPr>
              <a:t>(</a:t>
            </a:r>
            <a:r>
              <a:rPr lang="th-TH" sz="1800" b="1" i="1" dirty="0">
                <a:latin typeface="IrisUPC" pitchFamily="34" charset="-34"/>
                <a:cs typeface="IrisUPC" pitchFamily="34" charset="-34"/>
              </a:rPr>
              <a:t>กำหนดมาตรฐาน</a:t>
            </a:r>
            <a:r>
              <a:rPr lang="th-TH" sz="1800" b="1" i="1" dirty="0" smtClean="0">
                <a:latin typeface="IrisUPC" pitchFamily="34" charset="-34"/>
                <a:cs typeface="IrisUPC" pitchFamily="34" charset="-34"/>
              </a:rPr>
              <a:t>ทศนิยม </a:t>
            </a:r>
            <a:r>
              <a:rPr lang="th-TH" sz="1800" b="1" i="1" dirty="0" smtClean="0">
                <a:latin typeface="EucrosiaUPC" pitchFamily="18" charset="-34"/>
                <a:cs typeface="EucrosiaUPC" pitchFamily="18" charset="-34"/>
              </a:rPr>
              <a:t>4</a:t>
            </a:r>
            <a:r>
              <a:rPr lang="th-TH" sz="1800" b="1" i="1" dirty="0" smtClean="0">
                <a:latin typeface="IrisUPC" pitchFamily="34" charset="-34"/>
                <a:cs typeface="IrisUPC" pitchFamily="34" charset="-34"/>
              </a:rPr>
              <a:t> ตำแหน่ง โดย</a:t>
            </a:r>
            <a:r>
              <a:rPr lang="th-TH" sz="1800" b="1" i="1" dirty="0">
                <a:latin typeface="IrisUPC" pitchFamily="34" charset="-34"/>
                <a:cs typeface="IrisUPC" pitchFamily="34" charset="-34"/>
              </a:rPr>
              <a:t>ไม่ปัดเศษ</a:t>
            </a:r>
            <a:r>
              <a:rPr lang="th-TH" sz="1800" b="1" i="1" dirty="0" smtClean="0">
                <a:latin typeface="IrisUPC" pitchFamily="34" charset="-34"/>
                <a:cs typeface="IrisUPC" pitchFamily="34" charset="-34"/>
              </a:rPr>
              <a:t>)</a:t>
            </a:r>
            <a:endParaRPr lang="en-US" sz="1000" b="1" i="1" dirty="0">
              <a:latin typeface="IrisUPC" pitchFamily="34" charset="-34"/>
              <a:cs typeface="IrisUPC" pitchFamily="34" charset="-34"/>
            </a:endParaRPr>
          </a:p>
          <a:p>
            <a:pPr marL="271463" indent="-271463">
              <a:spcBef>
                <a:spcPts val="600"/>
              </a:spcBef>
              <a:buFont typeface="+mj-lt"/>
              <a:buAutoNum type="arabicPeriod" startAt="5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นำ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ค่าใช้จ่ายพิเศษตามข้อกำหนด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ฯ ไป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คูณค่า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ที่ได้จากตาราง </a:t>
            </a:r>
            <a:r>
              <a:rPr lang="en-US" sz="1800" b="1" dirty="0" smtClean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งานก่อสร้างทาง และ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</a:t>
            </a:r>
            <a:r>
              <a:rPr lang="en-US" sz="1800" b="1" dirty="0" smtClean="0">
                <a:latin typeface="Angsana New" pitchFamily="18" charset="-34"/>
                <a:cs typeface="Angsana New" pitchFamily="18" charset="-34"/>
              </a:rPr>
              <a:t>F</a:t>
            </a:r>
            <a:r>
              <a:rPr lang="th-TH" sz="1800" b="1" dirty="0" smtClean="0">
                <a:latin typeface="Angsana New" pitchFamily="18" charset="-34"/>
                <a:cs typeface="Angsana New" pitchFamily="18" charset="-34"/>
              </a:rPr>
              <a:t/>
            </a:r>
            <a:br>
              <a:rPr lang="th-TH" sz="1800" b="1" dirty="0" smtClean="0">
                <a:latin typeface="Angsana New" pitchFamily="18" charset="-34"/>
                <a:cs typeface="Angsana New" pitchFamily="18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ที่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ได้จากตาราง</a:t>
            </a:r>
            <a:r>
              <a:rPr lang="th-TH" sz="18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ก่อสร้างสะพานและท่อเหลี่ยม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จะ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ได้ค่า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สำหรับงานก่อสร้างทาง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และค่า</a:t>
            </a:r>
            <a:r>
              <a:rPr lang="th-TH" sz="18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สำหรับ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ก่อสร้างสะพานและท่อเหลี่ยม  ซึ่งรวมค่าใช้จ่ายพิเศษตามข้อกำหนดฯ ไว้แล้ว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pPr marL="271463" indent="-271463">
              <a:spcBef>
                <a:spcPts val="600"/>
              </a:spcBef>
              <a:buFont typeface="+mj-lt"/>
              <a:buAutoNum type="arabicPeriod" startAt="5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นำ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สำหรับงานก่อสร้างทาง และค่า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สำหรับงานก่อสร้างสะพาน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และท่อ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เหลี่ยม  ซึ่งรวมค่าใช้จ่ายพิเศษตามข้อกำหนดฯ ไว้แล้ว 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ไปคูณกับค่า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ต้นทุนของ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รายการงาน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ก่อสร้างที่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อยู่ในกลุ่มงานก่อสร้างทางหรือในกลุ่มงานก่อสร้างสะพานและท่อเหลี่ยม  แล้วแต่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กรณี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373795" y="188640"/>
            <a:ext cx="6375463" cy="656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lnSpc>
                <a:spcPts val="22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2200" b="1" dirty="0" smtClean="0">
                <a:effectLst/>
                <a:cs typeface="IrisUPC" pitchFamily="34" charset="-34"/>
              </a:rPr>
              <a:t>หลักเกณฑ์และวิธีการคำนวณค่าใช้จ่าย</a:t>
            </a:r>
            <a:r>
              <a:rPr lang="th-TH" sz="2200" b="1" dirty="0">
                <a:effectLst/>
                <a:cs typeface="IrisUPC" pitchFamily="34" charset="-34"/>
              </a:rPr>
              <a:t>พิเศษตามข้อกำหนด</a:t>
            </a:r>
            <a:r>
              <a:rPr lang="th-TH" sz="2200" b="1" dirty="0" smtClean="0">
                <a:effectLst/>
                <a:cs typeface="IrisUPC" pitchFamily="34" charset="-34"/>
              </a:rPr>
              <a:t>ฯ</a:t>
            </a:r>
          </a:p>
          <a:p>
            <a:pPr algn="ctr" fontAlgn="base">
              <a:lnSpc>
                <a:spcPts val="22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2200" b="1" dirty="0" smtClean="0">
                <a:effectLst/>
                <a:cs typeface="IrisUPC" pitchFamily="34" charset="-34"/>
              </a:rPr>
              <a:t>หลักเกณฑ์การคำนวณราคากลางงานก่อสร้างทาง สะพาน และท่อเหลี่ยม (ต่อ)</a:t>
            </a:r>
            <a:endParaRPr lang="th-TH" sz="2200" b="1" dirty="0">
              <a:effectLst/>
              <a:cs typeface="IrisUPC" pitchFamily="34" charset="-34"/>
            </a:endParaRPr>
          </a:p>
        </p:txBody>
      </p:sp>
      <p:pic>
        <p:nvPicPr>
          <p:cNvPr id="5" name="รูปภาพ 4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46042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250326" y="3374682"/>
            <a:ext cx="8642154" cy="3181372"/>
          </a:xfrm>
          <a:prstGeom prst="rect">
            <a:avLst/>
          </a:prstGeom>
          <a:noFill/>
          <a:ln w="9525">
            <a:solidFill>
              <a:srgbClr val="BCE292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lIns="36000" rIns="36000" rtlCol="0" anchor="ctr" anchorCtr="0">
            <a:noAutofit/>
          </a:bodyPr>
          <a:lstStyle/>
          <a:p>
            <a:pPr marL="85725" fontAlgn="base">
              <a:lnSpc>
                <a:spcPct val="95000"/>
              </a:lnSpc>
              <a:spcAft>
                <a:spcPct val="0"/>
              </a:spcAft>
              <a:buClr>
                <a:srgbClr val="3D007A"/>
              </a:buClr>
              <a:buFont typeface="Wingdings" pitchFamily="2" charset="2"/>
              <a:buNone/>
            </a:pPr>
            <a:r>
              <a:rPr lang="th-TH" sz="2600" b="1" dirty="0" smtClean="0">
                <a:latin typeface="Angsana New" pitchFamily="18" charset="-34"/>
                <a:cs typeface="IrisUPC" pitchFamily="34" charset="-34"/>
              </a:rPr>
              <a:t>กำหนดค่าใช้จ่ายพิเศษฯ ทั้งหมด ให้อยู่ในรูป </a:t>
            </a:r>
            <a:r>
              <a:rPr lang="en-US" sz="2600" b="1" dirty="0" smtClean="0">
                <a:latin typeface="Angsana New" pitchFamily="18" charset="-34"/>
                <a:cs typeface="IrisUPC" pitchFamily="34" charset="-34"/>
              </a:rPr>
              <a:t>Factor F  </a:t>
            </a:r>
            <a:r>
              <a:rPr lang="th-TH" sz="2600" b="1" dirty="0" smtClean="0">
                <a:latin typeface="Angsana New" pitchFamily="18" charset="-34"/>
                <a:cs typeface="IrisUPC" pitchFamily="34" charset="-34"/>
              </a:rPr>
              <a:t>(</a:t>
            </a:r>
            <a:r>
              <a:rPr lang="en-US" sz="2600" b="1" dirty="0" smtClean="0">
                <a:latin typeface="Angsana New" pitchFamily="18" charset="-34"/>
                <a:cs typeface="IrisUPC" pitchFamily="34" charset="-34"/>
              </a:rPr>
              <a:t>Factor F </a:t>
            </a:r>
            <a:r>
              <a:rPr lang="th-TH" sz="2600" b="1" dirty="0" smtClean="0">
                <a:latin typeface="Angsana New" pitchFamily="18" charset="-34"/>
                <a:cs typeface="IrisUPC" pitchFamily="34" charset="-34"/>
              </a:rPr>
              <a:t>ค่าใช้จ่ายพิเศษฯ) โดยใช้สูตร  ดังนี้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/>
            </a:r>
            <a:br>
              <a:rPr lang="th-TH" sz="2400" b="1" dirty="0" smtClean="0">
                <a:latin typeface="Angsana New" pitchFamily="18" charset="-34"/>
                <a:cs typeface="IrisUPC" pitchFamily="34" charset="-34"/>
              </a:rPr>
            </a:br>
            <a:r>
              <a:rPr lang="en-US" sz="2400" b="1" dirty="0" smtClean="0">
                <a:latin typeface="Angsana New" pitchFamily="18" charset="-34"/>
                <a:cs typeface="IrisUPC" pitchFamily="34" charset="-34"/>
              </a:rPr>
              <a:t>	=  </a:t>
            </a:r>
            <a:r>
              <a:rPr lang="th-TH" sz="2400" b="1" dirty="0" smtClean="0">
                <a:latin typeface="Angsana New" pitchFamily="18" charset="-34"/>
                <a:cs typeface="EucrosiaUPC" pitchFamily="18" charset="-34"/>
              </a:rPr>
              <a:t>1</a:t>
            </a:r>
            <a:r>
              <a:rPr lang="th-TH" b="1" dirty="0" smtClean="0">
                <a:latin typeface="Angsana New" pitchFamily="18" charset="-34"/>
                <a:cs typeface="IrisUPC" pitchFamily="34" charset="-34"/>
              </a:rPr>
              <a:t> +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 </a:t>
            </a:r>
            <a:r>
              <a:rPr lang="en-US" sz="2400" b="1" dirty="0" smtClean="0">
                <a:latin typeface="Angsana New" pitchFamily="18" charset="-34"/>
                <a:cs typeface="IrisUPC" pitchFamily="34" charset="-34"/>
                <a:sym typeface="Symbol" pitchFamily="18" charset="2"/>
              </a:rPr>
              <a:t></a:t>
            </a:r>
            <a:r>
              <a:rPr lang="en-US" sz="2400" b="1" dirty="0" smtClean="0">
                <a:latin typeface="Angsana New" pitchFamily="18" charset="-34"/>
                <a:cs typeface="IrisUPC" pitchFamily="34" charset="-34"/>
              </a:rPr>
              <a:t>(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ผลรวมใช้จ่ายพิเศษตามข้อกำหนดฯ) 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÷</a:t>
            </a:r>
            <a:r>
              <a:rPr lang="th-TH" dirty="0" smtClean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  <a:sym typeface="Symbol"/>
              </a:rPr>
              <a:t>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(ค่างานต้นทุนรวมทุกรายการในกลุ่ม</a:t>
            </a:r>
            <a:br>
              <a:rPr lang="th-TH" sz="24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	         งานก่อสร้างทาง </a:t>
            </a:r>
            <a:r>
              <a:rPr lang="th-TH" sz="2400" b="1" dirty="0" smtClean="0">
                <a:latin typeface="Times New Roman"/>
                <a:cs typeface="IrisUPC" pitchFamily="34" charset="-34"/>
              </a:rPr>
              <a:t>×</a:t>
            </a:r>
            <a:r>
              <a:rPr lang="en-US" sz="2400" b="1" dirty="0" smtClean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ค่า </a:t>
            </a:r>
            <a:r>
              <a:rPr lang="en-US" sz="2400" b="1" dirty="0" smtClean="0">
                <a:latin typeface="Angsana New" pitchFamily="18" charset="-34"/>
                <a:cs typeface="IrisUPC" pitchFamily="34" charset="-34"/>
              </a:rPr>
              <a:t>Factor F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 จากตาราง </a:t>
            </a:r>
            <a:r>
              <a:rPr lang="en-US" sz="2400" b="1" dirty="0">
                <a:latin typeface="Angsana New" pitchFamily="18" charset="-34"/>
                <a:cs typeface="IrisUPC" pitchFamily="34" charset="-34"/>
              </a:rPr>
              <a:t>Factor </a:t>
            </a:r>
            <a:r>
              <a:rPr lang="en-US" sz="2400" b="1" dirty="0" smtClean="0">
                <a:latin typeface="Angsana New" pitchFamily="18" charset="-34"/>
                <a:cs typeface="IrisUPC" pitchFamily="34" charset="-34"/>
              </a:rPr>
              <a:t>F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  งานก่อสร้างทาง) + </a:t>
            </a:r>
            <a:r>
              <a:rPr lang="en-US" sz="2400" b="1" dirty="0" smtClean="0">
                <a:latin typeface="Angsana New" pitchFamily="18" charset="-34"/>
                <a:cs typeface="IrisUPC" pitchFamily="34" charset="-34"/>
              </a:rPr>
              <a:t>(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ค่างาน</a:t>
            </a:r>
            <a:br>
              <a:rPr lang="th-TH" sz="24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	         ต้นทุนรวมทุกรายการในกลุ่มงานก่อสร้างสะพานและท่อเหลี่ยม  </a:t>
            </a:r>
            <a:r>
              <a:rPr lang="th-TH" sz="2400" b="1" dirty="0" smtClean="0">
                <a:latin typeface="Times New Roman"/>
                <a:cs typeface="IrisUPC" pitchFamily="34" charset="-34"/>
              </a:rPr>
              <a:t>×</a:t>
            </a:r>
            <a:r>
              <a:rPr lang="en-US" sz="2400" b="1" dirty="0" smtClean="0">
                <a:latin typeface="Times New Roman"/>
                <a:cs typeface="IrisUPC" pitchFamily="34" charset="-34"/>
              </a:rPr>
              <a:t> 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ค่า </a:t>
            </a:r>
            <a:r>
              <a:rPr lang="en-US" sz="2400" b="1" dirty="0" smtClean="0">
                <a:latin typeface="Angsana New" pitchFamily="18" charset="-34"/>
                <a:cs typeface="IrisUPC" pitchFamily="34" charset="-34"/>
              </a:rPr>
              <a:t>Factor F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/>
            </a:r>
            <a:br>
              <a:rPr lang="th-TH" sz="24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	         จาก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ตาราง </a:t>
            </a:r>
            <a:r>
              <a:rPr lang="en-US" sz="2400" b="1" dirty="0">
                <a:latin typeface="Angsana New" pitchFamily="18" charset="-34"/>
                <a:cs typeface="IrisUPC" pitchFamily="34" charset="-34"/>
              </a:rPr>
              <a:t>Factor F 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งานก่อสร้างสะพานและท่อเหลี่ยม)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  <a:sym typeface="Symbol"/>
              </a:rPr>
              <a:t></a:t>
            </a:r>
            <a:r>
              <a:rPr lang="en-US" sz="2400" b="1" dirty="0" smtClean="0">
                <a:latin typeface="Angsana New" pitchFamily="18" charset="-34"/>
                <a:cs typeface="IrisUPC" pitchFamily="34" charset="-34"/>
                <a:sym typeface="Symbol" pitchFamily="18" charset="2"/>
              </a:rPr>
              <a:t></a:t>
            </a:r>
          </a:p>
          <a:p>
            <a:pPr marL="85725" fontAlgn="base">
              <a:lnSpc>
                <a:spcPct val="95000"/>
              </a:lnSpc>
              <a:spcAft>
                <a:spcPct val="0"/>
              </a:spcAft>
              <a:buClr>
                <a:srgbClr val="3D007A"/>
              </a:buClr>
              <a:buFont typeface="Wingdings" pitchFamily="2" charset="2"/>
              <a:buNone/>
            </a:pPr>
            <a:endParaRPr lang="en-US" sz="1000" b="1" dirty="0" smtClean="0">
              <a:latin typeface="Angsana New" pitchFamily="18" charset="-34"/>
              <a:cs typeface="IrisUPC" pitchFamily="34" charset="-34"/>
              <a:sym typeface="Symbol" pitchFamily="18" charset="2"/>
            </a:endParaRPr>
          </a:p>
          <a:p>
            <a:pPr marL="85725" defTabSz="714375" fontAlgn="base">
              <a:lnSpc>
                <a:spcPct val="95000"/>
              </a:lnSpc>
              <a:spcAft>
                <a:spcPct val="0"/>
              </a:spcAft>
              <a:buClr>
                <a:srgbClr val="3D007A"/>
              </a:buClr>
              <a:buFont typeface="Wingdings" pitchFamily="2" charset="2"/>
              <a:buNone/>
            </a:pPr>
            <a:r>
              <a:rPr lang="en-US" sz="2400" b="1" dirty="0" smtClean="0">
                <a:latin typeface="Angsana New" pitchFamily="18" charset="-34"/>
                <a:cs typeface="IrisUPC" pitchFamily="34" charset="-34"/>
                <a:sym typeface="Symbol" pitchFamily="18" charset="2"/>
              </a:rPr>
              <a:t>	    </a:t>
            </a:r>
            <a:r>
              <a:rPr lang="en-US" sz="2600" b="1" dirty="0" smtClean="0">
                <a:latin typeface="Angsana New" pitchFamily="18" charset="-34"/>
                <a:cs typeface="IrisUPC" pitchFamily="34" charset="-34"/>
                <a:sym typeface="Symbol" pitchFamily="18" charset="2"/>
              </a:rPr>
              <a:t>=   </a:t>
            </a:r>
            <a:r>
              <a:rPr lang="en-US" sz="2600" b="1" dirty="0" smtClean="0">
                <a:latin typeface="Angsana New" pitchFamily="18" charset="-34"/>
                <a:cs typeface="EucrosiaUPC" pitchFamily="18" charset="-34"/>
                <a:sym typeface="Symbol" pitchFamily="18" charset="2"/>
              </a:rPr>
              <a:t>1.xxxx </a:t>
            </a:r>
            <a:r>
              <a:rPr lang="en-US" sz="2400" b="1" dirty="0" smtClean="0">
                <a:latin typeface="Angsana New" pitchFamily="18" charset="-34"/>
                <a:cs typeface="EucrosiaUPC" pitchFamily="18" charset="-34"/>
                <a:sym typeface="Symbol" pitchFamily="18" charset="2"/>
              </a:rPr>
              <a:t>   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  <a:sym typeface="Symbol" pitchFamily="18" charset="2"/>
              </a:rPr>
              <a:t>(ใช้มาตรฐานทศนิยม </a:t>
            </a:r>
            <a:r>
              <a:rPr lang="th-TH" sz="2400" b="1" dirty="0" smtClean="0">
                <a:latin typeface="Angsana New" pitchFamily="18" charset="-34"/>
                <a:cs typeface="EucrosiaUPC" pitchFamily="18" charset="-34"/>
                <a:sym typeface="Symbol" pitchFamily="18" charset="2"/>
              </a:rPr>
              <a:t>4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  <a:sym typeface="Symbol" pitchFamily="18" charset="2"/>
              </a:rPr>
              <a:t> ตำแหน่ง</a:t>
            </a:r>
            <a:r>
              <a:rPr lang="th-TH" sz="2400" b="1" dirty="0" smtClean="0">
                <a:solidFill>
                  <a:srgbClr val="002060"/>
                </a:solidFill>
                <a:effectLst>
                  <a:innerShdw blurRad="114300">
                    <a:prstClr val="black"/>
                  </a:innerShdw>
                </a:effectLst>
                <a:latin typeface="Angsana New" pitchFamily="18" charset="-34"/>
                <a:cs typeface="IrisUPC" pitchFamily="34" charset="-34"/>
                <a:sym typeface="Symbol" pitchFamily="18" charset="2"/>
              </a:rPr>
              <a:t>)</a:t>
            </a:r>
            <a:endParaRPr lang="en-US" sz="2400" b="1" dirty="0" smtClean="0">
              <a:solidFill>
                <a:srgbClr val="002060"/>
              </a:solidFill>
              <a:effectLst>
                <a:innerShdw blurRad="114300">
                  <a:prstClr val="black"/>
                </a:innerShdw>
              </a:effectLst>
              <a:latin typeface="Angsana New" pitchFamily="18" charset="-34"/>
              <a:cs typeface="IrisUPC" pitchFamily="34" charset="-34"/>
              <a:sym typeface="Symbol" pitchFamily="18" charset="2"/>
            </a:endParaRPr>
          </a:p>
        </p:txBody>
      </p:sp>
      <p:sp>
        <p:nvSpPr>
          <p:cNvPr id="6" name="สี่เหลี่ยมมุมมน 5"/>
          <p:cNvSpPr/>
          <p:nvPr/>
        </p:nvSpPr>
        <p:spPr bwMode="auto">
          <a:xfrm>
            <a:off x="1115616" y="340046"/>
            <a:ext cx="6858048" cy="944940"/>
          </a:xfrm>
          <a:prstGeom prst="round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  <a:sp3d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CC3300"/>
              </a:buClr>
            </a:pPr>
            <a:r>
              <a:rPr lang="th-TH" sz="3000" b="1" dirty="0" smtClean="0">
                <a:latin typeface="Angsana New" pitchFamily="18" charset="-34"/>
                <a:cs typeface="IrisUPC" pitchFamily="34" charset="-34"/>
              </a:rPr>
              <a:t>วิธีการกำหนดค่า </a:t>
            </a:r>
            <a:r>
              <a:rPr lang="en-US" sz="3000" b="1" dirty="0" smtClean="0">
                <a:latin typeface="Angsana New" pitchFamily="18" charset="-34"/>
                <a:cs typeface="IrisUPC" pitchFamily="34" charset="-34"/>
              </a:rPr>
              <a:t>Factor F </a:t>
            </a:r>
            <a:r>
              <a:rPr lang="th-TH" sz="3000" b="1" dirty="0" smtClean="0">
                <a:latin typeface="Angsana New" pitchFamily="18" charset="-34"/>
                <a:cs typeface="IrisUPC" pitchFamily="34" charset="-34"/>
              </a:rPr>
              <a:t> ค่าใช้จ่ายพิเศษตามข้อกำหนดฯ</a:t>
            </a:r>
          </a:p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CC3300"/>
              </a:buClr>
            </a:pPr>
            <a:r>
              <a:rPr lang="th-TH" sz="3000" b="1" dirty="0" smtClean="0">
                <a:latin typeface="Angsana New" pitchFamily="18" charset="-34"/>
                <a:cs typeface="IrisUPC" pitchFamily="34" charset="-34"/>
              </a:rPr>
              <a:t>งานก่อสร้างทาง สะพาน และท่อเหลี่ยม</a:t>
            </a:r>
          </a:p>
        </p:txBody>
      </p:sp>
      <p:sp>
        <p:nvSpPr>
          <p:cNvPr id="7" name="TextBox 6"/>
          <p:cNvSpPr txBox="1"/>
          <p:nvPr/>
        </p:nvSpPr>
        <p:spPr bwMode="auto">
          <a:xfrm>
            <a:off x="2214546" y="1875470"/>
            <a:ext cx="4714909" cy="857256"/>
          </a:xfrm>
          <a:prstGeom prst="rect">
            <a:avLst/>
          </a:prstGeom>
          <a:noFill/>
          <a:ln w="9525">
            <a:solidFill>
              <a:srgbClr val="990000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lIns="36000" rIns="36000" rtlCol="0" anchor="ctr" anchorCtr="0"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2600" b="1" dirty="0" smtClean="0">
                <a:latin typeface="Angsana New" pitchFamily="18" charset="-34"/>
                <a:cs typeface="IrisUPC" pitchFamily="34" charset="-34"/>
              </a:rPr>
              <a:t>คำนวณรวมค่าใช้จ่ายพิเศษตามข้อกำหนด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2600" b="1" dirty="0" smtClean="0">
                <a:latin typeface="Angsana New" pitchFamily="18" charset="-34"/>
                <a:cs typeface="IrisUPC" pitchFamily="34" charset="-34"/>
              </a:rPr>
              <a:t>และค่าใช้จ่ายอื่นที่จำเป็นต้องมี ทุกรายการ</a:t>
            </a:r>
          </a:p>
        </p:txBody>
      </p:sp>
      <p:sp>
        <p:nvSpPr>
          <p:cNvPr id="8" name="ลูกศรลง 7"/>
          <p:cNvSpPr/>
          <p:nvPr/>
        </p:nvSpPr>
        <p:spPr bwMode="auto">
          <a:xfrm>
            <a:off x="4117199" y="2849859"/>
            <a:ext cx="909644" cy="417159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contourClr>
              <a:srgbClr val="66FF33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1600" b="1" dirty="0" smtClean="0">
              <a:solidFill>
                <a:srgbClr val="990000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9" name="AutoShape 1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018594" y="6732586"/>
            <a:ext cx="54000" cy="54000"/>
          </a:xfrm>
          <a:prstGeom prst="actionButtonBlank">
            <a:avLst/>
          </a:prstGeom>
          <a:solidFill>
            <a:srgbClr val="009644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>
              <a:solidFill>
                <a:srgbClr val="0000CC"/>
              </a:solidFill>
              <a:effectLst>
                <a:glow rad="101600">
                  <a:srgbClr val="7030A0">
                    <a:alpha val="60000"/>
                  </a:srgbClr>
                </a:glow>
              </a:effectLst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11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018594" y="6610372"/>
            <a:ext cx="54000" cy="54000"/>
          </a:xfrm>
          <a:prstGeom prst="actionButtonBlank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 dirty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pic>
        <p:nvPicPr>
          <p:cNvPr id="13" name="รูปภาพ 12" descr="แบนฟุ้ง นูน copy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31196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251520" y="1185808"/>
            <a:ext cx="8640960" cy="547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</a:bodyPr>
          <a:lstStyle/>
          <a:p>
            <a:pPr marL="285750" indent="-285750">
              <a:lnSpc>
                <a:spcPts val="2000"/>
              </a:lnSpc>
              <a:buSzPct val="75000"/>
              <a:buFont typeface="Wingdings" pitchFamily="2" charset="2"/>
              <a:buChar char="v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ใน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งานก่อสร้าง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ชลประทาน โดยเฉพาะ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อย่างยิ่ง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ในกรณีของกรมชลประทาน     มักจะกำหนด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เงื่อนไขให้ผู้รับจ้างจะต้องหาที่พักและอุปกรณ์อำนวยความ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สะดวกสำหรับผู้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ควบคุมงานและผู้ที่เกี่ยวข้องไว้ในสัญญาจ้าง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ด้วย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ซึ่งเงื่อนไขที่กำหนดดังกล่าวก่อให้เกิด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ค่า-ใช้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จ่ายซึ่งถือเป็นค่าใช้จ่ายพิเศษตามข้อกำหนดและค่าใช้จ่ายอื่นที่จำเป็นต้องมีรายการ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หนึ่ง</a:t>
            </a:r>
          </a:p>
          <a:p>
            <a:pPr marL="285750" indent="-285750">
              <a:lnSpc>
                <a:spcPts val="2000"/>
              </a:lnSpc>
              <a:buSzPct val="75000"/>
              <a:buFont typeface="Wingdings" pitchFamily="2" charset="2"/>
              <a:buChar char="v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ใน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หลักเกณฑ์การคำนวณราคากลางงานก่อสร้างชลประทาน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ได้กำหนดแบบฟอร์ม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สำหรับคำนวณและรวบรวมค่าใช้จ่ายพิเศษตามข้อกำหนดและค่าใช้จ่ายอื่นที่จำเป็นต้อง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มีไว้ ดังนี้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1.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แบบฟอร์มสำหรับคำนวณค่าใช้จ่ายกรณีมีเงื่อนไขกำหนดให้ผู้รับจ้างต้องจัดหาที่พักและอุปกรณ์อำนวยความสะดวกสำหรับผู้ควบคุมงานและผู้ที่เกี่ยวข้อง    ให้ผู้มีหน้าที่คำนวณราคากลางใช้แบบฟอร์มตามที่กำหนด  ดังนี้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pPr defTabSz="234950">
              <a:lnSpc>
                <a:spcPts val="2000"/>
              </a:lnSpc>
            </a:pPr>
            <a:r>
              <a:rPr lang="th-TH" sz="1800" b="1" dirty="0">
                <a:latin typeface="IrisUPC" pitchFamily="34" charset="-34"/>
                <a:cs typeface="IrisUPC" pitchFamily="34" charset="-34"/>
              </a:rPr>
              <a:t>			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		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1.1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แบบฟอร์มคำนวณค่าใช้จ่ายพิเศษตามข้อกำหนดฯ : งานจัดหายานพาหนะ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pPr defTabSz="234950">
              <a:lnSpc>
                <a:spcPts val="2000"/>
              </a:lnSpc>
            </a:pPr>
            <a:r>
              <a:rPr lang="th-TH" sz="1800" b="1" dirty="0">
                <a:latin typeface="IrisUPC" pitchFamily="34" charset="-34"/>
                <a:cs typeface="IrisUPC" pitchFamily="34" charset="-34"/>
              </a:rPr>
              <a:t>			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		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1.2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แบบฟอร์มคำนวณค่าใช้จ่ายพิเศษตามข้อกำหนดฯ : งานจัดหาคอมพิวเตอร์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Scanner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กล้องถ่ายภาพ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						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มัลติมีเดียโปรเจคเตอร์  หรืออุปกรณ์ที่ไม่มีค่าใช้จ่ายวัสดุสิ้นเปลือง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pPr defTabSz="234950">
              <a:lnSpc>
                <a:spcPts val="2000"/>
              </a:lnSpc>
            </a:pPr>
            <a:r>
              <a:rPr lang="th-TH" sz="1800" b="1" dirty="0">
                <a:latin typeface="IrisUPC" pitchFamily="34" charset="-34"/>
                <a:cs typeface="IrisUPC" pitchFamily="34" charset="-34"/>
              </a:rPr>
              <a:t>			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		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1.3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แบบฟอร์มคำนวณค่าใช้จ่ายพิเศษตามข้อกำหนดฯ : งานจัดหาเครื่องพิมพ์เอกสาร (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Laser Printer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)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/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						  พร้อมอุปกรณ์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ครบชุด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pPr defTabSz="234950">
              <a:lnSpc>
                <a:spcPts val="2000"/>
              </a:lnSpc>
            </a:pPr>
            <a:r>
              <a:rPr lang="th-TH" sz="1800" b="1" dirty="0">
                <a:latin typeface="IrisUPC" pitchFamily="34" charset="-34"/>
                <a:cs typeface="IrisUPC" pitchFamily="34" charset="-34"/>
              </a:rPr>
              <a:t>			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		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1.4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แบบฟอร์มคำนวณค่าใช้จ่ายพิเศษตามข้อกำหนดฯ : งานจัดหาเครื่องพิมพ์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เอกสาร (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Inkjet </a:t>
            </a:r>
            <a:r>
              <a:rPr lang="en-US" sz="1800" b="1" dirty="0" smtClean="0">
                <a:latin typeface="Angsana New" pitchFamily="18" charset="-34"/>
                <a:cs typeface="Angsana New" pitchFamily="18" charset="-34"/>
              </a:rPr>
              <a:t>Printer</a:t>
            </a:r>
            <a:r>
              <a:rPr lang="en-US" sz="1800" b="1" dirty="0" smtClean="0">
                <a:latin typeface="IrisUPC" pitchFamily="34" charset="-34"/>
                <a:cs typeface="IrisUPC" pitchFamily="34" charset="-34"/>
              </a:rPr>
              <a:t>)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/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						  พร้อมอุปกรณ์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ครบชุด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pPr defTabSz="234950">
              <a:lnSpc>
                <a:spcPts val="2000"/>
              </a:lnSpc>
            </a:pPr>
            <a:r>
              <a:rPr lang="th-TH" sz="1800" b="1" dirty="0">
                <a:latin typeface="IrisUPC" pitchFamily="34" charset="-34"/>
                <a:cs typeface="IrisUPC" pitchFamily="34" charset="-34"/>
              </a:rPr>
              <a:t>			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		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1.5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แบบฟอร์มคำนวณค่าใช้จ่ายพิเศษตามข้อกำหนดฯ : งานจัดหาอินเตอร์เน็ตความเร็ว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สูง พร้อม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ติดตั้ง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ระบบ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						 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LAN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ครบชุด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pPr defTabSz="234950">
              <a:lnSpc>
                <a:spcPts val="2000"/>
              </a:lnSpc>
            </a:pPr>
            <a:r>
              <a:rPr lang="en-US" sz="1800" b="1" dirty="0">
                <a:latin typeface="IrisUPC" pitchFamily="34" charset="-34"/>
                <a:cs typeface="IrisUPC" pitchFamily="34" charset="-34"/>
              </a:rPr>
              <a:t> 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			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		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1.6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แบบฟอร์มคำนวณค่าใช้จ่ายพิเศษตามข้อกำหนดฯ : งานจัดหาเครื่องถ่ายเอกสาร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pPr defTabSz="234950">
              <a:lnSpc>
                <a:spcPts val="2000"/>
              </a:lnSpc>
            </a:pPr>
            <a:r>
              <a:rPr lang="th-TH" sz="1800" b="1" dirty="0">
                <a:latin typeface="IrisUPC" pitchFamily="34" charset="-34"/>
                <a:cs typeface="IrisUPC" pitchFamily="34" charset="-34"/>
              </a:rPr>
              <a:t>			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		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1.7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ในกรณีที่มีค่าใช้จ่ายในการจัดหาที่พักและหรืออุปกรณ์อำนวยความสะดวกสำหรับผู้ควบคุม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งาน   และ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ผู้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ที่</a:t>
            </a:r>
          </a:p>
          <a:p>
            <a:pPr marL="271463" defTabSz="234950">
              <a:lnSpc>
                <a:spcPts val="2000"/>
              </a:lnSpc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เกี่ยวข้อง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รายการอื่นๆ และไม่สามารถใช้หรือปรับแบบฟอร์มตามข้อ</a:t>
            </a:r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1.1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– ข้อ </a:t>
            </a:r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1.6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 มาใช้ได้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ไห้ผู้มีหน้าที่คำนวณราคากลางกำหนดแบบฟอร์มขึ้นเองตามความเหมาะสมและสอดคล้องตามข้อมูลและข้อเท็จจริงสำหรับค่าใช้จ่ายพิเศษตามข้อกำหนดฯ แต่ละรายการโดยไม่รวมค่า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ภาษีมูลค่าเพิ่ม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		</a:t>
            </a:r>
            <a:endParaRPr lang="th-TH" sz="1800" b="1" dirty="0" smtClean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183035" y="251595"/>
            <a:ext cx="6756978" cy="836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lnSpc>
                <a:spcPts val="28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000" b="1" dirty="0" smtClean="0">
                <a:effectLst/>
                <a:cs typeface="IrisUPC" pitchFamily="34" charset="-34"/>
              </a:rPr>
              <a:t>หลักเกณฑ์และวิธีการคำนวณค่าใช้จ่าย</a:t>
            </a:r>
            <a:r>
              <a:rPr lang="th-TH" sz="3000" b="1" dirty="0">
                <a:effectLst/>
                <a:cs typeface="IrisUPC" pitchFamily="34" charset="-34"/>
              </a:rPr>
              <a:t>พิเศษตามข้อกำหนด</a:t>
            </a:r>
            <a:r>
              <a:rPr lang="th-TH" sz="3000" b="1" dirty="0" smtClean="0">
                <a:effectLst/>
                <a:cs typeface="IrisUPC" pitchFamily="34" charset="-34"/>
              </a:rPr>
              <a:t>ฯ</a:t>
            </a:r>
          </a:p>
          <a:p>
            <a:pPr algn="ctr" fontAlgn="base">
              <a:lnSpc>
                <a:spcPts val="28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000" b="1" dirty="0" smtClean="0">
                <a:effectLst/>
                <a:cs typeface="IrisUPC" pitchFamily="34" charset="-34"/>
              </a:rPr>
              <a:t>หลักเกณฑ์การคำนวณราคากลางงานก่อสร้างชลประทาน</a:t>
            </a:r>
            <a:endParaRPr lang="th-TH" sz="3000" b="1" dirty="0">
              <a:effectLst/>
              <a:cs typeface="IrisUPC" pitchFamily="34" charset="-34"/>
            </a:endParaRPr>
          </a:p>
        </p:txBody>
      </p:sp>
      <p:pic>
        <p:nvPicPr>
          <p:cNvPr id="5" name="รูปภาพ 4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38046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203533" y="1139734"/>
            <a:ext cx="8688947" cy="5382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</a:bodyPr>
          <a:lstStyle/>
          <a:p>
            <a:r>
              <a:rPr lang="en-US" sz="20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2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.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กรณีค่าใช้จ่าย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พิเศษตามข้อกำหนดและค่าใช้จ่ายอื่นที่จำเป็นต้องมี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รายการอื่นๆ        ที่ไม่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เกี่ยวข้อง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กับ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ค่าใช้จ่าย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ที่เกิดขึ้นตามเงื่อนไขที่กำหนดให้ผู้รับจ้างจะต้องจัดหาที่พักและอุปกรณ์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อำนวยความ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สะดวกสำหรับผู้ควบคุม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งาน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ผู้ที่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เกี่ยวข้อง    ให้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ผู้มีหน้าที่คำนวณราคากลางปรับแบบฟอร์มคำนวณค่าใช้จ่ายพิเศษตามข้อกำหนดฯ  กรณีมี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เงื่อนไข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กำหนดให้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ผู้รับจ้างจะต้องจัดหาที่พักและอุปกรณ์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อำนวยความสะดวก    สำหรับ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ผู้ควบคุมงานและผู้ที่เกี่ยวข้องดังกล่าว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ตาม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ข้อ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มาปรับใช้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หรือ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จะกำหนด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แบบฟอร์ม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แสดงรายละเอียดการ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คำนวณรวมทั้ง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คำชี้แจงเหตุผลและความจำเป็นที่ต้อง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มี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สำหรับ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แต่ละรายการขึ้นเอง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     ก็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สามารถที่จะกระทำได้ตามความเหมาะสมและสอดคล้องตามข้อมูลข้อเท็จจริง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สำหรับ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โครงการ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/งาน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ที่คำนวณราคากลางนั้น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โดยการคำนวณค่าใช้จ่ายพิเศษตามข้อกำหนดฯ  ในกรณีนี้แต่ละ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รายการ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ให้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คำนวณตามข้อมูลค่าใช้จ่ายที่เป็นจริงในราคาต้นทุน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โดยไม่รวมค่าอำนวยการ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ดอกเบี้ย  กำไร  และ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ภาษีมูลค่าเพิ่ม</a:t>
            </a:r>
          </a:p>
          <a:p>
            <a:endParaRPr lang="th-TH" sz="2000" b="1" dirty="0">
              <a:latin typeface="IrisUPC" pitchFamily="34" charset="-34"/>
              <a:cs typeface="IrisUPC" pitchFamily="34" charset="-34"/>
            </a:endParaRPr>
          </a:p>
          <a:p>
            <a:pPr marL="266700" indent="-266700">
              <a:buSzPct val="65000"/>
              <a:buFont typeface="Wingdings" pitchFamily="2" charset="2"/>
              <a:buChar char="v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ทั้งนี้   รายการ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ค่าใช้จ่ายพิเศษตามข้อกำหนดและค่าใช้จ่ายอื่นๆ ที่งานก่อสร้าง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ชลประทานอาจจะมี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 จะประกอบด้วย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/>
            </a:r>
            <a:br>
              <a:rPr lang="en-US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	</a:t>
            </a:r>
            <a:r>
              <a:rPr lang="en-US" sz="2000" b="1" dirty="0" smtClean="0">
                <a:latin typeface="EucrosiaUPC" pitchFamily="18" charset="-34"/>
                <a:cs typeface="EucrosiaUPC" pitchFamily="18" charset="-34"/>
              </a:rPr>
              <a:t>1.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ค่าใช้จ่าย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เกี่ยวกับการจัดหายานพาหนะ  คอมพิวเตอร์  และอุปกรณ์อื่นๆ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สำหรับผู้ควบคุมงาน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คณะ-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	    กรรมการตรวจการ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จ้างและหรือผู้ว่าจ้าง</a:t>
            </a:r>
            <a:br>
              <a:rPr lang="th-TH" sz="2000" b="1" dirty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2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.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ค่าใช้จ่าย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ที่เกิดขึ้นจากการดำเนินการตามข้อกำหนดตามกฎหมาย 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ระเบียบ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ข้อบังคับ  มติ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คณะรัฐมนตรี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	 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หรือตาม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สัญญาจ้างก่อสร้าง</a:t>
            </a:r>
            <a:br>
              <a:rPr lang="th-TH" sz="2000" b="1" dirty="0">
                <a:latin typeface="IrisUPC" pitchFamily="34" charset="-34"/>
                <a:cs typeface="IrisUPC" pitchFamily="34" charset="-34"/>
              </a:rPr>
            </a:br>
            <a:r>
              <a:rPr lang="th-TH" sz="20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3.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ค่างานสนับสนุน   และค่าใช้จ่ายอื่นๆ  ที่งานก่อสร้างชลประทานบางโครงการ/งานก่อสร้างจำเป็นต้อง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มี</a:t>
            </a:r>
            <a:endParaRPr lang="th-TH" sz="20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764124" y="260648"/>
            <a:ext cx="5594800" cy="72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2400" b="1" dirty="0" smtClean="0">
                <a:cs typeface="IrisUPC" pitchFamily="34" charset="-34"/>
              </a:rPr>
              <a:t>หลักเกณฑ์และวิธีการคำนวณค่าใช้จ่าย</a:t>
            </a:r>
            <a:r>
              <a:rPr lang="th-TH" sz="2400" b="1" dirty="0">
                <a:cs typeface="IrisUPC" pitchFamily="34" charset="-34"/>
              </a:rPr>
              <a:t>พิเศษตามข้อกำหนด</a:t>
            </a:r>
            <a:r>
              <a:rPr lang="th-TH" sz="2400" b="1" dirty="0" smtClean="0">
                <a:cs typeface="IrisUPC" pitchFamily="34" charset="-34"/>
              </a:rPr>
              <a:t>ฯ</a:t>
            </a:r>
          </a:p>
          <a:p>
            <a:pPr algn="ct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2400" b="1" dirty="0" smtClean="0">
                <a:cs typeface="IrisUPC" pitchFamily="34" charset="-34"/>
              </a:rPr>
              <a:t>หลักเกณฑ์การคำนวณราคากลางงานก่อสร้างชลประทาน (ต่อ)</a:t>
            </a:r>
            <a:endParaRPr lang="th-TH" sz="2400" b="1" dirty="0">
              <a:cs typeface="IrisUPC" pitchFamily="34" charset="-34"/>
            </a:endParaRPr>
          </a:p>
        </p:txBody>
      </p:sp>
      <p:pic>
        <p:nvPicPr>
          <p:cNvPr id="5" name="รูปภาพ 4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31001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251520" y="940488"/>
            <a:ext cx="8640960" cy="5755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 contourW="12700">
            <a:bevelT w="50800" h="38100" prst="artDeco"/>
            <a:contourClr>
              <a:schemeClr val="tx1"/>
            </a:contourClr>
          </a:sp3d>
        </p:spPr>
        <p:txBody>
          <a:bodyPr wrap="square" rtlCol="0" anchor="ctr" anchorCtr="0">
            <a:noAutofit/>
          </a:bodyPr>
          <a:lstStyle/>
          <a:p>
            <a:pPr marL="271463" indent="-271463">
              <a:lnSpc>
                <a:spcPts val="2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ให้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ผู้มีหน้าที่คำนวณราคา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กลาพิจารณากำหนด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รายการค่าใช้จ่ายพิเศษตามข้อกำหนด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ฯ ตาม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ข้อเท็จจริงและข้อกำหนด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ต่างๆ    ที่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เกี่ยวข้องกับโครงการ/งานก่อสร้างชลประทาน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นั้น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ว่าต้องมีค่าใช้จ่ายพิเศษตามข้อกำหนดและค่าใช้จ่าย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อื่นที่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จำเป็นต้องมีรายการ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ใดบ้าง</a:t>
            </a:r>
          </a:p>
          <a:p>
            <a:pPr marL="271463" indent="-271463">
              <a:lnSpc>
                <a:spcPts val="2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th-TH" sz="1800" b="1" dirty="0">
                <a:latin typeface="IrisUPC" pitchFamily="34" charset="-34"/>
                <a:cs typeface="IrisUPC" pitchFamily="34" charset="-34"/>
              </a:rPr>
              <a:t>จัดทำรายละเอียดการคำนวณรวมทั้งเหตุผลและความจำเป็นที่ต้องมีของค่าใช้จ่ายพิเศษตามข้อกำหนดและค่าใช้จ่ายอื่นที่ต้องมีแต่ละรายการและหรือหลายรายการตามแบบฟอร์มที่กำหนด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pPr marL="271463" indent="-271463">
              <a:lnSpc>
                <a:spcPts val="2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th-TH" sz="1800" b="1" dirty="0">
                <a:latin typeface="IrisUPC" pitchFamily="34" charset="-34"/>
                <a:cs typeface="IrisUPC" pitchFamily="34" charset="-34"/>
              </a:rPr>
              <a:t>คำนวณรวมค่าใช้จ่ายพิเศษตามข้อกำหนดและค่าใช้จ่ายอื่นที่จำเป็นต้องมีทุกรายการ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pPr marL="271463" indent="-271463">
              <a:lnSpc>
                <a:spcPts val="2000"/>
              </a:lnSpc>
              <a:spcBef>
                <a:spcPts val="600"/>
              </a:spcBef>
              <a:buClr>
                <a:srgbClr val="333399"/>
              </a:buClr>
              <a:buFont typeface="+mj-lt"/>
              <a:buAutoNum type="arabicPeriod"/>
            </a:pPr>
            <a:r>
              <a:rPr lang="th-TH" sz="1800" b="1" dirty="0">
                <a:latin typeface="IrisUPC" pitchFamily="34" charset="-34"/>
                <a:cs typeface="IrisUPC" pitchFamily="34" charset="-34"/>
              </a:rPr>
              <a:t>นำผลรวมค่าใช้จ่ายพิเศษตามข้อกำหนดและค่าใช้จ่ายอื่นที่จำเป็นต้องมีทุกรายการ  ไปกำหนดให้อยู่ในรูป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เรียกว่า  “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ค่าใช้จ่ายพิเศษตามข้อกำหนดฯ”   ตามสูตร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ดังนี้</a:t>
            </a:r>
            <a:endParaRPr lang="en-US" sz="800" b="1" dirty="0" smtClean="0">
              <a:latin typeface="IrisUPC" pitchFamily="34" charset="-34"/>
              <a:cs typeface="IrisUPC" pitchFamily="34" charset="-34"/>
            </a:endParaRPr>
          </a:p>
          <a:p>
            <a:pPr marL="271463" indent="-271463">
              <a:lnSpc>
                <a:spcPts val="2000"/>
              </a:lnSpc>
              <a:spcBef>
                <a:spcPts val="600"/>
              </a:spcBef>
            </a:pPr>
            <a:r>
              <a:rPr lang="en-US" sz="1800" b="1" dirty="0">
                <a:latin typeface="IrisUPC" pitchFamily="34" charset="-34"/>
                <a:cs typeface="IrisUPC" pitchFamily="34" charset="-34"/>
              </a:rPr>
              <a:t> </a:t>
            </a:r>
            <a:r>
              <a:rPr lang="en-US" sz="1800" b="1" dirty="0" smtClean="0">
                <a:latin typeface="IrisUPC" pitchFamily="34" charset="-34"/>
                <a:cs typeface="IrisUPC" pitchFamily="34" charset="-34"/>
              </a:rPr>
              <a:t>		</a:t>
            </a:r>
            <a:r>
              <a:rPr lang="en-US" sz="1800" b="1" i="1" dirty="0" smtClean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i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i="1" dirty="0" smtClean="0">
                <a:latin typeface="IrisUPC" pitchFamily="34" charset="-34"/>
                <a:cs typeface="IrisUPC" pitchFamily="34" charset="-34"/>
              </a:rPr>
              <a:t> ค่าใช้จ่ายพิเศษตามข้อกำหนดฯ  </a:t>
            </a:r>
            <a:r>
              <a:rPr lang="en-US" sz="1800" b="1" i="1" dirty="0" smtClean="0">
                <a:latin typeface="IrisUPC" pitchFamily="34" charset="-34"/>
                <a:cs typeface="IrisUPC" pitchFamily="34" charset="-34"/>
              </a:rPr>
              <a:t>=</a:t>
            </a:r>
            <a:r>
              <a:rPr lang="th-TH" sz="1800" b="1" i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i="1" dirty="0" smtClean="0"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1800" b="1" i="1" dirty="0" smtClean="0">
                <a:latin typeface="IrisUPC" pitchFamily="34" charset="-34"/>
                <a:cs typeface="IrisUPC" pitchFamily="34" charset="-34"/>
              </a:rPr>
              <a:t> + </a:t>
            </a:r>
            <a:r>
              <a:rPr lang="en-US" sz="1800" b="1" i="1" dirty="0" smtClean="0">
                <a:latin typeface="IrisUPC" pitchFamily="34" charset="-34"/>
                <a:cs typeface="IrisUPC" pitchFamily="34" charset="-34"/>
                <a:sym typeface="Symbol"/>
              </a:rPr>
              <a:t></a:t>
            </a:r>
            <a:r>
              <a:rPr lang="th-TH" sz="1800" b="1" i="1" dirty="0" smtClean="0">
                <a:latin typeface="IrisUPC" pitchFamily="34" charset="-34"/>
                <a:cs typeface="IrisUPC" pitchFamily="34" charset="-34"/>
              </a:rPr>
              <a:t>ผลรวมค่าใช้จ่ายพิเศษตามข้อกำหนดฯ ÷  {</a:t>
            </a:r>
            <a:r>
              <a:rPr lang="en-US" sz="1800" b="1" i="1" dirty="0" smtClean="0">
                <a:latin typeface="IrisUPC" pitchFamily="34" charset="-34"/>
                <a:cs typeface="IrisUPC" pitchFamily="34" charset="-34"/>
              </a:rPr>
              <a:t>(</a:t>
            </a:r>
            <a:r>
              <a:rPr lang="th-TH" sz="1800" b="1" i="1" dirty="0" smtClean="0">
                <a:latin typeface="IrisUPC" pitchFamily="34" charset="-34"/>
                <a:cs typeface="IrisUPC" pitchFamily="34" charset="-34"/>
              </a:rPr>
              <a:t>ค่างานต้นทุนรวมทุก</a:t>
            </a:r>
            <a:br>
              <a:rPr lang="th-TH" sz="1800" b="1" i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i="1" dirty="0" smtClean="0">
                <a:latin typeface="IrisUPC" pitchFamily="34" charset="-34"/>
                <a:cs typeface="IrisUPC" pitchFamily="34" charset="-34"/>
              </a:rPr>
              <a:t>รายการที่มีข้อกำหนดให้ใช้ค่า</a:t>
            </a:r>
            <a:r>
              <a:rPr lang="th-TH" sz="1800" b="1" i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1800" b="1" i="1" dirty="0" smtClean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i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i="1" dirty="0" smtClean="0">
                <a:latin typeface="IrisUPC" pitchFamily="34" charset="-34"/>
                <a:cs typeface="IrisUPC" pitchFamily="34" charset="-34"/>
              </a:rPr>
              <a:t> จากตาราง </a:t>
            </a:r>
            <a:r>
              <a:rPr lang="en-US" sz="1800" b="1" i="1" dirty="0" smtClean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th-TH" sz="1800" b="1" i="1" dirty="0" smtClean="0">
                <a:latin typeface="IrisUPC" pitchFamily="34" charset="-34"/>
                <a:cs typeface="IrisUPC" pitchFamily="34" charset="-34"/>
              </a:rPr>
              <a:t> งานก่อสร้างชลประทาน </a:t>
            </a:r>
            <a:r>
              <a:rPr lang="en-US" sz="1800" b="1" i="1" dirty="0" smtClean="0">
                <a:latin typeface="IrisUPC" pitchFamily="34" charset="-34"/>
                <a:cs typeface="IrisUPC" pitchFamily="34" charset="-34"/>
              </a:rPr>
              <a:t>x </a:t>
            </a:r>
            <a:r>
              <a:rPr lang="th-TH" sz="1800" b="1" i="1" dirty="0" smtClean="0">
                <a:latin typeface="IrisUPC" pitchFamily="34" charset="-34"/>
                <a:cs typeface="IrisUPC" pitchFamily="34" charset="-34"/>
              </a:rPr>
              <a:t>ค่า </a:t>
            </a:r>
            <a:r>
              <a:rPr lang="en-US" sz="1800" b="1" i="1" dirty="0" smtClean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th-TH" sz="1800" b="1" i="1" dirty="0" smtClean="0">
                <a:latin typeface="IrisUPC" pitchFamily="34" charset="-34"/>
                <a:cs typeface="IrisUPC" pitchFamily="34" charset="-34"/>
              </a:rPr>
              <a:t> จากตาราง </a:t>
            </a:r>
            <a:r>
              <a:rPr lang="en-US" sz="1800" b="1" i="1" dirty="0" smtClean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i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i="1" dirty="0" smtClean="0">
                <a:latin typeface="IrisUPC" pitchFamily="34" charset="-34"/>
                <a:cs typeface="IrisUPC" pitchFamily="34" charset="-34"/>
              </a:rPr>
              <a:t>งานก่อสร้างชลประทาน) +</a:t>
            </a:r>
            <a:r>
              <a:rPr lang="en-US" sz="1800" b="1" i="1" dirty="0" smtClean="0">
                <a:latin typeface="IrisUPC" pitchFamily="34" charset="-34"/>
                <a:cs typeface="IrisUPC" pitchFamily="34" charset="-34"/>
              </a:rPr>
              <a:t> (</a:t>
            </a:r>
            <a:r>
              <a:rPr lang="th-TH" sz="1800" b="1" i="1" dirty="0" smtClean="0">
                <a:latin typeface="IrisUPC" pitchFamily="34" charset="-34"/>
                <a:cs typeface="IrisUPC" pitchFamily="34" charset="-34"/>
              </a:rPr>
              <a:t>ค่างานต้นทุนรวมทุกรายการที่มีข้อกำหนดให้ใช้ค่า </a:t>
            </a:r>
            <a:r>
              <a:rPr lang="en-US" sz="1800" b="1" i="1" dirty="0" smtClean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i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i="1" dirty="0" smtClean="0">
                <a:latin typeface="IrisUPC" pitchFamily="34" charset="-34"/>
                <a:cs typeface="IrisUPC" pitchFamily="34" charset="-34"/>
              </a:rPr>
              <a:t>จากตาราง  </a:t>
            </a:r>
            <a:r>
              <a:rPr lang="en-US" sz="1800" b="1" i="1" dirty="0" smtClean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i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i="1" dirty="0" smtClean="0">
                <a:latin typeface="IrisUPC" pitchFamily="34" charset="-34"/>
                <a:cs typeface="IrisUPC" pitchFamily="34" charset="-34"/>
              </a:rPr>
              <a:t> งานก่อสร้างสะพานและท่อเหลี่ยม  </a:t>
            </a:r>
            <a:r>
              <a:rPr lang="en-US" sz="1800" b="1" i="1" dirty="0" smtClean="0">
                <a:latin typeface="IrisUPC" pitchFamily="34" charset="-34"/>
                <a:cs typeface="IrisUPC" pitchFamily="34" charset="-34"/>
              </a:rPr>
              <a:t>x  </a:t>
            </a:r>
            <a:r>
              <a:rPr lang="th-TH" sz="1800" b="1" i="1" dirty="0" smtClean="0">
                <a:latin typeface="IrisUPC" pitchFamily="34" charset="-34"/>
                <a:cs typeface="IrisUPC" pitchFamily="34" charset="-34"/>
              </a:rPr>
              <a:t>ค่า </a:t>
            </a:r>
            <a:r>
              <a:rPr lang="en-US" sz="1800" b="1" i="1" dirty="0" smtClean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th-TH" sz="1800" b="1" i="1" dirty="0" smtClean="0">
                <a:latin typeface="IrisUPC" pitchFamily="34" charset="-34"/>
                <a:cs typeface="IrisUPC" pitchFamily="34" charset="-34"/>
              </a:rPr>
              <a:t>  จากตาราง </a:t>
            </a:r>
            <a:r>
              <a:rPr lang="en-US" sz="1800" b="1" i="1" dirty="0" smtClean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i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i="1" dirty="0" smtClean="0">
                <a:latin typeface="IrisUPC" pitchFamily="34" charset="-34"/>
                <a:cs typeface="IrisUPC" pitchFamily="34" charset="-34"/>
              </a:rPr>
              <a:t>งานก่อสร้างสะพานและท่อเหลี่ยม)}</a:t>
            </a:r>
            <a:r>
              <a:rPr lang="en-US" sz="1800" b="1" i="1" dirty="0" smtClean="0">
                <a:latin typeface="IrisUPC" pitchFamily="34" charset="-34"/>
                <a:cs typeface="IrisUPC" pitchFamily="34" charset="-34"/>
                <a:sym typeface="Symbol"/>
              </a:rPr>
              <a:t></a:t>
            </a:r>
            <a:br>
              <a:rPr lang="en-US" sz="1800" b="1" i="1" dirty="0" smtClean="0">
                <a:latin typeface="IrisUPC" pitchFamily="34" charset="-34"/>
                <a:cs typeface="IrisUPC" pitchFamily="34" charset="-34"/>
                <a:sym typeface="Symbol"/>
              </a:rPr>
            </a:br>
            <a:r>
              <a:rPr lang="th-TH" sz="1800" b="1" i="1" dirty="0" smtClean="0">
                <a:latin typeface="IrisUPC" pitchFamily="34" charset="-34"/>
                <a:cs typeface="IrisUPC" pitchFamily="34" charset="-34"/>
                <a:sym typeface="Symbol"/>
              </a:rPr>
              <a:t>	</a:t>
            </a:r>
            <a:r>
              <a:rPr lang="th-TH" sz="1800" b="1" i="1" dirty="0" smtClean="0">
                <a:latin typeface="IrisUPC" pitchFamily="34" charset="-34"/>
                <a:cs typeface="IrisUPC" pitchFamily="34" charset="-34"/>
              </a:rPr>
              <a:t>จะ</a:t>
            </a:r>
            <a:r>
              <a:rPr lang="th-TH" sz="1800" b="1" i="1" dirty="0">
                <a:latin typeface="IrisUPC" pitchFamily="34" charset="-34"/>
                <a:cs typeface="IrisUPC" pitchFamily="34" charset="-34"/>
              </a:rPr>
              <a:t>ได้ค่า </a:t>
            </a:r>
            <a:r>
              <a:rPr lang="en-US" sz="1800" b="1" i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i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i="1" dirty="0">
                <a:latin typeface="IrisUPC" pitchFamily="34" charset="-34"/>
                <a:cs typeface="IrisUPC" pitchFamily="34" charset="-34"/>
              </a:rPr>
              <a:t>ค่าใช้จ่ายพิเศษตามข้อกำหนดฯ</a:t>
            </a:r>
            <a:r>
              <a:rPr lang="en-US" sz="1800" b="1" i="1" dirty="0">
                <a:latin typeface="IrisUPC" pitchFamily="34" charset="-34"/>
                <a:cs typeface="IrisUPC" pitchFamily="34" charset="-34"/>
              </a:rPr>
              <a:t> =  </a:t>
            </a:r>
            <a:r>
              <a:rPr lang="en-US" sz="1800" b="1" i="1" dirty="0">
                <a:latin typeface="EucrosiaUPC" pitchFamily="18" charset="-34"/>
                <a:cs typeface="EucrosiaUPC" pitchFamily="18" charset="-34"/>
              </a:rPr>
              <a:t>1.xxxx</a:t>
            </a:r>
            <a:r>
              <a:rPr lang="th-TH" sz="1800" b="1" i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i="1" dirty="0" smtClean="0">
                <a:latin typeface="IrisUPC" pitchFamily="34" charset="-34"/>
                <a:cs typeface="IrisUPC" pitchFamily="34" charset="-34"/>
              </a:rPr>
              <a:t>(</a:t>
            </a:r>
            <a:r>
              <a:rPr lang="th-TH" sz="1800" b="1" i="1" dirty="0">
                <a:latin typeface="IrisUPC" pitchFamily="34" charset="-34"/>
                <a:cs typeface="IrisUPC" pitchFamily="34" charset="-34"/>
              </a:rPr>
              <a:t>กำหนดมาตรฐาน</a:t>
            </a:r>
            <a:r>
              <a:rPr lang="th-TH" sz="1800" b="1" i="1" dirty="0" smtClean="0">
                <a:latin typeface="IrisUPC" pitchFamily="34" charset="-34"/>
                <a:cs typeface="IrisUPC" pitchFamily="34" charset="-34"/>
              </a:rPr>
              <a:t>ทศนิยม </a:t>
            </a:r>
            <a:r>
              <a:rPr lang="th-TH" sz="1800" b="1" i="1" dirty="0" smtClean="0">
                <a:latin typeface="EucrosiaUPC" pitchFamily="18" charset="-34"/>
                <a:cs typeface="EucrosiaUPC" pitchFamily="18" charset="-34"/>
              </a:rPr>
              <a:t>4</a:t>
            </a:r>
            <a:r>
              <a:rPr lang="th-TH" sz="1800" b="1" i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i="1" dirty="0">
                <a:latin typeface="IrisUPC" pitchFamily="34" charset="-34"/>
                <a:cs typeface="IrisUPC" pitchFamily="34" charset="-34"/>
              </a:rPr>
              <a:t>ตำแหน่ง </a:t>
            </a:r>
            <a:r>
              <a:rPr lang="th-TH" sz="1800" b="1" i="1" dirty="0" smtClean="0">
                <a:latin typeface="IrisUPC" pitchFamily="34" charset="-34"/>
                <a:cs typeface="IrisUPC" pitchFamily="34" charset="-34"/>
              </a:rPr>
              <a:t>โดยไม่ปัด</a:t>
            </a:r>
            <a:r>
              <a:rPr lang="th-TH" sz="1800" b="1" i="1" dirty="0">
                <a:latin typeface="IrisUPC" pitchFamily="34" charset="-34"/>
                <a:cs typeface="IrisUPC" pitchFamily="34" charset="-34"/>
              </a:rPr>
              <a:t>เศษ</a:t>
            </a:r>
            <a:r>
              <a:rPr lang="th-TH" sz="1800" b="1" i="1" dirty="0" smtClean="0">
                <a:latin typeface="IrisUPC" pitchFamily="34" charset="-34"/>
                <a:cs typeface="IrisUPC" pitchFamily="34" charset="-34"/>
              </a:rPr>
              <a:t>)</a:t>
            </a:r>
            <a:endParaRPr lang="en-US" sz="1800" b="1" i="1" dirty="0">
              <a:latin typeface="IrisUPC" pitchFamily="34" charset="-34"/>
              <a:cs typeface="IrisUPC" pitchFamily="34" charset="-34"/>
            </a:endParaRPr>
          </a:p>
          <a:p>
            <a:pPr marL="271463" indent="-271463">
              <a:lnSpc>
                <a:spcPts val="2000"/>
              </a:lnSpc>
              <a:spcBef>
                <a:spcPts val="600"/>
              </a:spcBef>
              <a:buFont typeface="+mj-lt"/>
              <a:buAutoNum type="arabicPeriod" startAt="5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นำ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ค่าใช้จ่ายพิเศษตามข้อกำหนดฯ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ไปคูณค่า</a:t>
            </a:r>
            <a:r>
              <a:rPr lang="th-TH" sz="18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ที่ได้จากตาราง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งานก่อสร้างชลประทาน และค่า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ที่ได้จากตาราง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งานก่อสร้างสะพานและท่อ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เหลี่ยม    จะ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ได้ค่า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จากตาราง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งานก่อสร้าง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ชล-ประทาน และ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จากตาราง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งานก่อสร้างสะพานและท่อเหลี่ยม ซึ่งรวมค่าใช้จ่ายพิเศษตามข้อกำหนด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ฯ ไว้แล้ว</a:t>
            </a:r>
          </a:p>
          <a:p>
            <a:pPr marL="271463" indent="-271463">
              <a:lnSpc>
                <a:spcPts val="2000"/>
              </a:lnSpc>
              <a:spcBef>
                <a:spcPts val="600"/>
              </a:spcBef>
              <a:buFont typeface="+mj-lt"/>
              <a:buAutoNum type="arabicPeriod" startAt="5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นำ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จากตาราง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งานก่อสร้างชลประทาน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และ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จากตาราง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งานก่อสร้างสะพานและท่อเหลี่ยม ซึ่งรวมค่าใช้จ่ายพิเศษตามข้อกำหนดฯ ไว้แล้ว 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  ไปคูณกับค่า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ต้นทุนของรายการ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งานก่อสร้างที่มี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ข้อกำหนดให้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ใช้ค่า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จากตาราง 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Factor F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งานก่อสร้างชลประทาน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   หรือที่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มีข้อกำหนดให้ใช้ค่า</a:t>
            </a:r>
            <a:r>
              <a:rPr lang="th-TH" sz="18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จากตาราง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งานก่อสร้างสะพานและท่อเหลี่ยม  แล้วแต่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กรณี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764124" y="188640"/>
            <a:ext cx="5594800" cy="72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  <a:scene3d>
              <a:camera prst="orthographicFront"/>
              <a:lightRig rig="threePt" dir="t"/>
            </a:scene3d>
            <a:sp3d>
              <a:contourClr>
                <a:srgbClr val="006C31"/>
              </a:contourClr>
            </a:sp3d>
          </a:bodyPr>
          <a:lstStyle/>
          <a:p>
            <a:pPr algn="ct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2400" b="1" dirty="0" smtClean="0">
                <a:effectLst/>
                <a:cs typeface="IrisUPC" pitchFamily="34" charset="-34"/>
              </a:rPr>
              <a:t>หลักเกณฑ์และวิธีการคำนวณค่าใช้จ่าย</a:t>
            </a:r>
            <a:r>
              <a:rPr lang="th-TH" sz="2400" b="1" dirty="0">
                <a:effectLst/>
                <a:cs typeface="IrisUPC" pitchFamily="34" charset="-34"/>
              </a:rPr>
              <a:t>พิเศษตามข้อกำหนด</a:t>
            </a:r>
            <a:r>
              <a:rPr lang="th-TH" sz="2400" b="1" dirty="0" smtClean="0">
                <a:effectLst/>
                <a:cs typeface="IrisUPC" pitchFamily="34" charset="-34"/>
              </a:rPr>
              <a:t>ฯ</a:t>
            </a:r>
          </a:p>
          <a:p>
            <a:pPr algn="ct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2400" b="1" dirty="0" smtClean="0">
                <a:effectLst/>
                <a:cs typeface="IrisUPC" pitchFamily="34" charset="-34"/>
              </a:rPr>
              <a:t>หลักเกณฑ์การคำนวณราคากลางงานก่อสร้างชลประทาน (ต่อ)</a:t>
            </a:r>
            <a:endParaRPr lang="th-TH" sz="2400" b="1" dirty="0">
              <a:effectLst/>
              <a:cs typeface="IrisUPC" pitchFamily="34" charset="-34"/>
            </a:endParaRPr>
          </a:p>
        </p:txBody>
      </p:sp>
      <p:pic>
        <p:nvPicPr>
          <p:cNvPr id="5" name="รูปภาพ 4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57747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250326" y="3344452"/>
            <a:ext cx="8642154" cy="3181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lIns="36000" rIns="36000" rtlCol="0" anchor="ctr" anchorCtr="0">
            <a:noAutofit/>
          </a:bodyPr>
          <a:lstStyle/>
          <a:p>
            <a:pPr marL="85725" defTabSz="625475" fontAlgn="base">
              <a:lnSpc>
                <a:spcPct val="95000"/>
              </a:lnSpc>
              <a:spcAft>
                <a:spcPct val="0"/>
              </a:spcAft>
              <a:buClr>
                <a:srgbClr val="3D007A"/>
              </a:buClr>
              <a:buFont typeface="Wingdings" pitchFamily="2" charset="2"/>
              <a:buNone/>
            </a:pP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กำหนดค่าใช้จ่ายพิเศษฯ ทั้งหมด  ให้อยู่ในรูป </a:t>
            </a:r>
            <a:r>
              <a:rPr lang="en-US" sz="2400" b="1" dirty="0" smtClean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4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(</a:t>
            </a:r>
            <a:r>
              <a:rPr lang="en-US" sz="2400" b="1" dirty="0" smtClean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4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ค่าใช้จ่ายพิเศษฯ)  โดยใช้สูตร  ดังนี้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/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	 =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+ 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  <a:sym typeface="Symbol"/>
              </a:rPr>
              <a:t>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(ผลรวมค่าใช้จ่ายพิเศษตามข้อกำหนดฯ) ÷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  <a:sym typeface="Symbol"/>
              </a:rPr>
              <a:t>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(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ค่างานต้นทุนรวมทุก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รายการที่มีข้อกำหนด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	           ให้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ใช้ค่า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จาก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ตาราง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ก่อสร้างชลประทาน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×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ค่า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</a:t>
            </a:r>
            <a:r>
              <a:rPr lang="en-US" sz="2200" b="1" dirty="0" smtClean="0">
                <a:latin typeface="Angsana New" pitchFamily="18" charset="-34"/>
                <a:cs typeface="Angsana New" pitchFamily="18" charset="-34"/>
              </a:rPr>
              <a:t>F</a:t>
            </a:r>
            <a:r>
              <a:rPr lang="th-TH" sz="2200" b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จากตาราง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		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งานก่อสร้างชลประทาน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)  +  (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ค่างานต้นทุนรวมทุกรายการที่มีข้อกำหนดให้ใช้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ค่า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		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en-US" sz="2200" b="1" dirty="0" smtClean="0">
                <a:latin typeface="Angsana New" pitchFamily="18" charset="-34"/>
                <a:cs typeface="Angsana New" pitchFamily="18" charset="-34"/>
              </a:rPr>
              <a:t>Factor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 </a:t>
            </a:r>
            <a:r>
              <a:rPr lang="th-TH" sz="2200" b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จาก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ตาราง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งานก่อสร้างสะพานและท่อ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เหลี่ยม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 ×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ค่า</a:t>
            </a:r>
            <a:r>
              <a:rPr lang="th-TH" sz="2200" b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จากตาราง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		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งาน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ก่อสร้างสะพาน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และท่อ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เหลี่ยม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)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  <a:sym typeface="Symbol"/>
              </a:rPr>
              <a:t>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  <a:sym typeface="Symbol"/>
              </a:rPr>
              <a:t></a:t>
            </a:r>
            <a:endParaRPr lang="en-US" sz="2200" b="1" dirty="0" smtClean="0">
              <a:latin typeface="IrisUPC" pitchFamily="34" charset="-34"/>
              <a:cs typeface="IrisUPC" pitchFamily="34" charset="-34"/>
            </a:endParaRPr>
          </a:p>
          <a:p>
            <a:pPr marL="85725" defTabSz="714375" fontAlgn="base">
              <a:lnSpc>
                <a:spcPct val="95000"/>
              </a:lnSpc>
              <a:spcAft>
                <a:spcPct val="0"/>
              </a:spcAft>
              <a:buClr>
                <a:srgbClr val="3D007A"/>
              </a:buClr>
              <a:buFont typeface="Wingdings" pitchFamily="2" charset="2"/>
              <a:buNone/>
            </a:pPr>
            <a:endParaRPr lang="en-US" sz="2200" b="1" dirty="0" smtClean="0">
              <a:latin typeface="IrisUPC" pitchFamily="34" charset="-34"/>
              <a:cs typeface="IrisUPC" pitchFamily="34" charset="-34"/>
              <a:sym typeface="Symbol" pitchFamily="18" charset="2"/>
            </a:endParaRPr>
          </a:p>
          <a:p>
            <a:pPr marL="85725" indent="4763" defTabSz="715963" fontAlgn="base">
              <a:lnSpc>
                <a:spcPct val="95000"/>
              </a:lnSpc>
              <a:spcAft>
                <a:spcPct val="0"/>
              </a:spcAft>
              <a:buClr>
                <a:srgbClr val="3D007A"/>
              </a:buClr>
              <a:buFont typeface="Wingdings" pitchFamily="2" charset="2"/>
              <a:buNone/>
            </a:pPr>
            <a:r>
              <a:rPr lang="en-US" sz="2200" b="1" dirty="0" smtClean="0">
                <a:latin typeface="IrisUPC" pitchFamily="34" charset="-34"/>
                <a:cs typeface="IrisUPC" pitchFamily="34" charset="-34"/>
                <a:sym typeface="Symbol" pitchFamily="18" charset="2"/>
              </a:rPr>
              <a:t>	=   </a:t>
            </a:r>
            <a:r>
              <a:rPr lang="en-US" sz="2200" b="1" dirty="0" smtClean="0">
                <a:latin typeface="EucrosiaUPC" pitchFamily="18" charset="-34"/>
                <a:cs typeface="EucrosiaUPC" pitchFamily="18" charset="-34"/>
                <a:sym typeface="Symbol" pitchFamily="18" charset="2"/>
              </a:rPr>
              <a:t>1.xxxx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  <a:sym typeface="Symbol" pitchFamily="18" charset="2"/>
              </a:rPr>
              <a:t>  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  <a:sym typeface="Symbol" pitchFamily="18" charset="2"/>
              </a:rPr>
              <a:t>(ใช้มาตรฐานทศนิยม 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  <a:sym typeface="Symbol" pitchFamily="18" charset="2"/>
              </a:rPr>
              <a:t>4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  <a:sym typeface="Symbol" pitchFamily="18" charset="2"/>
              </a:rPr>
              <a:t> ตำแหน่ง   โดยไม่ปัดเศษ)</a:t>
            </a:r>
            <a:endParaRPr lang="en-US" sz="2200" b="1" dirty="0" smtClean="0">
              <a:latin typeface="IrisUPC" pitchFamily="34" charset="-34"/>
              <a:cs typeface="IrisUPC" pitchFamily="34" charset="-34"/>
              <a:sym typeface="Symbol" pitchFamily="18" charset="2"/>
            </a:endParaRPr>
          </a:p>
        </p:txBody>
      </p:sp>
      <p:sp>
        <p:nvSpPr>
          <p:cNvPr id="6" name="สี่เหลี่ยมมุมมน 5"/>
          <p:cNvSpPr/>
          <p:nvPr/>
        </p:nvSpPr>
        <p:spPr bwMode="auto">
          <a:xfrm>
            <a:off x="1214414" y="285728"/>
            <a:ext cx="6858048" cy="944940"/>
          </a:xfrm>
          <a:prstGeom prst="round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CC3300"/>
              </a:buClr>
            </a:pPr>
            <a:r>
              <a:rPr lang="th-TH" sz="3000" b="1" dirty="0" smtClean="0">
                <a:latin typeface="Angsana New" pitchFamily="18" charset="-34"/>
                <a:cs typeface="IrisUPC" pitchFamily="34" charset="-34"/>
              </a:rPr>
              <a:t>วิธีการกำหนดค่า </a:t>
            </a:r>
            <a:r>
              <a:rPr lang="en-US" sz="3000" b="1" dirty="0" smtClean="0">
                <a:latin typeface="Angsana New" pitchFamily="18" charset="-34"/>
                <a:cs typeface="IrisUPC" pitchFamily="34" charset="-34"/>
              </a:rPr>
              <a:t>Factor F </a:t>
            </a:r>
            <a:r>
              <a:rPr lang="th-TH" sz="3000" b="1" dirty="0" smtClean="0">
                <a:latin typeface="Angsana New" pitchFamily="18" charset="-34"/>
                <a:cs typeface="IrisUPC" pitchFamily="34" charset="-34"/>
              </a:rPr>
              <a:t> ค่าใช้จ่ายพิเศษตามข้อกำหนดฯ</a:t>
            </a:r>
          </a:p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CC3300"/>
              </a:buClr>
            </a:pPr>
            <a:r>
              <a:rPr lang="th-TH" sz="3000" b="1" dirty="0" smtClean="0">
                <a:latin typeface="Angsana New" pitchFamily="18" charset="-34"/>
                <a:cs typeface="IrisUPC" pitchFamily="34" charset="-34"/>
              </a:rPr>
              <a:t>งานก่อสร้างชลประทาน</a:t>
            </a:r>
          </a:p>
        </p:txBody>
      </p:sp>
      <p:sp>
        <p:nvSpPr>
          <p:cNvPr id="7" name="TextBox 6"/>
          <p:cNvSpPr txBox="1"/>
          <p:nvPr/>
        </p:nvSpPr>
        <p:spPr bwMode="auto">
          <a:xfrm>
            <a:off x="2214546" y="1772816"/>
            <a:ext cx="4714909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lIns="36000" rIns="36000" rtlCol="0" anchor="ctr" anchorCtr="0"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2600" b="1" dirty="0" smtClean="0">
                <a:latin typeface="Angsana New" pitchFamily="18" charset="-34"/>
                <a:cs typeface="IrisUPC" pitchFamily="34" charset="-34"/>
              </a:rPr>
              <a:t>คำนวณรวมค่าใช้จ่ายพิเศษตามข้อกำหนด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2600" b="1" dirty="0" smtClean="0">
                <a:latin typeface="Angsana New" pitchFamily="18" charset="-34"/>
                <a:cs typeface="IrisUPC" pitchFamily="34" charset="-34"/>
              </a:rPr>
              <a:t>และค่าใช้จ่ายอื่นที่จำเป็นต้องมี ทุกรายการ</a:t>
            </a:r>
          </a:p>
        </p:txBody>
      </p:sp>
      <p:sp>
        <p:nvSpPr>
          <p:cNvPr id="8" name="ลูกศรลง 7"/>
          <p:cNvSpPr/>
          <p:nvPr/>
        </p:nvSpPr>
        <p:spPr bwMode="auto">
          <a:xfrm>
            <a:off x="4000496" y="2772948"/>
            <a:ext cx="1123958" cy="428628"/>
          </a:xfrm>
          <a:prstGeom prst="downArrow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contourClr>
              <a:srgbClr val="00B050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1600" b="1" dirty="0" smtClean="0">
              <a:solidFill>
                <a:srgbClr val="990000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9" name="AutoShape 1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018594" y="6732586"/>
            <a:ext cx="54000" cy="54000"/>
          </a:xfrm>
          <a:prstGeom prst="actionButtonBlank">
            <a:avLst/>
          </a:prstGeom>
          <a:solidFill>
            <a:srgbClr val="66FF33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>
              <a:solidFill>
                <a:srgbClr val="0000CC"/>
              </a:solidFill>
              <a:effectLst>
                <a:glow rad="101600">
                  <a:srgbClr val="7030A0">
                    <a:alpha val="60000"/>
                  </a:srgbClr>
                </a:glow>
              </a:effectLst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11" name="AutoShape 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023356" y="6610372"/>
            <a:ext cx="54000" cy="54000"/>
          </a:xfrm>
          <a:prstGeom prst="actionButtonBlank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 dirty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pic>
        <p:nvPicPr>
          <p:cNvPr id="12" name="รูปภาพ 11" descr="แบนฟุ้ง นูน copy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74553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Grp="1" noChangeArrowheads="1"/>
          </p:cNvSpPr>
          <p:nvPr/>
        </p:nvSpPr>
        <p:spPr>
          <a:xfrm>
            <a:off x="80962" y="2143116"/>
            <a:ext cx="8982075" cy="2571768"/>
          </a:xfrm>
          <a:prstGeom prst="rect">
            <a:avLst/>
          </a:prstGeom>
          <a:ln/>
          <a:effectLst/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"/>
            </a:scene3d>
            <a:sp3d extrusionH="152400" contourW="38100">
              <a:bevelT w="152400" h="152400"/>
              <a:bevelB w="152400" h="152400"/>
              <a:contourClr>
                <a:schemeClr val="bg1"/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th-TH" sz="6000" b="1" dirty="0" smtClean="0">
                <a:effectLst/>
                <a:cs typeface="IrisUPC" pitchFamily="34" charset="-34"/>
              </a:rPr>
              <a:t>หลักเกณฑ์</a:t>
            </a:r>
          </a:p>
          <a:p>
            <a:pPr>
              <a:lnSpc>
                <a:spcPct val="90000"/>
              </a:lnSpc>
            </a:pPr>
            <a:r>
              <a:rPr lang="th-TH" sz="6000" b="1" dirty="0" smtClean="0">
                <a:effectLst/>
                <a:cs typeface="IrisUPC" pitchFamily="34" charset="-34"/>
              </a:rPr>
              <a:t>การสรุปค่าก่อสร้างเป็นราคากลาง</a:t>
            </a:r>
          </a:p>
          <a:p>
            <a:pPr>
              <a:lnSpc>
                <a:spcPct val="90000"/>
              </a:lnSpc>
            </a:pPr>
            <a:r>
              <a:rPr lang="th-TH" sz="6000" b="1" dirty="0" smtClean="0">
                <a:effectLst/>
                <a:cs typeface="IrisUPC" pitchFamily="34" charset="-34"/>
              </a:rPr>
              <a:t>และการจัดทำรายงาน</a:t>
            </a:r>
            <a:endParaRPr lang="th-TH" sz="6000" b="1" dirty="0">
              <a:effectLst/>
              <a:latin typeface="Browallia New" pitchFamily="34" charset="-34"/>
              <a:cs typeface="Browall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38504574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>
            <a:spLocks noGrp="1" noChangeArrowheads="1"/>
          </p:cNvSpPr>
          <p:nvPr>
            <p:ph type="title"/>
          </p:nvPr>
        </p:nvSpPr>
        <p:spPr>
          <a:xfrm>
            <a:off x="1241573" y="588600"/>
            <a:ext cx="6639724" cy="1285884"/>
          </a:xfrm>
          <a:noFill/>
          <a:effectLst/>
          <a:scene3d>
            <a:camera prst="orthographicFront"/>
            <a:lightRig rig="threePt" dir="t"/>
          </a:scene3d>
          <a:sp3d contourW="12700"/>
        </p:spPr>
        <p:txBody>
          <a:bodyPr anchor="b" anchorCtr="0">
            <a:sp3d extrusionH="38100"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pPr>
              <a:lnSpc>
                <a:spcPct val="80000"/>
              </a:lnSpc>
            </a:pPr>
            <a:r>
              <a:rPr lang="th-TH" sz="4500" b="1" dirty="0">
                <a:solidFill>
                  <a:schemeClr val="tx1"/>
                </a:solidFill>
                <a:effectLst/>
                <a:cs typeface="IrisUPC" pitchFamily="34" charset="-34"/>
              </a:rPr>
              <a:t>การ</a:t>
            </a:r>
            <a:r>
              <a:rPr lang="th-TH" sz="4500" b="1" dirty="0" smtClean="0">
                <a:solidFill>
                  <a:schemeClr val="tx1"/>
                </a:solidFill>
                <a:effectLst/>
                <a:cs typeface="IrisUPC" pitchFamily="34" charset="-34"/>
              </a:rPr>
              <a:t>สรุปค่า</a:t>
            </a:r>
            <a:r>
              <a:rPr lang="th-TH" sz="4500" b="1" dirty="0">
                <a:solidFill>
                  <a:schemeClr val="tx1"/>
                </a:solidFill>
                <a:effectLst/>
                <a:cs typeface="IrisUPC" pitchFamily="34" charset="-34"/>
              </a:rPr>
              <a:t>ก่อสร้างเป็นราคา</a:t>
            </a:r>
            <a:r>
              <a:rPr lang="th-TH" sz="4500" b="1" dirty="0" smtClean="0">
                <a:solidFill>
                  <a:schemeClr val="tx1"/>
                </a:solidFill>
                <a:effectLst/>
                <a:cs typeface="IrisUPC" pitchFamily="34" charset="-34"/>
              </a:rPr>
              <a:t>กลาง</a:t>
            </a:r>
            <a:br>
              <a:rPr lang="th-TH" sz="4500" b="1" dirty="0" smtClean="0">
                <a:solidFill>
                  <a:schemeClr val="tx1"/>
                </a:solidFill>
                <a:effectLst/>
                <a:cs typeface="IrisUPC" pitchFamily="34" charset="-34"/>
              </a:rPr>
            </a:br>
            <a:r>
              <a:rPr lang="th-TH" sz="4500" b="1" dirty="0" smtClean="0">
                <a:solidFill>
                  <a:schemeClr val="tx1"/>
                </a:solidFill>
                <a:effectLst/>
                <a:cs typeface="IrisUPC" pitchFamily="34" charset="-34"/>
              </a:rPr>
              <a:t>และการจัดทำรายงาน</a:t>
            </a:r>
            <a:endParaRPr lang="th-TH" sz="4500" b="1" dirty="0">
              <a:solidFill>
                <a:schemeClr val="tx1"/>
              </a:solidFill>
              <a:effectLst/>
              <a:cs typeface="IrisUPC" pitchFamily="34" charset="-34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50326" y="2276873"/>
            <a:ext cx="8642154" cy="4132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ctr" anchorCtr="0">
            <a:noAutofit/>
          </a:bodyPr>
          <a:lstStyle/>
          <a:p>
            <a:pPr marL="266700" indent="-266700" fontAlgn="base">
              <a:lnSpc>
                <a:spcPct val="80000"/>
              </a:lnSpc>
              <a:spcBef>
                <a:spcPts val="1800"/>
              </a:spcBef>
              <a:spcAft>
                <a:spcPct val="0"/>
              </a:spcAft>
              <a:buClr>
                <a:srgbClr val="CC3300"/>
              </a:buClr>
              <a:buSzPct val="50000"/>
              <a:buFont typeface="Wingdings" pitchFamily="2" charset="2"/>
              <a:buChar char="q"/>
            </a:pPr>
            <a:r>
              <a:rPr lang="th-TH" sz="3000" b="1" dirty="0" smtClean="0">
                <a:latin typeface="Angsana New" pitchFamily="18" charset="-34"/>
                <a:cs typeface="IrisUPC" pitchFamily="34" charset="-34"/>
              </a:rPr>
              <a:t>การสรุปค่าก่อสร้างเป็นราคากลาง     เป็นหลักเกณฑ์ วิธีการ และข้อกำหนด ในการคำนวณรวม ค่า</a:t>
            </a:r>
            <a:r>
              <a:rPr lang="th-TH" sz="3000" b="1" dirty="0">
                <a:latin typeface="Angsana New" pitchFamily="18" charset="-34"/>
                <a:cs typeface="IrisUPC" pitchFamily="34" charset="-34"/>
              </a:rPr>
              <a:t>งานต้นทุน (</a:t>
            </a:r>
            <a:r>
              <a:rPr lang="en-US" sz="3000" b="1" dirty="0">
                <a:latin typeface="Angsana New" pitchFamily="18" charset="-34"/>
                <a:cs typeface="IrisUPC" pitchFamily="34" charset="-34"/>
              </a:rPr>
              <a:t>Direct Cost) </a:t>
            </a:r>
            <a:r>
              <a:rPr lang="th-TH" sz="3000" b="1" dirty="0" smtClean="0">
                <a:latin typeface="Angsana New" pitchFamily="18" charset="-34"/>
                <a:cs typeface="IrisUPC" pitchFamily="34" charset="-34"/>
              </a:rPr>
              <a:t>  ค่าใช้จ่ายในการดำเนินงานก่อสร้าง</a:t>
            </a:r>
            <a:r>
              <a:rPr lang="en-US" sz="3000" b="1" dirty="0" smtClean="0">
                <a:latin typeface="Angsana New" pitchFamily="18" charset="-34"/>
                <a:cs typeface="IrisUPC" pitchFamily="34" charset="-34"/>
              </a:rPr>
              <a:t>  (Indirect </a:t>
            </a:r>
            <a:r>
              <a:rPr lang="en-US" sz="3000" b="1" dirty="0">
                <a:latin typeface="Angsana New" pitchFamily="18" charset="-34"/>
                <a:cs typeface="IrisUPC" pitchFamily="34" charset="-34"/>
              </a:rPr>
              <a:t>Cost) </a:t>
            </a:r>
            <a:r>
              <a:rPr lang="th-TH" sz="3000" b="1" dirty="0" smtClean="0">
                <a:latin typeface="Angsana New" pitchFamily="18" charset="-34"/>
                <a:cs typeface="IrisUPC" pitchFamily="34" charset="-34"/>
              </a:rPr>
              <a:t> หรือค่า </a:t>
            </a:r>
            <a:r>
              <a:rPr lang="en-US" sz="3000" b="1" dirty="0" smtClean="0">
                <a:latin typeface="Angsana New" pitchFamily="18" charset="-34"/>
                <a:cs typeface="IrisUPC" pitchFamily="34" charset="-34"/>
              </a:rPr>
              <a:t>Factor F      </a:t>
            </a:r>
            <a:r>
              <a:rPr lang="th-TH" sz="3000" b="1" dirty="0" smtClean="0">
                <a:latin typeface="Angsana New" pitchFamily="18" charset="-34"/>
                <a:cs typeface="IrisUPC" pitchFamily="34" charset="-34"/>
              </a:rPr>
              <a:t>ค่าใช้จ่ายพิเศษ</a:t>
            </a:r>
            <a:r>
              <a:rPr lang="th-TH" sz="3000" b="1" dirty="0">
                <a:latin typeface="Angsana New" pitchFamily="18" charset="-34"/>
                <a:cs typeface="IrisUPC" pitchFamily="34" charset="-34"/>
              </a:rPr>
              <a:t>ตามข้อกำหนดและ</a:t>
            </a:r>
            <a:r>
              <a:rPr lang="th-TH" sz="3000" b="1" dirty="0" smtClean="0">
                <a:latin typeface="Angsana New" pitchFamily="18" charset="-34"/>
                <a:cs typeface="IrisUPC" pitchFamily="34" charset="-34"/>
              </a:rPr>
              <a:t>ค่าใช้จ่ายอื่นที่จำเป็นต้องมี</a:t>
            </a:r>
            <a:r>
              <a:rPr lang="en-US" sz="3000" b="1" dirty="0" smtClean="0">
                <a:latin typeface="Angsana New" pitchFamily="18" charset="-34"/>
                <a:cs typeface="IrisUPC" pitchFamily="34" charset="-34"/>
              </a:rPr>
              <a:t>   </a:t>
            </a:r>
            <a:r>
              <a:rPr lang="th-TH" sz="3000" b="1" dirty="0" smtClean="0">
                <a:latin typeface="Angsana New" pitchFamily="18" charset="-34"/>
                <a:cs typeface="IrisUPC" pitchFamily="34" charset="-34"/>
              </a:rPr>
              <a:t>รวมทั้งค่าครุภัณฑ์และค่าก่อสร้างอื่นๆ เป็น</a:t>
            </a:r>
            <a:r>
              <a:rPr lang="th-TH" sz="3000" b="1" dirty="0">
                <a:latin typeface="Angsana New" pitchFamily="18" charset="-34"/>
                <a:cs typeface="IrisUPC" pitchFamily="34" charset="-34"/>
              </a:rPr>
              <a:t>ราคากลางงาน</a:t>
            </a:r>
            <a:r>
              <a:rPr lang="th-TH" sz="3000" b="1" dirty="0" smtClean="0">
                <a:latin typeface="Angsana New" pitchFamily="18" charset="-34"/>
                <a:cs typeface="IrisUPC" pitchFamily="34" charset="-34"/>
              </a:rPr>
              <a:t>ก่อสร้างทั้งโครงการ/งานก่อสร้าง</a:t>
            </a:r>
          </a:p>
          <a:p>
            <a:pPr marL="266700" indent="-266700" fontAlgn="base">
              <a:lnSpc>
                <a:spcPct val="80000"/>
              </a:lnSpc>
              <a:spcBef>
                <a:spcPts val="1800"/>
              </a:spcBef>
              <a:spcAft>
                <a:spcPct val="0"/>
              </a:spcAft>
              <a:buClr>
                <a:srgbClr val="CC3300"/>
              </a:buClr>
              <a:buSzPct val="50000"/>
              <a:buFont typeface="Wingdings" pitchFamily="2" charset="2"/>
              <a:buChar char="q"/>
            </a:pPr>
            <a:r>
              <a:rPr lang="th-TH" sz="3000" b="1" dirty="0" smtClean="0">
                <a:latin typeface="Angsana New" pitchFamily="18" charset="-34"/>
                <a:cs typeface="IrisUPC" pitchFamily="34" charset="-34"/>
              </a:rPr>
              <a:t>การจัดทำรายงาน   หมายถึง  การรวบรวมและนำรายละเอียดต่างๆ จากการคำนวณราคากลางงานก่อสร้าง    มาจัดทำเป็นรายงานการคำนวณราคากลางงานก่อสร้าง    ซึ่งในหลักเกณฑ์การคำนวณราคากลางทั้ง </a:t>
            </a:r>
            <a:r>
              <a:rPr lang="th-TH" sz="3000" b="1" dirty="0" smtClean="0">
                <a:latin typeface="Angsana New" pitchFamily="18" charset="-34"/>
                <a:cs typeface="EucrosiaUPC" pitchFamily="18" charset="-34"/>
              </a:rPr>
              <a:t>3</a:t>
            </a:r>
            <a:r>
              <a:rPr lang="th-TH" sz="3000" b="1" dirty="0" smtClean="0">
                <a:latin typeface="Angsana New" pitchFamily="18" charset="-34"/>
                <a:cs typeface="IrisUPC" pitchFamily="34" charset="-34"/>
              </a:rPr>
              <a:t> หลักเกณฑ์   ได้กำหนดให้มีแบบฟอร์มและแบบรายละเอียดประกอบการคำนวณไว้   เพื่อให้ผู้มีหน้าที่คำนวณราคากลางนำไปใช้ในแนวทางเดียวกัน</a:t>
            </a:r>
          </a:p>
        </p:txBody>
      </p:sp>
      <p:pic>
        <p:nvPicPr>
          <p:cNvPr id="8" name="รูปภาพ 7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18182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9" name="Text Box 3"/>
          <p:cNvSpPr txBox="1">
            <a:spLocks noChangeArrowheads="1"/>
          </p:cNvSpPr>
          <p:nvPr/>
        </p:nvSpPr>
        <p:spPr bwMode="auto">
          <a:xfrm>
            <a:off x="1837692" y="204875"/>
            <a:ext cx="5471230" cy="647683"/>
          </a:xfrm>
          <a:prstGeom prst="rect">
            <a:avLst/>
          </a:prstGeom>
          <a:noFill/>
          <a:ln w="19050" algn="ctr">
            <a:solidFill>
              <a:schemeClr val="bg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b" anchorCtr="0">
            <a:noAutofit/>
            <a:sp3d extrusionH="152400">
              <a:contourClr>
                <a:schemeClr val="bg1"/>
              </a:contourClr>
            </a:sp3d>
          </a:bodyPr>
          <a:lstStyle/>
          <a:p>
            <a:pPr algn="ctr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400" b="1" dirty="0" smtClean="0">
                <a:effectLst/>
                <a:latin typeface="Angsana New" pitchFamily="18" charset="-34"/>
                <a:cs typeface="IrisUPC" pitchFamily="34" charset="-34"/>
              </a:rPr>
              <a:t>ภาพรวมการ</a:t>
            </a:r>
            <a:r>
              <a:rPr lang="th-TH" sz="3400" b="1" dirty="0">
                <a:effectLst/>
                <a:latin typeface="Angsana New" pitchFamily="18" charset="-34"/>
                <a:cs typeface="IrisUPC" pitchFamily="34" charset="-34"/>
              </a:rPr>
              <a:t>สรุปค่าก่อสร้างเป็นราคากลาง</a:t>
            </a:r>
          </a:p>
        </p:txBody>
      </p:sp>
      <p:sp>
        <p:nvSpPr>
          <p:cNvPr id="106500" name="Text Box 4"/>
          <p:cNvSpPr txBox="1">
            <a:spLocks noChangeArrowheads="1"/>
          </p:cNvSpPr>
          <p:nvPr/>
        </p:nvSpPr>
        <p:spPr bwMode="auto">
          <a:xfrm>
            <a:off x="179388" y="966771"/>
            <a:ext cx="8713787" cy="1431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/>
        </p:spPr>
        <p:txBody>
          <a:bodyPr>
            <a:spAutoFit/>
          </a:bodyPr>
          <a:lstStyle/>
          <a:p>
            <a:pPr marL="266700" indent="-2667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CC3300"/>
              </a:buClr>
              <a:buSzPct val="50000"/>
              <a:buFont typeface="Wingdings" pitchFamily="2" charset="2"/>
              <a:buChar char="q"/>
            </a:pP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เป็นการนำค่างานต้นทุน (</a:t>
            </a:r>
            <a:r>
              <a:rPr lang="en-US" sz="2400" b="1" dirty="0">
                <a:latin typeface="Angsana New" pitchFamily="18" charset="-34"/>
                <a:cs typeface="IrisUPC" pitchFamily="34" charset="-34"/>
              </a:rPr>
              <a:t>Direct Cost)     </a:t>
            </a:r>
            <a:r>
              <a:rPr lang="en-US" sz="2400" b="1" dirty="0" smtClean="0">
                <a:latin typeface="Angsana New" pitchFamily="18" charset="-34"/>
                <a:cs typeface="IrisUPC" pitchFamily="34" charset="-34"/>
              </a:rPr>
              <a:t>   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มาคำนวณรวมกับค่าใช้จ่ายในการดำเนินงาน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ก่อสร้าง</a:t>
            </a:r>
            <a:r>
              <a:rPr lang="en-US" sz="2400" b="1" dirty="0" smtClean="0">
                <a:latin typeface="Angsana New" pitchFamily="18" charset="-34"/>
                <a:cs typeface="IrisUPC" pitchFamily="34" charset="-34"/>
              </a:rPr>
              <a:t/>
            </a:r>
            <a:br>
              <a:rPr lang="en-US" sz="2400" b="1" dirty="0" smtClean="0">
                <a:latin typeface="Angsana New" pitchFamily="18" charset="-34"/>
                <a:cs typeface="IrisUPC" pitchFamily="34" charset="-34"/>
              </a:rPr>
            </a:br>
            <a:r>
              <a:rPr lang="en-US" sz="2400" b="1" dirty="0" smtClean="0">
                <a:latin typeface="Angsana New" pitchFamily="18" charset="-34"/>
                <a:cs typeface="IrisUPC" pitchFamily="34" charset="-34"/>
              </a:rPr>
              <a:t>(</a:t>
            </a:r>
            <a:r>
              <a:rPr lang="en-US" sz="2400" b="1" dirty="0">
                <a:latin typeface="Angsana New" pitchFamily="18" charset="-34"/>
                <a:cs typeface="IrisUPC" pitchFamily="34" charset="-34"/>
              </a:rPr>
              <a:t>Indirect Cost) 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 ซึ่งได้จัดทำไว้ในรูปของตาราง </a:t>
            </a:r>
            <a:r>
              <a:rPr lang="en-US" sz="2400" b="1" dirty="0">
                <a:latin typeface="Angsana New" pitchFamily="18" charset="-34"/>
                <a:cs typeface="IrisUPC" pitchFamily="34" charset="-34"/>
              </a:rPr>
              <a:t>Factor F   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และ ค่าใช้จ่าย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พิเศษตามข้อกำหนดและค่าใช้จ่ายอื่นๆ</a:t>
            </a:r>
            <a:r>
              <a:rPr lang="en-US" sz="2400" b="1" dirty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ที่จำเป็นต้องมี</a:t>
            </a:r>
            <a:r>
              <a:rPr lang="en-US" sz="2400" b="1" dirty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ได้เป็นราคากลางงาน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ก่อสร้าง</a:t>
            </a:r>
          </a:p>
          <a:p>
            <a:pPr marL="266700" indent="-2667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CC3300"/>
              </a:buClr>
              <a:buSzPct val="50000"/>
              <a:buFont typeface="Wingdings" pitchFamily="2" charset="2"/>
              <a:buChar char="q"/>
            </a:pP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สรุป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เป็น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หลักเกณฑ์ทั่วไป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ได้  ดังนี้</a:t>
            </a:r>
            <a:endParaRPr lang="th-TH" sz="2200" b="1" dirty="0"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106502" name="Text Box 6"/>
          <p:cNvSpPr txBox="1">
            <a:spLocks noChangeArrowheads="1"/>
          </p:cNvSpPr>
          <p:nvPr/>
        </p:nvSpPr>
        <p:spPr bwMode="auto">
          <a:xfrm>
            <a:off x="257422" y="2398713"/>
            <a:ext cx="8673494" cy="140269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>
            <a:spAutoFit/>
          </a:bodyPr>
          <a:lstStyle/>
          <a:p>
            <a:pPr marL="452438" lvl="1" indent="-276225" fontAlgn="base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  <a:buClr>
                <a:srgbClr val="CC3300"/>
              </a:buClr>
              <a:buSzPct val="60000"/>
              <a:buFont typeface="Wingdings" pitchFamily="2" charset="2"/>
              <a:buChar char="Ø"/>
            </a:pPr>
            <a:r>
              <a:rPr lang="th-TH" b="1" dirty="0" smtClean="0">
                <a:latin typeface="Angsana New" pitchFamily="18" charset="-34"/>
                <a:cs typeface="IrisUPC" pitchFamily="34" charset="-34"/>
              </a:rPr>
              <a:t>งาน</a:t>
            </a:r>
            <a:r>
              <a:rPr lang="th-TH" b="1" dirty="0">
                <a:latin typeface="Angsana New" pitchFamily="18" charset="-34"/>
                <a:cs typeface="IrisUPC" pitchFamily="34" charset="-34"/>
              </a:rPr>
              <a:t>ก่อสร้างอาคาร</a:t>
            </a:r>
          </a:p>
          <a:p>
            <a:pPr fontAlgn="base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  <a:buClr>
                <a:srgbClr val="CC3300"/>
              </a:buClr>
              <a:buSzPct val="60000"/>
              <a:buFont typeface="Wingdings" pitchFamily="2" charset="2"/>
              <a:buNone/>
            </a:pPr>
            <a:endParaRPr lang="th-TH" sz="800" b="1" dirty="0">
              <a:latin typeface="Angsana New" pitchFamily="18" charset="-34"/>
              <a:cs typeface="IrisUPC" pitchFamily="34" charset="-34"/>
            </a:endParaRPr>
          </a:p>
          <a:p>
            <a:pPr fontAlgn="base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  <a:buClr>
                <a:srgbClr val="CC3300"/>
              </a:buClr>
              <a:buSzPct val="50000"/>
              <a:buFont typeface="Wingdings" pitchFamily="2" charset="2"/>
              <a:buNone/>
            </a:pP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         ราคา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กลาง  </a:t>
            </a:r>
            <a:r>
              <a:rPr lang="en-US" sz="2000" b="1" dirty="0">
                <a:latin typeface="Angsana New" pitchFamily="18" charset="-34"/>
                <a:cs typeface="IrisUPC" pitchFamily="34" charset="-34"/>
              </a:rPr>
              <a:t>=  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(ค่างานต้นทุน </a:t>
            </a:r>
            <a:r>
              <a:rPr lang="en-US" sz="2000" b="1" dirty="0">
                <a:latin typeface="Angsana New" pitchFamily="18" charset="-34"/>
                <a:cs typeface="IrisUPC" pitchFamily="34" charset="-34"/>
              </a:rPr>
              <a:t>× Factor F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)</a:t>
            </a:r>
            <a:r>
              <a:rPr lang="en-US" sz="2000" b="1" dirty="0">
                <a:latin typeface="Angsana New" pitchFamily="18" charset="-34"/>
                <a:cs typeface="IrisUPC" pitchFamily="34" charset="-34"/>
              </a:rPr>
              <a:t> + 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ผลรวมค่าครุภัณฑ์สั่งซื้อหรือจัดซื้อซึ่งรวมค่า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ภาษีมูลค่าเพิ่มแล้ว </a:t>
            </a:r>
            <a:r>
              <a:rPr lang="en-US" sz="2000" b="1" dirty="0" smtClean="0">
                <a:latin typeface="Angsana New" pitchFamily="18" charset="-34"/>
              </a:rPr>
              <a:t>+</a:t>
            </a:r>
            <a:r>
              <a:rPr lang="th-TH" sz="2000" b="1" dirty="0" smtClean="0">
                <a:latin typeface="Angsana New" pitchFamily="18" charset="-34"/>
              </a:rPr>
              <a:t/>
            </a:r>
            <a:br>
              <a:rPr lang="th-TH" sz="2000" b="1" dirty="0" smtClean="0">
                <a:latin typeface="Angsana New" pitchFamily="18" charset="-34"/>
              </a:rPr>
            </a:br>
            <a:r>
              <a:rPr lang="th-TH" sz="2000" b="1" dirty="0" smtClean="0">
                <a:latin typeface="Angsana New" pitchFamily="18" charset="-34"/>
              </a:rPr>
              <a:t>                                        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ผลรวมค่าใช้จ่ายพิเศษตามข้อกำหนดและค่าใช้จ่าย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อื่นที่จำเป็นต้องมี</a:t>
            </a:r>
            <a:r>
              <a:rPr lang="th-TH" sz="2000" b="1" dirty="0" smtClean="0">
                <a:cs typeface="IrisUPC" pitchFamily="34" charset="-34"/>
              </a:rPr>
              <a:t>ซึ่งรวมค่าภาษีมูลค่าเพิ่ม		             สำหรับรายการที่ต้องชำระค่าภาษีมูลค่าเพิ่มแล้ว</a:t>
            </a:r>
            <a:endParaRPr lang="en-US" sz="2000" b="1" dirty="0"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106503" name="Text Box 7"/>
          <p:cNvSpPr txBox="1">
            <a:spLocks noChangeArrowheads="1"/>
          </p:cNvSpPr>
          <p:nvPr/>
        </p:nvSpPr>
        <p:spPr bwMode="auto">
          <a:xfrm>
            <a:off x="257422" y="3900154"/>
            <a:ext cx="8673494" cy="232833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>
            <a:spAutoFit/>
          </a:bodyPr>
          <a:lstStyle/>
          <a:p>
            <a:pPr marL="452438" lvl="1" indent="-276225" fontAlgn="base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  <a:buClr>
                <a:srgbClr val="CC3300"/>
              </a:buClr>
              <a:buSzPct val="65000"/>
              <a:buFont typeface="Wingdings" pitchFamily="2" charset="2"/>
              <a:buChar char="Ø"/>
            </a:pPr>
            <a:r>
              <a:rPr lang="th-TH" b="1" dirty="0" smtClean="0">
                <a:latin typeface="Angsana New" pitchFamily="18" charset="-34"/>
                <a:cs typeface="IrisUPC" pitchFamily="34" charset="-34"/>
              </a:rPr>
              <a:t>งาน</a:t>
            </a:r>
            <a:r>
              <a:rPr lang="th-TH" b="1" dirty="0">
                <a:latin typeface="Angsana New" pitchFamily="18" charset="-34"/>
                <a:cs typeface="IrisUPC" pitchFamily="34" charset="-34"/>
              </a:rPr>
              <a:t>ก่อสร้างทาง สะพาน และท่อเหลี่ยม </a:t>
            </a:r>
            <a:r>
              <a:rPr lang="th-TH" b="1" dirty="0" smtClean="0">
                <a:latin typeface="Angsana New" pitchFamily="18" charset="-34"/>
                <a:cs typeface="IrisUPC" pitchFamily="34" charset="-34"/>
              </a:rPr>
              <a:t>  และ</a:t>
            </a:r>
            <a:r>
              <a:rPr lang="th-TH" b="1" dirty="0">
                <a:latin typeface="Angsana New" pitchFamily="18" charset="-34"/>
                <a:cs typeface="IrisUPC" pitchFamily="34" charset="-34"/>
              </a:rPr>
              <a:t>งานก่อสร้างชลประทาน</a:t>
            </a:r>
          </a:p>
          <a:p>
            <a:pPr fontAlgn="base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  <a:buClr>
                <a:srgbClr val="CC3300"/>
              </a:buClr>
              <a:buSzPct val="60000"/>
              <a:buFont typeface="Wingdings" pitchFamily="2" charset="2"/>
              <a:buNone/>
            </a:pPr>
            <a:endParaRPr lang="th-TH" sz="800" b="1" dirty="0">
              <a:latin typeface="Angsana New" pitchFamily="18" charset="-34"/>
              <a:cs typeface="IrisUPC" pitchFamily="34" charset="-34"/>
            </a:endParaRPr>
          </a:p>
          <a:p>
            <a:pPr fontAlgn="base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  <a:buClr>
                <a:srgbClr val="CC3300"/>
              </a:buClr>
              <a:buSzPct val="50000"/>
              <a:buFont typeface="Wingdings" pitchFamily="2" charset="2"/>
              <a:buNone/>
            </a:pPr>
            <a:r>
              <a:rPr lang="th-TH" sz="1800" b="1" dirty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	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- กรณีไม่มีค่าใช้จ่ายพิเศษตามข้อกำหนดฯ</a:t>
            </a:r>
          </a:p>
          <a:p>
            <a:pPr fontAlgn="base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  <a:buClr>
                <a:srgbClr val="CC3300"/>
              </a:buClr>
              <a:buSzPct val="50000"/>
              <a:buFont typeface="Wingdings" pitchFamily="2" charset="2"/>
              <a:buNone/>
            </a:pP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 		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ราคา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กลาง  </a:t>
            </a:r>
            <a:r>
              <a:rPr lang="en-US" sz="2000" b="1" dirty="0">
                <a:latin typeface="Angsana New" pitchFamily="18" charset="-34"/>
                <a:cs typeface="IrisUPC" pitchFamily="34" charset="-34"/>
              </a:rPr>
              <a:t>=   </a:t>
            </a:r>
            <a:r>
              <a:rPr lang="en-US" sz="1600" b="1" dirty="0">
                <a:latin typeface="Angsana New" pitchFamily="18" charset="-34"/>
                <a:cs typeface="IrisUPC" pitchFamily="34" charset="-34"/>
                <a:sym typeface="Symbol" pitchFamily="18" charset="2"/>
              </a:rPr>
              <a:t>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(ค่างานต้นทุนของแต่ละรายการก่อสร้าง </a:t>
            </a:r>
            <a:r>
              <a:rPr lang="en-US" sz="2000" b="1" dirty="0">
                <a:latin typeface="Angsana New" pitchFamily="18" charset="-34"/>
                <a:cs typeface="IrisUPC" pitchFamily="34" charset="-34"/>
              </a:rPr>
              <a:t>× Factor F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 )</a:t>
            </a:r>
          </a:p>
          <a:p>
            <a:pPr fontAlgn="base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  <a:buClr>
                <a:srgbClr val="CC3300"/>
              </a:buClr>
              <a:buSzPct val="50000"/>
              <a:buFont typeface="Wingdings" pitchFamily="2" charset="2"/>
              <a:buNone/>
            </a:pPr>
            <a:endParaRPr lang="th-TH" sz="1000" b="1" dirty="0" smtClean="0">
              <a:latin typeface="Angsana New" pitchFamily="18" charset="-34"/>
              <a:cs typeface="IrisUPC" pitchFamily="34" charset="-34"/>
            </a:endParaRPr>
          </a:p>
          <a:p>
            <a:pPr fontAlgn="base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  <a:buClr>
                <a:srgbClr val="CC3300"/>
              </a:buClr>
              <a:buSzPct val="50000"/>
              <a:buFont typeface="Wingdings" pitchFamily="2" charset="2"/>
              <a:buNone/>
            </a:pP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         	- </a:t>
            </a: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กรณีมี</a:t>
            </a: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ค่าใช้จ่ายพิเศษตามข้อกำหนดฯ</a:t>
            </a:r>
          </a:p>
          <a:p>
            <a:pPr fontAlgn="base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  <a:buClr>
                <a:srgbClr val="CC3300"/>
              </a:buClr>
              <a:buSzPct val="50000"/>
              <a:buFont typeface="Wingdings" pitchFamily="2" charset="2"/>
              <a:buNone/>
            </a:pPr>
            <a:r>
              <a:rPr lang="th-TH" sz="800" b="1" dirty="0">
                <a:latin typeface="Angsana New" pitchFamily="18" charset="-34"/>
                <a:cs typeface="IrisUPC" pitchFamily="34" charset="-34"/>
              </a:rPr>
              <a:t>  </a:t>
            </a:r>
          </a:p>
          <a:p>
            <a:pPr fontAlgn="base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  <a:buClr>
                <a:srgbClr val="CC3300"/>
              </a:buClr>
              <a:buSzPct val="50000"/>
              <a:buFont typeface="Wingdings" pitchFamily="2" charset="2"/>
              <a:buNone/>
            </a:pPr>
            <a:r>
              <a:rPr lang="th-TH" sz="1800" b="1" dirty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              		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ราคา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กลาง  </a:t>
            </a:r>
            <a:r>
              <a:rPr lang="en-US" sz="2000" b="1" dirty="0">
                <a:latin typeface="Angsana New" pitchFamily="18" charset="-34"/>
                <a:cs typeface="IrisUPC" pitchFamily="34" charset="-34"/>
              </a:rPr>
              <a:t>=   </a:t>
            </a:r>
            <a:r>
              <a:rPr lang="en-US" sz="1600" b="1" dirty="0">
                <a:latin typeface="Angsana New" pitchFamily="18" charset="-34"/>
                <a:cs typeface="IrisUPC" pitchFamily="34" charset="-34"/>
                <a:sym typeface="Symbol" pitchFamily="18" charset="2"/>
              </a:rPr>
              <a:t>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(ค่างานต้นทุนของแต่ละรายการก่อสร้าง </a:t>
            </a:r>
            <a:r>
              <a:rPr lang="en-US" sz="2000" b="1" dirty="0">
                <a:latin typeface="Angsana New" pitchFamily="18" charset="-34"/>
                <a:cs typeface="IrisUPC" pitchFamily="34" charset="-34"/>
              </a:rPr>
              <a:t>× Factor F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 ซึ่งคำนวณรวม</a:t>
            </a: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ค่าใช้จ่าย</a:t>
            </a:r>
            <a:br>
              <a:rPr lang="th-TH" sz="20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			   พิเศษตามข้อกำหนด</a:t>
            </a:r>
            <a:r>
              <a:rPr lang="th-TH" sz="2000" b="1" dirty="0">
                <a:latin typeface="Angsana New" pitchFamily="18" charset="-34"/>
                <a:cs typeface="IrisUPC" pitchFamily="34" charset="-34"/>
              </a:rPr>
              <a:t>ฯ ไว้แล้ว) 	</a:t>
            </a:r>
          </a:p>
        </p:txBody>
      </p:sp>
      <p:sp>
        <p:nvSpPr>
          <p:cNvPr id="106507" name="Text Box 11"/>
          <p:cNvSpPr txBox="1">
            <a:spLocks noChangeArrowheads="1"/>
          </p:cNvSpPr>
          <p:nvPr/>
        </p:nvSpPr>
        <p:spPr bwMode="auto">
          <a:xfrm>
            <a:off x="184125" y="6350023"/>
            <a:ext cx="8770350" cy="405496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none">
            <a:spAutoFit/>
          </a:bodyPr>
          <a:lstStyle/>
          <a:p>
            <a:pPr marL="269875" indent="-269875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2200" b="1" dirty="0">
                <a:latin typeface="Angsana New" pitchFamily="18" charset="-34"/>
                <a:cs typeface="IrisUPC" pitchFamily="34" charset="-34"/>
              </a:rPr>
              <a:t>ทุกประเภทงานก่อสร้างได้กำหนดให้มีแบบฟอร์มสรุปการคำนวณราคากลางเพื่อให้ใช้เป็นแนวทางเดียวกันด้วย</a:t>
            </a:r>
          </a:p>
        </p:txBody>
      </p:sp>
      <p:pic>
        <p:nvPicPr>
          <p:cNvPr id="9" name="รูปภาพ 8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  <a:scene3d>
            <a:camera prst="orthographicFront"/>
            <a:lightRig rig="threePt" dir="t"/>
          </a:scene3d>
          <a:sp3d contourW="12700"/>
        </p:spPr>
      </p:pic>
    </p:spTree>
    <p:extLst>
      <p:ext uri="{BB962C8B-B14F-4D97-AF65-F5344CB8AC3E}">
        <p14:creationId xmlns:p14="http://schemas.microsoft.com/office/powerpoint/2010/main" val="333188398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 bwMode="auto">
          <a:xfrm>
            <a:off x="105141" y="1628800"/>
            <a:ext cx="8931355" cy="5112568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soft" dir="t"/>
          </a:scene3d>
          <a:sp3d contourW="6350">
            <a:bevelT w="38100" h="25400" prst="artDeco"/>
            <a:contourClr>
              <a:srgbClr val="C00000"/>
            </a:contourClr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269875" indent="-269875" algn="ctr"/>
            <a:endParaRPr lang="th-TH" sz="1600" dirty="0" smtClean="0"/>
          </a:p>
        </p:txBody>
      </p:sp>
      <p:sp>
        <p:nvSpPr>
          <p:cNvPr id="385030" name="Text Box 6"/>
          <p:cNvSpPr txBox="1">
            <a:spLocks noChangeArrowheads="1"/>
          </p:cNvSpPr>
          <p:nvPr/>
        </p:nvSpPr>
        <p:spPr bwMode="auto">
          <a:xfrm>
            <a:off x="251520" y="4731983"/>
            <a:ext cx="8643998" cy="1643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>
            <a:spAutoFit/>
          </a:bodyPr>
          <a:lstStyle/>
          <a:p>
            <a:pPr marL="84138" indent="-84138" fontAlgn="base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  <a:buClr>
                <a:srgbClr val="CC3300"/>
              </a:buClr>
              <a:buSzPct val="50000"/>
              <a:buFont typeface="Wingdings" pitchFamily="2" charset="2"/>
              <a:buNone/>
            </a:pPr>
            <a:r>
              <a:rPr lang="th-TH" b="1" dirty="0">
                <a:latin typeface="Angsana New" pitchFamily="18" charset="-34"/>
                <a:cs typeface="IrisUPC" pitchFamily="34" charset="-34"/>
              </a:rPr>
              <a:t>ราคากลาง  </a:t>
            </a:r>
            <a:r>
              <a:rPr lang="en-US" b="1" dirty="0">
                <a:latin typeface="Angsana New" pitchFamily="18" charset="-34"/>
                <a:cs typeface="IrisUPC" pitchFamily="34" charset="-34"/>
              </a:rPr>
              <a:t>=  </a:t>
            </a:r>
            <a:r>
              <a:rPr lang="th-TH" b="1" dirty="0">
                <a:latin typeface="Angsana New" pitchFamily="18" charset="-34"/>
                <a:cs typeface="IrisUPC" pitchFamily="34" charset="-34"/>
              </a:rPr>
              <a:t>(ค่างาน</a:t>
            </a:r>
            <a:r>
              <a:rPr lang="th-TH" b="1" dirty="0" smtClean="0">
                <a:latin typeface="Angsana New" pitchFamily="18" charset="-34"/>
                <a:cs typeface="IrisUPC" pitchFamily="34" charset="-34"/>
              </a:rPr>
              <a:t>ต้นทุนรวมทั้งโครงการ </a:t>
            </a:r>
            <a:r>
              <a:rPr lang="en-US" sz="2400" b="1" dirty="0">
                <a:latin typeface="Angsana New" pitchFamily="18" charset="-34"/>
                <a:cs typeface="IrisUPC" pitchFamily="34" charset="-34"/>
              </a:rPr>
              <a:t>×</a:t>
            </a:r>
            <a:r>
              <a:rPr lang="en-US" b="1" dirty="0">
                <a:latin typeface="Angsana New" pitchFamily="18" charset="-34"/>
                <a:cs typeface="IrisUPC" pitchFamily="34" charset="-34"/>
              </a:rPr>
              <a:t> Factor F</a:t>
            </a:r>
            <a:r>
              <a:rPr lang="th-TH" b="1" dirty="0">
                <a:latin typeface="Angsana New" pitchFamily="18" charset="-34"/>
                <a:cs typeface="IrisUPC" pitchFamily="34" charset="-34"/>
              </a:rPr>
              <a:t>)</a:t>
            </a:r>
            <a:r>
              <a:rPr lang="en-US" b="1" dirty="0">
                <a:latin typeface="Angsana New" pitchFamily="18" charset="-34"/>
                <a:cs typeface="IrisUPC" pitchFamily="34" charset="-34"/>
              </a:rPr>
              <a:t> + </a:t>
            </a:r>
            <a:r>
              <a:rPr lang="th-TH" b="1" dirty="0">
                <a:latin typeface="Angsana New" pitchFamily="18" charset="-34"/>
                <a:cs typeface="IrisUPC" pitchFamily="34" charset="-34"/>
              </a:rPr>
              <a:t>ผลรวมค่าครุภัณฑ์</a:t>
            </a:r>
            <a:r>
              <a:rPr lang="th-TH" b="1" dirty="0" smtClean="0">
                <a:latin typeface="Angsana New" pitchFamily="18" charset="-34"/>
                <a:cs typeface="IrisUPC" pitchFamily="34" charset="-34"/>
              </a:rPr>
              <a:t>สั่งซื้อ</a:t>
            </a:r>
          </a:p>
          <a:p>
            <a:pPr marL="84138" indent="-84138" fontAlgn="base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  <a:buClr>
                <a:srgbClr val="CC3300"/>
              </a:buClr>
              <a:buSzPct val="50000"/>
              <a:buFont typeface="Wingdings" pitchFamily="2" charset="2"/>
              <a:buNone/>
            </a:pPr>
            <a:r>
              <a:rPr lang="th-TH" b="1" dirty="0" smtClean="0">
                <a:latin typeface="Angsana New" pitchFamily="18" charset="-34"/>
                <a:cs typeface="IrisUPC" pitchFamily="34" charset="-34"/>
              </a:rPr>
              <a:t>		       หรือจัดซื้อซึ่งรวม</a:t>
            </a:r>
            <a:r>
              <a:rPr lang="th-TH" b="1" dirty="0">
                <a:latin typeface="Angsana New" pitchFamily="18" charset="-34"/>
                <a:cs typeface="IrisUPC" pitchFamily="34" charset="-34"/>
              </a:rPr>
              <a:t>ค่าภาษีมูลค่าเพิ่มแล้ว </a:t>
            </a:r>
            <a:r>
              <a:rPr lang="en-US" b="1" dirty="0">
                <a:latin typeface="Angsana New" pitchFamily="18" charset="-34"/>
                <a:cs typeface="IrisUPC" pitchFamily="34" charset="-34"/>
              </a:rPr>
              <a:t>+</a:t>
            </a:r>
            <a:r>
              <a:rPr lang="th-TH" b="1" dirty="0">
                <a:latin typeface="Angsana New" pitchFamily="18" charset="-34"/>
                <a:cs typeface="IrisUPC" pitchFamily="34" charset="-34"/>
              </a:rPr>
              <a:t> ผลรวมค่าใช้จ่ายพิเศษ</a:t>
            </a:r>
            <a:r>
              <a:rPr lang="th-TH" b="1" dirty="0" smtClean="0">
                <a:latin typeface="Angsana New" pitchFamily="18" charset="-34"/>
                <a:cs typeface="IrisUPC" pitchFamily="34" charset="-34"/>
              </a:rPr>
              <a:t>ตาม</a:t>
            </a:r>
          </a:p>
          <a:p>
            <a:pPr marL="84138" indent="-84138" fontAlgn="base">
              <a:lnSpc>
                <a:spcPct val="85000"/>
              </a:lnSpc>
              <a:spcBef>
                <a:spcPct val="10000"/>
              </a:spcBef>
              <a:spcAft>
                <a:spcPct val="0"/>
              </a:spcAft>
              <a:buClr>
                <a:srgbClr val="CC3300"/>
              </a:buClr>
              <a:buSzPct val="50000"/>
              <a:buFont typeface="Wingdings" pitchFamily="2" charset="2"/>
              <a:buNone/>
            </a:pPr>
            <a:r>
              <a:rPr lang="th-TH" b="1" dirty="0" smtClean="0">
                <a:latin typeface="Angsana New" pitchFamily="18" charset="-34"/>
                <a:cs typeface="IrisUPC" pitchFamily="34" charset="-34"/>
              </a:rPr>
              <a:t>		       ข้อกำหนดและ</a:t>
            </a:r>
            <a:r>
              <a:rPr lang="th-TH" b="1" dirty="0">
                <a:latin typeface="Angsana New" pitchFamily="18" charset="-34"/>
                <a:cs typeface="IrisUPC" pitchFamily="34" charset="-34"/>
              </a:rPr>
              <a:t>ค่าใช้จ่าย</a:t>
            </a:r>
            <a:r>
              <a:rPr lang="th-TH" b="1" dirty="0" smtClean="0">
                <a:latin typeface="Angsana New" pitchFamily="18" charset="-34"/>
                <a:cs typeface="IrisUPC" pitchFamily="34" charset="-34"/>
              </a:rPr>
              <a:t>อื่นที่จำเป็นต้องมี    </a:t>
            </a:r>
            <a:r>
              <a:rPr lang="th-TH" b="1" dirty="0" smtClean="0">
                <a:cs typeface="IrisUPC" pitchFamily="34" charset="-34"/>
              </a:rPr>
              <a:t>ซึ่งรวมค่าภาษีมูลค่าเพิ่ม</a:t>
            </a:r>
            <a:br>
              <a:rPr lang="th-TH" b="1" dirty="0" smtClean="0">
                <a:cs typeface="IrisUPC" pitchFamily="34" charset="-34"/>
              </a:rPr>
            </a:br>
            <a:r>
              <a:rPr lang="th-TH" b="1" dirty="0" smtClean="0">
                <a:cs typeface="IrisUPC" pitchFamily="34" charset="-34"/>
              </a:rPr>
              <a:t>	       สำหรับรายการที่ต้องชำระค่าภาษีมูลค่าเพิ่มแล้ว</a:t>
            </a:r>
            <a:endParaRPr lang="th-TH" sz="2600" b="1" dirty="0"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385031" name="Text Box 7"/>
          <p:cNvSpPr txBox="1">
            <a:spLocks noChangeArrowheads="1"/>
          </p:cNvSpPr>
          <p:nvPr/>
        </p:nvSpPr>
        <p:spPr bwMode="auto">
          <a:xfrm>
            <a:off x="2125988" y="4149080"/>
            <a:ext cx="490551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3200" b="1" dirty="0" smtClean="0">
                <a:effectLst>
                  <a:glow rad="63500">
                    <a:srgbClr val="FFFFFF">
                      <a:satMod val="175000"/>
                      <a:alpha val="40000"/>
                    </a:srgbClr>
                  </a:glow>
                </a:effectLst>
                <a:latin typeface="Angsana New" pitchFamily="18" charset="-34"/>
                <a:cs typeface="EucrosiaUPC" pitchFamily="18" charset="-34"/>
              </a:rPr>
              <a:t>2.</a:t>
            </a:r>
            <a:r>
              <a:rPr lang="th-TH" sz="3200" b="1" dirty="0" smtClean="0">
                <a:effectLst>
                  <a:glow rad="63500">
                    <a:srgbClr val="FFFFFF">
                      <a:satMod val="175000"/>
                      <a:alpha val="40000"/>
                    </a:srgbClr>
                  </a:glow>
                </a:effectLst>
                <a:latin typeface="Angsana New" pitchFamily="18" charset="-34"/>
                <a:cs typeface="IrisUPC" pitchFamily="34" charset="-34"/>
              </a:rPr>
              <a:t> กรณี</a:t>
            </a:r>
            <a:r>
              <a:rPr lang="th-TH" sz="3200" b="1" dirty="0">
                <a:effectLst>
                  <a:glow rad="63500">
                    <a:srgbClr val="FFFFFF">
                      <a:satMod val="175000"/>
                      <a:alpha val="40000"/>
                    </a:srgbClr>
                  </a:glow>
                </a:effectLst>
                <a:latin typeface="Angsana New" pitchFamily="18" charset="-34"/>
                <a:cs typeface="IrisUPC" pitchFamily="34" charset="-34"/>
              </a:rPr>
              <a:t>มีค่าใช้จ่ายพิเศษตามข้อกำหนดฯ</a:t>
            </a:r>
          </a:p>
        </p:txBody>
      </p:sp>
      <p:grpSp>
        <p:nvGrpSpPr>
          <p:cNvPr id="11" name="กลุ่ม 10"/>
          <p:cNvGrpSpPr/>
          <p:nvPr/>
        </p:nvGrpSpPr>
        <p:grpSpPr>
          <a:xfrm>
            <a:off x="984278" y="1986969"/>
            <a:ext cx="7588250" cy="1589677"/>
            <a:chOff x="984278" y="1986969"/>
            <a:chExt cx="7588250" cy="1589677"/>
          </a:xfrm>
          <a:noFill/>
          <a:effectLst/>
        </p:grpSpPr>
        <p:sp>
          <p:nvSpPr>
            <p:cNvPr id="385029" name="Text Box 5"/>
            <p:cNvSpPr txBox="1">
              <a:spLocks noChangeArrowheads="1"/>
            </p:cNvSpPr>
            <p:nvPr/>
          </p:nvSpPr>
          <p:spPr bwMode="auto">
            <a:xfrm>
              <a:off x="1857356" y="1986969"/>
              <a:ext cx="5218095" cy="58477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/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th-TH" sz="3200" b="1" dirty="0" smtClean="0">
                  <a:effectLst>
                    <a:glow rad="63500">
                      <a:srgbClr val="FFFFFF">
                        <a:satMod val="175000"/>
                        <a:alpha val="40000"/>
                      </a:srgbClr>
                    </a:glow>
                  </a:effectLst>
                  <a:cs typeface="EucrosiaUPC" pitchFamily="18" charset="-34"/>
                </a:rPr>
                <a:t>1. </a:t>
              </a:r>
              <a:r>
                <a:rPr lang="th-TH" sz="3200" b="1" dirty="0" smtClean="0">
                  <a:effectLst>
                    <a:glow rad="63500">
                      <a:srgbClr val="FFFFFF">
                        <a:satMod val="175000"/>
                        <a:alpha val="40000"/>
                      </a:srgbClr>
                    </a:glow>
                  </a:effectLst>
                  <a:cs typeface="IrisUPC" pitchFamily="34" charset="-34"/>
                </a:rPr>
                <a:t>กรณี</a:t>
              </a:r>
              <a:r>
                <a:rPr lang="th-TH" sz="3200" b="1" dirty="0">
                  <a:effectLst>
                    <a:glow rad="63500">
                      <a:srgbClr val="FFFFFF">
                        <a:satMod val="175000"/>
                        <a:alpha val="40000"/>
                      </a:srgbClr>
                    </a:glow>
                  </a:effectLst>
                  <a:cs typeface="IrisUPC" pitchFamily="34" charset="-34"/>
                </a:rPr>
                <a:t>ไม่มีค่าใช้จ่ายพิเศษตามข้อกำหนดฯ</a:t>
              </a:r>
            </a:p>
          </p:txBody>
        </p:sp>
        <p:sp>
          <p:nvSpPr>
            <p:cNvPr id="385028" name="Text Box 4"/>
            <p:cNvSpPr txBox="1">
              <a:spLocks noChangeArrowheads="1"/>
            </p:cNvSpPr>
            <p:nvPr/>
          </p:nvSpPr>
          <p:spPr bwMode="auto">
            <a:xfrm>
              <a:off x="984278" y="2622539"/>
              <a:ext cx="7588250" cy="95410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 contourW="12700"/>
          </p:spPr>
          <p:txBody>
            <a:bodyPr>
              <a:spAutoFit/>
            </a:bodyPr>
            <a:lstStyle/>
            <a:p>
              <a:pPr marL="84138" indent="-84138" fontAlgn="base">
                <a:spcBef>
                  <a:spcPct val="0"/>
                </a:spcBef>
                <a:spcAft>
                  <a:spcPct val="0"/>
                </a:spcAft>
                <a:buClr>
                  <a:srgbClr val="CC3300"/>
                </a:buClr>
              </a:pPr>
              <a:r>
                <a:rPr lang="th-TH" b="1" dirty="0">
                  <a:latin typeface="Angsana New" pitchFamily="18" charset="-34"/>
                  <a:cs typeface="IrisUPC" pitchFamily="34" charset="-34"/>
                </a:rPr>
                <a:t>ราคากลาง  </a:t>
              </a:r>
              <a:r>
                <a:rPr lang="en-US" b="1" dirty="0">
                  <a:latin typeface="Angsana New" pitchFamily="18" charset="-34"/>
                  <a:cs typeface="IrisUPC" pitchFamily="34" charset="-34"/>
                </a:rPr>
                <a:t>=  </a:t>
              </a:r>
              <a:r>
                <a:rPr lang="th-TH" b="1" dirty="0">
                  <a:latin typeface="Angsana New" pitchFamily="18" charset="-34"/>
                  <a:cs typeface="IrisUPC" pitchFamily="34" charset="-34"/>
                </a:rPr>
                <a:t>(ค่างาน</a:t>
              </a:r>
              <a:r>
                <a:rPr lang="th-TH" b="1" dirty="0" smtClean="0">
                  <a:latin typeface="Angsana New" pitchFamily="18" charset="-34"/>
                  <a:cs typeface="IrisUPC" pitchFamily="34" charset="-34"/>
                </a:rPr>
                <a:t>ต้นทุนรวมทั้งโครงการ </a:t>
              </a:r>
              <a:r>
                <a:rPr lang="en-US" sz="2400" b="1" dirty="0" smtClean="0">
                  <a:latin typeface="Angsana New" pitchFamily="18" charset="-34"/>
                  <a:cs typeface="IrisUPC" pitchFamily="34" charset="-34"/>
                </a:rPr>
                <a:t>×</a:t>
              </a:r>
              <a:r>
                <a:rPr lang="en-US" b="1" dirty="0" smtClean="0">
                  <a:latin typeface="Angsana New" pitchFamily="18" charset="-34"/>
                  <a:cs typeface="IrisUPC" pitchFamily="34" charset="-34"/>
                </a:rPr>
                <a:t> </a:t>
              </a:r>
              <a:r>
                <a:rPr lang="th-TH" b="1" dirty="0">
                  <a:latin typeface="Angsana New" pitchFamily="18" charset="-34"/>
                  <a:cs typeface="IrisUPC" pitchFamily="34" charset="-34"/>
                </a:rPr>
                <a:t>ค่า </a:t>
              </a:r>
              <a:r>
                <a:rPr lang="en-US" b="1" dirty="0">
                  <a:latin typeface="Angsana New" pitchFamily="18" charset="-34"/>
                  <a:cs typeface="IrisUPC" pitchFamily="34" charset="-34"/>
                </a:rPr>
                <a:t>Factor F</a:t>
              </a:r>
              <a:r>
                <a:rPr lang="th-TH" b="1" dirty="0">
                  <a:latin typeface="Angsana New" pitchFamily="18" charset="-34"/>
                  <a:cs typeface="IrisUPC" pitchFamily="34" charset="-34"/>
                </a:rPr>
                <a:t>)</a:t>
              </a:r>
              <a:r>
                <a:rPr lang="en-US" b="1" dirty="0">
                  <a:latin typeface="Angsana New" pitchFamily="18" charset="-34"/>
                  <a:cs typeface="IrisUPC" pitchFamily="34" charset="-34"/>
                </a:rPr>
                <a:t> + </a:t>
              </a:r>
              <a:r>
                <a:rPr lang="th-TH" b="1" dirty="0">
                  <a:latin typeface="Angsana New" pitchFamily="18" charset="-34"/>
                  <a:cs typeface="IrisUPC" pitchFamily="34" charset="-34"/>
                </a:rPr>
                <a:t>ผลรวม</a:t>
              </a:r>
              <a:r>
                <a:rPr lang="th-TH" b="1" dirty="0" smtClean="0">
                  <a:latin typeface="Angsana New" pitchFamily="18" charset="-34"/>
                  <a:cs typeface="IrisUPC" pitchFamily="34" charset="-34"/>
                </a:rPr>
                <a:t>ค่า</a:t>
              </a:r>
            </a:p>
            <a:p>
              <a:pPr marL="84138" indent="-84138" fontAlgn="base">
                <a:spcBef>
                  <a:spcPct val="0"/>
                </a:spcBef>
                <a:spcAft>
                  <a:spcPct val="0"/>
                </a:spcAft>
                <a:buClr>
                  <a:srgbClr val="CC3300"/>
                </a:buClr>
              </a:pPr>
              <a:r>
                <a:rPr lang="th-TH" b="1" dirty="0" smtClean="0">
                  <a:latin typeface="Angsana New" pitchFamily="18" charset="-34"/>
                  <a:cs typeface="IrisUPC" pitchFamily="34" charset="-34"/>
                </a:rPr>
                <a:t>		       ครุภัณฑ์สั่งซื้อหรือ</a:t>
              </a:r>
              <a:r>
                <a:rPr lang="th-TH" b="1" dirty="0">
                  <a:latin typeface="Angsana New" pitchFamily="18" charset="-34"/>
                  <a:cs typeface="IrisUPC" pitchFamily="34" charset="-34"/>
                </a:rPr>
                <a:t>จัดซื้อซึ่งรวมค่าภาษีมูลค่าเพิ่มแล้ว</a:t>
              </a:r>
            </a:p>
          </p:txBody>
        </p:sp>
      </p:grp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1155453" y="296444"/>
            <a:ext cx="6828082" cy="1080120"/>
          </a:xfrm>
          <a:prstGeom prst="rect">
            <a:avLst/>
          </a:prstGeom>
          <a:noFill/>
          <a:ln w="19050" algn="ctr">
            <a:solidFill>
              <a:schemeClr val="bg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b" anchorCtr="0">
            <a:noAutofit/>
            <a:sp3d>
              <a:contourClr>
                <a:schemeClr val="bg1"/>
              </a:contourClr>
            </a:sp3d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600" b="1" dirty="0" smtClean="0">
                <a:effectLst/>
                <a:latin typeface="Angsana New" pitchFamily="18" charset="-34"/>
                <a:cs typeface="IrisUPC" pitchFamily="34" charset="-34"/>
              </a:rPr>
              <a:t>หลักเกณฑ์การ</a:t>
            </a:r>
            <a:r>
              <a:rPr lang="th-TH" sz="3600" b="1" dirty="0">
                <a:effectLst/>
                <a:latin typeface="Angsana New" pitchFamily="18" charset="-34"/>
                <a:cs typeface="IrisUPC" pitchFamily="34" charset="-34"/>
              </a:rPr>
              <a:t>สรุปค่าก่อสร้างเป็นราคากลาง</a:t>
            </a:r>
          </a:p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600" b="1" dirty="0">
                <a:effectLst/>
                <a:latin typeface="Angsana New" pitchFamily="18" charset="-34"/>
                <a:cs typeface="IrisUPC" pitchFamily="34" charset="-34"/>
              </a:rPr>
              <a:t>งาน</a:t>
            </a:r>
            <a:r>
              <a:rPr lang="th-TH" sz="3600" b="1" dirty="0" smtClean="0">
                <a:effectLst/>
                <a:latin typeface="Angsana New" pitchFamily="18" charset="-34"/>
                <a:cs typeface="IrisUPC" pitchFamily="34" charset="-34"/>
              </a:rPr>
              <a:t>ก่อสร้างอาคาร</a:t>
            </a:r>
            <a:endParaRPr lang="th-TH" sz="3600" b="1" dirty="0">
              <a:effectLst/>
              <a:latin typeface="Angsana New" pitchFamily="18" charset="-34"/>
              <a:cs typeface="IrisUPC" pitchFamily="34" charset="-34"/>
            </a:endParaRPr>
          </a:p>
        </p:txBody>
      </p:sp>
      <p:pic>
        <p:nvPicPr>
          <p:cNvPr id="12" name="รูปภาพ 11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02844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 8"/>
          <p:cNvSpPr/>
          <p:nvPr/>
        </p:nvSpPr>
        <p:spPr bwMode="auto">
          <a:xfrm>
            <a:off x="204757" y="1628800"/>
            <a:ext cx="2357454" cy="973998"/>
          </a:xfrm>
          <a:prstGeom prst="rect">
            <a:avLst/>
          </a:prstGeom>
          <a:noFill/>
          <a:ln w="127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ค่างานต้นทุนรวมทุกรายการ</a:t>
            </a:r>
            <a:br>
              <a:rPr lang="th-TH" sz="16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ทั้งโครงการ/งานก่อสร้าง </a:t>
            </a:r>
          </a:p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i="1" dirty="0" smtClean="0">
                <a:latin typeface="Angsana New" pitchFamily="18" charset="-34"/>
                <a:cs typeface="IrisUPC" pitchFamily="34" charset="-34"/>
              </a:rPr>
              <a:t>(ค่างานของทุกรายการงานก่อสร้าง</a:t>
            </a:r>
            <a:br>
              <a:rPr lang="th-TH" sz="1600" b="1" i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1600" b="1" i="1" dirty="0" smtClean="0">
                <a:latin typeface="Angsana New" pitchFamily="18" charset="-34"/>
                <a:cs typeface="IrisUPC" pitchFamily="34" charset="-34"/>
              </a:rPr>
              <a:t>ที่คำนวณในราคาต้นทุน)</a:t>
            </a:r>
          </a:p>
        </p:txBody>
      </p:sp>
      <p:sp>
        <p:nvSpPr>
          <p:cNvPr id="11" name="สี่เหลี่ยมผืนผ้า 10"/>
          <p:cNvSpPr/>
          <p:nvPr/>
        </p:nvSpPr>
        <p:spPr bwMode="auto">
          <a:xfrm>
            <a:off x="3128952" y="1783642"/>
            <a:ext cx="1571636" cy="683264"/>
          </a:xfrm>
          <a:prstGeom prst="rect">
            <a:avLst/>
          </a:prstGeom>
          <a:noFill/>
          <a:ln w="127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หาค่า</a:t>
            </a:r>
            <a:r>
              <a:rPr lang="en-US" sz="1600" b="1" dirty="0" smtClean="0">
                <a:latin typeface="Angsana New" pitchFamily="18" charset="-34"/>
                <a:cs typeface="IrisUPC" pitchFamily="34" charset="-34"/>
              </a:rPr>
              <a:t> Factor F  </a:t>
            </a: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จากตาราง </a:t>
            </a:r>
            <a:r>
              <a:rPr lang="en-US" sz="1600" b="1" dirty="0" smtClean="0">
                <a:latin typeface="Angsana New" pitchFamily="18" charset="-34"/>
                <a:cs typeface="IrisUPC" pitchFamily="34" charset="-34"/>
              </a:rPr>
              <a:t>Factor F </a:t>
            </a:r>
            <a:endParaRPr lang="th-TH" sz="1600" b="1" dirty="0" smtClean="0">
              <a:latin typeface="Angsana New" pitchFamily="18" charset="-34"/>
              <a:cs typeface="IrisUPC" pitchFamily="34" charset="-34"/>
            </a:endParaRPr>
          </a:p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งานก่อสร้างอาคาร</a:t>
            </a:r>
          </a:p>
        </p:txBody>
      </p:sp>
      <p:sp>
        <p:nvSpPr>
          <p:cNvPr id="13" name="สี่เหลี่ยมผืนผ้า 12"/>
          <p:cNvSpPr/>
          <p:nvPr/>
        </p:nvSpPr>
        <p:spPr bwMode="auto">
          <a:xfrm>
            <a:off x="5186370" y="1783642"/>
            <a:ext cx="1643074" cy="695575"/>
          </a:xfrm>
          <a:prstGeom prst="rect">
            <a:avLst/>
          </a:prstGeom>
          <a:noFill/>
          <a:ln w="127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นำค่า</a:t>
            </a:r>
            <a:r>
              <a:rPr lang="en-US" sz="1600" b="1" dirty="0" smtClean="0">
                <a:latin typeface="Angsana New" pitchFamily="18" charset="-34"/>
                <a:cs typeface="IrisUPC" pitchFamily="34" charset="-34"/>
              </a:rPr>
              <a:t> Factor F  </a:t>
            </a: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ไปคูณค่าค่างานต้นทุนรวม  ตามวิธีการที่กำหนด </a:t>
            </a:r>
          </a:p>
        </p:txBody>
      </p:sp>
      <p:sp>
        <p:nvSpPr>
          <p:cNvPr id="19" name="ลูกศรขวาท้ายขีด 18"/>
          <p:cNvSpPr/>
          <p:nvPr/>
        </p:nvSpPr>
        <p:spPr bwMode="auto">
          <a:xfrm>
            <a:off x="2686037" y="1886584"/>
            <a:ext cx="357190" cy="540000"/>
          </a:xfrm>
          <a:prstGeom prst="stripedRightArrow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20" name="ลูกศรขวาท้ายขีด 19"/>
          <p:cNvSpPr/>
          <p:nvPr/>
        </p:nvSpPr>
        <p:spPr bwMode="auto">
          <a:xfrm>
            <a:off x="4762502" y="1888418"/>
            <a:ext cx="357190" cy="540000"/>
          </a:xfrm>
          <a:prstGeom prst="stripedRightArrow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6" name="สี่เหลี่ยมมุมมน 5"/>
          <p:cNvSpPr/>
          <p:nvPr/>
        </p:nvSpPr>
        <p:spPr bwMode="auto">
          <a:xfrm>
            <a:off x="809598" y="285728"/>
            <a:ext cx="7500990" cy="857256"/>
          </a:xfrm>
          <a:prstGeom prst="round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  <a:sp3d/>
          </a:bodyPr>
          <a:lstStyle/>
          <a:p>
            <a:pPr marL="269875" indent="-269875"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2600" b="1" dirty="0" smtClean="0">
                <a:ln>
                  <a:solidFill>
                    <a:srgbClr val="FFFFFF">
                      <a:alpha val="35000"/>
                    </a:srgbClr>
                  </a:solidFill>
                </a:ln>
                <a:latin typeface="Angsana New" pitchFamily="18" charset="-34"/>
                <a:cs typeface="IrisUPC" pitchFamily="34" charset="-34"/>
              </a:rPr>
              <a:t>แผนภาพแสดงการหาค่า </a:t>
            </a:r>
            <a:r>
              <a:rPr lang="en-US" sz="2600" b="1" dirty="0" smtClean="0">
                <a:ln>
                  <a:solidFill>
                    <a:srgbClr val="FFFFFF">
                      <a:alpha val="35000"/>
                    </a:srgbClr>
                  </a:solidFill>
                </a:ln>
                <a:latin typeface="Angsana New" pitchFamily="18" charset="-34"/>
                <a:cs typeface="IrisUPC" pitchFamily="34" charset="-34"/>
              </a:rPr>
              <a:t>Factor F  </a:t>
            </a:r>
            <a:r>
              <a:rPr lang="th-TH" sz="2600" b="1" dirty="0" smtClean="0">
                <a:ln>
                  <a:solidFill>
                    <a:srgbClr val="FFFFFF">
                      <a:alpha val="35000"/>
                    </a:srgbClr>
                  </a:solidFill>
                </a:ln>
                <a:latin typeface="Angsana New" pitchFamily="18" charset="-34"/>
                <a:cs typeface="IrisUPC" pitchFamily="34" charset="-34"/>
              </a:rPr>
              <a:t>และการสรุปรวมค่าก่อสร้างเป็นราคากลาง</a:t>
            </a:r>
          </a:p>
          <a:p>
            <a:pPr marL="269875" indent="-269875"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2600" b="1" dirty="0" smtClean="0">
                <a:ln>
                  <a:solidFill>
                    <a:srgbClr val="FFFFFF">
                      <a:alpha val="35000"/>
                    </a:srgbClr>
                  </a:solidFill>
                </a:ln>
                <a:latin typeface="Angsana New" pitchFamily="18" charset="-34"/>
                <a:cs typeface="IrisUPC" pitchFamily="34" charset="-34"/>
              </a:rPr>
              <a:t>งานก่อสร้างอาคาร</a:t>
            </a:r>
          </a:p>
        </p:txBody>
      </p:sp>
      <p:sp>
        <p:nvSpPr>
          <p:cNvPr id="30" name="ลูกศรขวาท้ายขีด 29"/>
          <p:cNvSpPr/>
          <p:nvPr/>
        </p:nvSpPr>
        <p:spPr bwMode="auto">
          <a:xfrm>
            <a:off x="6905642" y="1907713"/>
            <a:ext cx="357190" cy="540000"/>
          </a:xfrm>
          <a:prstGeom prst="stripedRightArrow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38" name="สี่เหลี่ยมผืนผ้า 37"/>
          <p:cNvSpPr/>
          <p:nvPr/>
        </p:nvSpPr>
        <p:spPr bwMode="auto">
          <a:xfrm>
            <a:off x="204757" y="2887943"/>
            <a:ext cx="2357454" cy="1075093"/>
          </a:xfrm>
          <a:prstGeom prst="rect">
            <a:avLst/>
          </a:prstGeom>
          <a:noFill/>
          <a:ln w="12700" cap="flat" cmpd="sng" algn="ctr">
            <a:solidFill>
              <a:srgbClr val="FF99FF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 smtClean="0">
                <a:cs typeface="IrisUPC" pitchFamily="34" charset="-34"/>
              </a:rPr>
              <a:t>ค่าครุภัณฑ์สั่งซื้อหรือจัดซื้อรวมทุกรายการ ทั้งโครงการ/งานก่อสร้าง </a:t>
            </a:r>
          </a:p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i="1" dirty="0" smtClean="0">
                <a:cs typeface="IrisUPC" pitchFamily="34" charset="-34"/>
              </a:rPr>
              <a:t>(คำนวณในราคาผู้ผลิตหรือตัวแทนจำหน่าย)</a:t>
            </a:r>
            <a:endParaRPr lang="th-TH" sz="1600" b="1" i="1" dirty="0" smtClean="0"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40" name="สี่เหลี่ยมผืนผ้า 39"/>
          <p:cNvSpPr/>
          <p:nvPr/>
        </p:nvSpPr>
        <p:spPr bwMode="auto">
          <a:xfrm>
            <a:off x="3079440" y="2961282"/>
            <a:ext cx="2680900" cy="899766"/>
          </a:xfrm>
          <a:prstGeom prst="rect">
            <a:avLst/>
          </a:prstGeom>
          <a:noFill/>
          <a:ln w="12700" cap="flat" cmpd="sng" algn="ctr">
            <a:solidFill>
              <a:srgbClr val="FF99FF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>
                <a:cs typeface="IrisUPC" pitchFamily="34" charset="-34"/>
              </a:rPr>
              <a:t>ค่าครุภัณฑ์สั่งซื้อหรือจัดซื้อรวมทุกรายการ ทั้งโครงการ/งานก่อสร้าง</a:t>
            </a: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  </a:t>
            </a:r>
            <a:r>
              <a:rPr lang="th-TH" sz="1600" b="1" dirty="0" smtClean="0">
                <a:cs typeface="IrisUPC" pitchFamily="34" charset="-34"/>
              </a:rPr>
              <a:t>รวมค่าภาษีมูลค่าเพิ่มในอัตราปัจจุบัน (ร้อยละ </a:t>
            </a:r>
            <a:r>
              <a:rPr lang="th-TH" sz="1600" b="1" dirty="0" smtClean="0">
                <a:cs typeface="EucrosiaUPC" pitchFamily="18" charset="-34"/>
              </a:rPr>
              <a:t>7)</a:t>
            </a:r>
            <a:endParaRPr lang="th-TH" sz="1600" b="1" dirty="0" smtClean="0">
              <a:latin typeface="Angsana New" pitchFamily="18" charset="-34"/>
              <a:cs typeface="EucrosiaUPC" pitchFamily="18" charset="-34"/>
            </a:endParaRPr>
          </a:p>
        </p:txBody>
      </p:sp>
      <p:sp>
        <p:nvSpPr>
          <p:cNvPr id="41" name="สี่เหลี่ยมผืนผ้า 40"/>
          <p:cNvSpPr/>
          <p:nvPr/>
        </p:nvSpPr>
        <p:spPr bwMode="auto">
          <a:xfrm>
            <a:off x="204757" y="4274447"/>
            <a:ext cx="5286412" cy="1089529"/>
          </a:xfrm>
          <a:prstGeom prst="rect">
            <a:avLst/>
          </a:prstGeom>
          <a:noFill/>
          <a:ln w="12700" cap="flat" cmpd="sng" algn="ctr">
            <a:solidFill>
              <a:srgbClr val="99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ค่าใช้จ่ายพิเศษตามข้อกำหนดฯ รวมทุกรายการ ทั้งโครงการ/งานก่อสร้าง</a:t>
            </a:r>
          </a:p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โดยค่าใช้จ่ายพิเศษตามข้อกำหนดฯ  รายการใดต้องชำระภาษีมูลค่าเพิ่มให้รวมค่าภาษี</a:t>
            </a:r>
          </a:p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มูลค่าเพิ่มในอัตราปัจจุบัน (ร้อยละ </a:t>
            </a:r>
            <a:r>
              <a:rPr lang="th-TH" sz="1600" b="1" dirty="0" smtClean="0">
                <a:latin typeface="Angsana New" pitchFamily="18" charset="-34"/>
                <a:cs typeface="EucrosiaUPC" pitchFamily="18" charset="-34"/>
              </a:rPr>
              <a:t>7)</a:t>
            </a:r>
          </a:p>
        </p:txBody>
      </p:sp>
      <p:sp>
        <p:nvSpPr>
          <p:cNvPr id="45" name="กากบาท 44"/>
          <p:cNvSpPr/>
          <p:nvPr/>
        </p:nvSpPr>
        <p:spPr bwMode="auto">
          <a:xfrm>
            <a:off x="7848623" y="2602798"/>
            <a:ext cx="357190" cy="359474"/>
          </a:xfrm>
          <a:prstGeom prst="plus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1600" b="1" dirty="0" smtClean="0">
              <a:solidFill>
                <a:srgbClr val="FFD5D5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46" name="กากบาท 45"/>
          <p:cNvSpPr/>
          <p:nvPr/>
        </p:nvSpPr>
        <p:spPr bwMode="auto">
          <a:xfrm>
            <a:off x="7848623" y="3938020"/>
            <a:ext cx="357190" cy="359474"/>
          </a:xfrm>
          <a:prstGeom prst="plus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1600" b="1" dirty="0" smtClean="0">
              <a:solidFill>
                <a:srgbClr val="FFD5D5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48" name="เท่ากับ 47"/>
          <p:cNvSpPr/>
          <p:nvPr/>
        </p:nvSpPr>
        <p:spPr bwMode="auto">
          <a:xfrm>
            <a:off x="7777185" y="5267338"/>
            <a:ext cx="500066" cy="428628"/>
          </a:xfrm>
          <a:prstGeom prst="mathEqual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1600" b="1" dirty="0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50" name="สี่เหลี่ยมคางหมู 49"/>
          <p:cNvSpPr/>
          <p:nvPr/>
        </p:nvSpPr>
        <p:spPr bwMode="auto">
          <a:xfrm>
            <a:off x="6839910" y="5781421"/>
            <a:ext cx="2143140" cy="517886"/>
          </a:xfrm>
          <a:prstGeom prst="trapezoid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ราคากลางงานก่อสร้างอาคาร</a:t>
            </a:r>
          </a:p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ทั้งโครงการ/งานก่อสร้าง</a:t>
            </a:r>
          </a:p>
        </p:txBody>
      </p:sp>
      <p:sp>
        <p:nvSpPr>
          <p:cNvPr id="51" name="ลูกศรขวาท้ายขีด 50"/>
          <p:cNvSpPr/>
          <p:nvPr/>
        </p:nvSpPr>
        <p:spPr bwMode="auto">
          <a:xfrm>
            <a:off x="2652699" y="3185540"/>
            <a:ext cx="357190" cy="540000"/>
          </a:xfrm>
          <a:prstGeom prst="stripedRightArrow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53" name="ลูกศรขวาท้ายขีด 52"/>
          <p:cNvSpPr/>
          <p:nvPr/>
        </p:nvSpPr>
        <p:spPr bwMode="auto">
          <a:xfrm>
            <a:off x="6015010" y="3114102"/>
            <a:ext cx="357190" cy="540000"/>
          </a:xfrm>
          <a:prstGeom prst="stripedRightArrow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54" name="ลูกศรขวาท้ายขีด 53"/>
          <p:cNvSpPr/>
          <p:nvPr/>
        </p:nvSpPr>
        <p:spPr bwMode="auto">
          <a:xfrm>
            <a:off x="6015010" y="4549012"/>
            <a:ext cx="357190" cy="540000"/>
          </a:xfrm>
          <a:prstGeom prst="stripedRightArrow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56" name="สี่เหลี่ยมมุมมน 55"/>
          <p:cNvSpPr/>
          <p:nvPr/>
        </p:nvSpPr>
        <p:spPr bwMode="auto">
          <a:xfrm>
            <a:off x="7310457" y="1852601"/>
            <a:ext cx="1643074" cy="599313"/>
          </a:xfrm>
          <a:prstGeom prst="round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ได้ราคากลางในส่วนของค่างานต้นทุน</a:t>
            </a:r>
          </a:p>
        </p:txBody>
      </p:sp>
      <p:sp>
        <p:nvSpPr>
          <p:cNvPr id="57" name="สี่เหลี่ยมมุมมน 56"/>
          <p:cNvSpPr/>
          <p:nvPr/>
        </p:nvSpPr>
        <p:spPr bwMode="auto">
          <a:xfrm>
            <a:off x="6625596" y="3086098"/>
            <a:ext cx="2357454" cy="701611"/>
          </a:xfrm>
          <a:prstGeom prst="round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ได้ราคากลางในส่วนของ</a:t>
            </a:r>
            <a:br>
              <a:rPr lang="th-TH" sz="16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1600" b="1" dirty="0" smtClean="0">
                <a:cs typeface="IrisUPC" pitchFamily="34" charset="-34"/>
              </a:rPr>
              <a:t>ค่าครุภัณฑ์สั่งซื้อหรือจัดซื้อ</a:t>
            </a:r>
            <a:endParaRPr lang="th-TH" sz="1600" b="1" dirty="0" smtClean="0">
              <a:latin typeface="Angsana New" pitchFamily="18" charset="-34"/>
              <a:cs typeface="EucrosiaUPC" pitchFamily="18" charset="-34"/>
            </a:endParaRPr>
          </a:p>
        </p:txBody>
      </p:sp>
      <p:sp>
        <p:nvSpPr>
          <p:cNvPr id="58" name="สี่เหลี่ยมมุมมน 57"/>
          <p:cNvSpPr/>
          <p:nvPr/>
        </p:nvSpPr>
        <p:spPr bwMode="auto">
          <a:xfrm>
            <a:off x="6620833" y="4443420"/>
            <a:ext cx="2357454" cy="700092"/>
          </a:xfrm>
          <a:prstGeom prst="round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ได้ราคากลางในส่วนของ</a:t>
            </a:r>
            <a:br>
              <a:rPr lang="th-TH" sz="16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ค่าใช้จ่ายพิเศษตามข้อกำหนดฯ</a:t>
            </a:r>
            <a:endParaRPr lang="th-TH" sz="1600" b="1" dirty="0" smtClean="0">
              <a:latin typeface="Angsana New" pitchFamily="18" charset="-34"/>
              <a:cs typeface="EucrosiaUPC" pitchFamily="18" charset="-34"/>
            </a:endParaRPr>
          </a:p>
        </p:txBody>
      </p:sp>
      <p:sp>
        <p:nvSpPr>
          <p:cNvPr id="59" name="ปุ่มปฏิบัติการ: กำหนดเอง 58">
            <a:hlinkClick r:id="rId2" action="ppaction://hlinksldjump" highlightClick="1"/>
          </p:cNvPr>
          <p:cNvSpPr/>
          <p:nvPr/>
        </p:nvSpPr>
        <p:spPr bwMode="auto">
          <a:xfrm>
            <a:off x="2438385" y="3733240"/>
            <a:ext cx="54000" cy="54000"/>
          </a:xfrm>
          <a:prstGeom prst="actionButtonBlank">
            <a:avLst/>
          </a:prstGeom>
          <a:solidFill>
            <a:srgbClr val="009644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27" name="ปุ่มปฏิบัติการ: กำหนดเอง 26">
            <a:hlinkClick r:id="rId3" action="ppaction://hlinkfile" highlightClick="1"/>
          </p:cNvPr>
          <p:cNvSpPr/>
          <p:nvPr/>
        </p:nvSpPr>
        <p:spPr bwMode="auto">
          <a:xfrm>
            <a:off x="8947156" y="6580185"/>
            <a:ext cx="54000" cy="54000"/>
          </a:xfrm>
          <a:prstGeom prst="actionButtonBlank">
            <a:avLst/>
          </a:prstGeom>
          <a:solidFill>
            <a:srgbClr val="FF99FF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pic>
        <p:nvPicPr>
          <p:cNvPr id="28" name="รูปภาพ 27" descr="แบนฟุ้ง นูน copy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4009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1789830" y="260648"/>
            <a:ext cx="5564344" cy="909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none" rtlCol="0" anchor="b" anchorCtr="0">
            <a:noAutofit/>
          </a:bodyPr>
          <a:lstStyle/>
          <a:p>
            <a:pPr algn="ctr" fontAlgn="base">
              <a:lnSpc>
                <a:spcPct val="75000"/>
              </a:lnSpc>
            </a:pPr>
            <a:r>
              <a:rPr lang="th-TH" sz="3200" b="1" dirty="0" smtClean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หลักเกณฑ์</a:t>
            </a:r>
            <a:r>
              <a:rPr lang="th-TH" sz="3200" b="1" dirty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และข้อกำหนด</a:t>
            </a:r>
            <a:endParaRPr lang="en-US" sz="3200" dirty="0">
              <a:solidFill>
                <a:srgbClr val="000000"/>
              </a:solidFill>
              <a:latin typeface="IrisUPC" pitchFamily="34" charset="-34"/>
              <a:cs typeface="IrisUPC" pitchFamily="34" charset="-34"/>
            </a:endParaRPr>
          </a:p>
          <a:p>
            <a:pPr algn="ctr">
              <a:lnSpc>
                <a:spcPct val="75000"/>
              </a:lnSpc>
            </a:pPr>
            <a:r>
              <a:rPr lang="th-TH" sz="3200" b="1" dirty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การคำนวณค่าครุภัณฑ์ในงานก่อสร้างอาคาร</a:t>
            </a:r>
            <a:endParaRPr lang="th-TH" sz="3200" b="1" dirty="0">
              <a:solidFill>
                <a:srgbClr val="00642D"/>
              </a:solidFill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281500" y="1340768"/>
            <a:ext cx="8568952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</a:bodyPr>
          <a:lstStyle/>
          <a:p>
            <a:pPr marL="285750" indent="-285750">
              <a:spcBef>
                <a:spcPts val="1200"/>
              </a:spcBef>
              <a:buClr>
                <a:srgbClr val="663300"/>
              </a:buClr>
              <a:buSzPct val="65000"/>
              <a:buFont typeface="Wingdings" pitchFamily="2" charset="2"/>
              <a:buChar char="Ø"/>
            </a:pPr>
            <a:r>
              <a:rPr lang="th-TH" sz="1800" b="1" dirty="0">
                <a:latin typeface="IrisUPC" pitchFamily="34" charset="-34"/>
                <a:cs typeface="IrisUPC" pitchFamily="34" charset="-34"/>
              </a:rPr>
              <a:t>ครุภัณฑ์ในงานก่อสร้างอาคาร  หมายถึง  ครุภัณฑ์ที่เป็นส่วนประกอบของโครงการ/งานก่อสร้าง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อาคาร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ซึ่งต้องจัดหาพร้อมกับโครงการ/งานก่อสร้างอาคารนั้น เท่านั้น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ส่วนครุภัณฑ์ใดที่เป็นการจัดหาต่างหากซึ่งไม่เกี่ยวข้องและ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หรือไม่เป็น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ส่วนประกอบของโครงการ/งานก่อสร้างอาคาร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ไม่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ถือว่าเป็นครุภัณฑ์ในงานก่อสร้าง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อาคาร</a:t>
            </a:r>
          </a:p>
          <a:p>
            <a:pPr marL="285750" indent="-285750">
              <a:spcBef>
                <a:spcPts val="1200"/>
              </a:spcBef>
              <a:buClr>
                <a:srgbClr val="663300"/>
              </a:buClr>
              <a:buSzPct val="65000"/>
              <a:buFont typeface="Wingdings" pitchFamily="2" charset="2"/>
              <a:buChar char="Ø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ครุภัณฑ์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ในโครงการ/งานก่อสร้าง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อาคาร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จำแนกได้เป็น</a:t>
            </a:r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  2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 ส่วน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ดังนี้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. ครุภัณฑ์จัดจ้างหรือจ้างทำ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เป็นครุภัณฑ์ 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Build </a:t>
            </a:r>
            <a:r>
              <a:rPr lang="en-US" sz="1800" b="1" dirty="0" smtClean="0">
                <a:latin typeface="Angsana New" pitchFamily="18" charset="-34"/>
                <a:cs typeface="Angsana New" pitchFamily="18" charset="-34"/>
              </a:rPr>
              <a:t>In</a:t>
            </a:r>
            <a:r>
              <a:rPr lang="en-US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ที่มีแบบรูปรายการ (แบบก่อสร้าง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)       และ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หรือรายการประกอบแบบกำหนดไว้อย่างชัดเจน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    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ซึ่งติดตั้งไว้เป็นการถาวรและเป็นส่วนประกอบของตัวอาคารหรือสิ่งก่อสร้างที่อยู่ในกลุ่ม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งานก่อสร้างอาคาร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ที่กำหนดประกอบไว้ในการก่อสร้างนั้นๆ  โดยส่วนใหญ่ไม่สามารถถอดเคลื่อนย้าย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ได้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	ครุภัณฑ์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ในส่วนนี้  ได้กำหนดตัวอย่างรายการที่งานก่อสร้างอาคารโดยทั่วไปควรจะมี  ไว้ในบัญชีแสดงรายการก่อสร้างสำหรับงานก่อสร้างอาคาร  ในส่วนที่ </a:t>
            </a:r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1 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: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ค่างานต้นทุน 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ซึ่ง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หมายถึงให้คำนวณในราคาทุนไว้ในส่วนของค่างานต้นทุน  เพื่อนำไปคำนวณหาค่า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ตามหลักเกณฑ์การรวมค่างานต้นทุนเพื่อหาค่า</a:t>
            </a:r>
            <a:r>
              <a:rPr lang="th-TH" sz="18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en-US" sz="18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(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คำนวณรวมค่า</a:t>
            </a:r>
            <a:r>
              <a:rPr lang="th-TH" sz="18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ได้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)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2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.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ครุภัณฑ์จัดซื้อหรือสั่งซื้อ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ประกอบด้วย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ครุภัณฑ์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ลอย (เคลื่อนย้ายได้) ทุก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ชนิด  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รวมทั้งอุปกรณ์ระบบโสต อุปกรณ์ระบบโสตทัศน์  คอมพิวเตอร์และอุปกรณ์ระบบคอมพิวเตอร์  และอุปกรณ์ระบบรักษาความ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ปลอดภัย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	ครุภัณฑ์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ในส่วนนี้  ได้กำหนดตัวอย่างรายการที่งานก่อสร้างอาคารโดยทั่วไปควรจะมี  ไว้ในบัญชีแสดงรายการก่อสร้างสำหรับงานก่อสร้างอาคาร  ในส่วนที่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en-US" sz="1800" b="1" dirty="0">
                <a:latin typeface="EucrosiaUPC" pitchFamily="18" charset="-34"/>
                <a:cs typeface="EucrosiaUPC" pitchFamily="18" charset="-34"/>
              </a:rPr>
              <a:t>2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: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ครุภัณฑ์จัดซื้อ (สั่งซื้อ) และระบบโสตทัศน์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พร้อมการ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ติดตั้ง   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ซึ่งหมายถึง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ให้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คำนวณในราคาผู้ผลิตหรือผู้จำหน่าย  แล้วนำไปรวมกับค่าภาษีมูลค่าเพิ่ม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โดยไม่นำค่างานในส่วนนี้ไปรวมกับค่างานส่วนที่ </a:t>
            </a:r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1 </a:t>
            </a:r>
            <a:r>
              <a:rPr lang="en-US" sz="1800" b="1" dirty="0">
                <a:latin typeface="EucrosiaUPC" pitchFamily="18" charset="-34"/>
                <a:cs typeface="EucrosiaUPC" pitchFamily="18" charset="-34"/>
              </a:rPr>
              <a:t>: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ค่างานต้นทุน  เพื่อคำนวณหาค่า</a:t>
            </a:r>
            <a:r>
              <a:rPr lang="th-TH" sz="18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(คำนวณรวมค่า</a:t>
            </a:r>
            <a:r>
              <a:rPr lang="th-TH" sz="18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ไม่ได้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)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6" name="รูปภาพ 5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754574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2319623" y="311314"/>
            <a:ext cx="4504759" cy="669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harsh" dir="t"/>
          </a:scene3d>
          <a:sp3d contourW="12700">
            <a:contourClr>
              <a:schemeClr val="tx1"/>
            </a:contourClr>
          </a:sp3d>
        </p:spPr>
        <p:txBody>
          <a:bodyPr wrap="none" rtlCol="0">
            <a:spAutoFit/>
            <a:sp3d>
              <a:contourClr>
                <a:srgbClr val="336600"/>
              </a:contourClr>
            </a:sp3d>
          </a:bodyPr>
          <a:lstStyle/>
          <a:p>
            <a:pPr algn="ctr" fontAlgn="base">
              <a:lnSpc>
                <a:spcPct val="75000"/>
              </a:lnSpc>
            </a:pPr>
            <a:r>
              <a:rPr lang="th-TH" sz="2400" b="1" dirty="0" smtClean="0">
                <a:effectLst/>
                <a:latin typeface="IrisUPC" pitchFamily="34" charset="-34"/>
                <a:cs typeface="IrisUPC" pitchFamily="34" charset="-34"/>
              </a:rPr>
              <a:t>หลักเกณฑ์</a:t>
            </a:r>
            <a:r>
              <a:rPr lang="th-TH" sz="2400" b="1" dirty="0">
                <a:effectLst/>
                <a:latin typeface="IrisUPC" pitchFamily="34" charset="-34"/>
                <a:cs typeface="IrisUPC" pitchFamily="34" charset="-34"/>
              </a:rPr>
              <a:t>และข้อกำหนด</a:t>
            </a:r>
            <a:endParaRPr lang="en-US" sz="2400" dirty="0">
              <a:effectLst/>
              <a:latin typeface="IrisUPC" pitchFamily="34" charset="-34"/>
              <a:cs typeface="IrisUPC" pitchFamily="34" charset="-34"/>
            </a:endParaRPr>
          </a:p>
          <a:p>
            <a:pPr>
              <a:lnSpc>
                <a:spcPct val="75000"/>
              </a:lnSpc>
            </a:pPr>
            <a:r>
              <a:rPr lang="th-TH" sz="2400" b="1" dirty="0">
                <a:effectLst/>
                <a:latin typeface="IrisUPC" pitchFamily="34" charset="-34"/>
                <a:cs typeface="IrisUPC" pitchFamily="34" charset="-34"/>
              </a:rPr>
              <a:t>การคำนวณค่าครุภัณฑ์ในงานก่อสร้าง</a:t>
            </a:r>
            <a:r>
              <a:rPr lang="th-TH" sz="2400" b="1" dirty="0" smtClean="0">
                <a:effectLst/>
                <a:latin typeface="IrisUPC" pitchFamily="34" charset="-34"/>
                <a:cs typeface="IrisUPC" pitchFamily="34" charset="-34"/>
              </a:rPr>
              <a:t>อาคาร (ต่อ)</a:t>
            </a:r>
            <a:endParaRPr lang="th-TH" sz="2400" b="1" dirty="0">
              <a:effectLst/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281500" y="1196736"/>
            <a:ext cx="8568952" cy="5184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 contourW="12700">
            <a:bevelT w="38100" h="38100" prst="angle"/>
            <a:contourClr>
              <a:schemeClr val="tx1"/>
            </a:contourClr>
          </a:sp3d>
        </p:spPr>
        <p:txBody>
          <a:bodyPr wrap="square" rtlCol="0" anchor="ctr" anchorCtr="0">
            <a:noAutofit/>
          </a:bodyPr>
          <a:lstStyle/>
          <a:p>
            <a:pPr marL="285750" indent="-285750">
              <a:spcBef>
                <a:spcPts val="1200"/>
              </a:spcBef>
              <a:buClr>
                <a:srgbClr val="663300"/>
              </a:buClr>
              <a:buSzPct val="65000"/>
              <a:buFont typeface="Wingdings" pitchFamily="2" charset="2"/>
              <a:buChar char="Ø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กรณี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ของเครื่องปรับอากาศแบบแยกส่วน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รวมทั้งเครื่องปรับอากาศแบบอื่นที่มี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คุณลักษณะ   รูปแบบ  โครงสร้าง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และหรือวิธีการติดตั้งหรือการดำเนินการแบบเดียวกัน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ได้กำหนดตัวอย่างรายการไว้ในบัญชีแสดงรายการก่อสร้างสำหรับงานก่อสร้างอาคาร  ในส่วนที่ </a:t>
            </a:r>
            <a:r>
              <a:rPr lang="th-TH" sz="1800" b="1" dirty="0">
                <a:latin typeface="Angsana New" pitchFamily="18" charset="-34"/>
                <a:cs typeface="Angsana New" pitchFamily="18" charset="-34"/>
              </a:rPr>
              <a:t>1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: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ค่างานต้นทุน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ซึ่งหมายถึงให้คำนวณในราคาทุนไว้ในส่วนของค่างาน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ต้นทุน    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เพื่อนำไปคำนวณหาค่า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ตามหลักเกณฑ์การรวมค่างานต้นทุนเพื่อหาค่า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(คำนวณรวมค่า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ได้) 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แต่อย่างไรก็ตาม เพื่อให้เกิดความคล่องตัวในทาง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ปฏิบัติ และ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การ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คำนวณค่า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เครื่องปรับอากาศแบบแยกส่วนดังกล่าวไม่สูงกว่าที่ควรจะ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เป็น   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ผู้มีหน้าที่คำนวณราคากลางสามารถใช้ดุลยพินิจพิจารณาถอดแบบคำนวณเครื่องปรับอากาศแบบแยก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ส่วน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ได้เป็น </a:t>
            </a:r>
            <a:r>
              <a:rPr lang="th-TH" sz="18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2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แนวทาง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ดังนี้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.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คำนวณในส่วนของค่างานต้นทุน (คำนวณรวมค่า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ได้)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หากในแบบก่อสร้างได้กำหนดรูปแบบรายการ   ลักษณะ   รวมทั้งวิธีการก่อสร้างหรือติดตั้งแตกต่างไปจากมาตรฐานทั่วไปใน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ท้องตลาด หรือ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กำหนดเป็นครุภัณฑ์จัดจ้าง (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Build </a:t>
            </a:r>
            <a:r>
              <a:rPr lang="en-US" sz="1800" b="1" dirty="0" smtClean="0">
                <a:latin typeface="Angsana New" pitchFamily="18" charset="-34"/>
                <a:cs typeface="Angsana New" pitchFamily="18" charset="-34"/>
              </a:rPr>
              <a:t>In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)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หรือต้องดำเนินการในลักษณะงานระบบ  หรือต้องดำเนินการร่วมกับงาน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อื่นๆ   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ซึ่งต้องคำนวณในส่วนของค่างานต้นทุน  และหรือตามที่ผู้มีหน้าที่คำนวณราคากลาง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เห็นสมควรโดย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ในกรณีนี้ต้องคำนวณในราคาทุน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เท่านั้น   หาก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ผู้มีหน้าที่คำนวณราคากลางไม่สามารถคำนวณในราคาทุนได้    ก็ควรแยกไปคำนวณเป็นครุภัณฑ์จัดซื้อตามแนวทางที่ 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2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/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2</a:t>
            </a:r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.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คำนวณเป็นครุภัณฑ์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จัดซื้อ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โดยใช้วิธีการถอดแบบก่อสร้างและคำนวณเช่นเดียวกับครุภัณฑ์จัดซื้อหรือสั่งซื้อและระบบโสตทัศน์  คือให้คำนวณในราคาผู้ผลิตหรือผู้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จำหน่าย 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แล้วรวมค่าภาษีมูลค่าเพิ่มในอัตราปัจจุบัน โดยไม่นำไปรวมกับค่างานส่วนที่</a:t>
            </a:r>
            <a:r>
              <a:rPr lang="th-TH" sz="18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1800" b="1" dirty="0" smtClean="0">
                <a:latin typeface="Angsana New" pitchFamily="18" charset="-34"/>
                <a:cs typeface="Angsana New" pitchFamily="18" charset="-34"/>
              </a:rPr>
              <a:t>1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: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ค่างานต้นทุน   เพื่อคำนวณหาค่า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(คำนวณรวมค่า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ไม่ได้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)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pPr marL="285750" indent="-285750">
              <a:spcBef>
                <a:spcPts val="1200"/>
              </a:spcBef>
              <a:buClr>
                <a:srgbClr val="663300"/>
              </a:buClr>
              <a:buSzPct val="65000"/>
              <a:buFont typeface="Wingdings" pitchFamily="2" charset="2"/>
              <a:buChar char="Ø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ทั้งนี้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ผลการคำนวณค่าเครื่องปรับอากาศแบบแยกส่วนทั้ง</a:t>
            </a:r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2 </a:t>
            </a:r>
            <a:r>
              <a:rPr lang="th-TH" sz="1800" b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แนวทาง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ดังกล่าว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ค่าเฉลี่ยต่อเครื่อง (ชุด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) 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ต้องไม่สูงกว่าราคาเครื่องปรับอากาศแบบแยกส่วน หรือเครื่องปรับอากาศแบบอื่นซึ่งมี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คุณลักษณะ  รูปแบบ  โครงสร้าง   และ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หรือวิธีการติดตั้งหรือการดำเนินการอย่างเดียวกัน  ตามบัญชีราคามาตรฐานครุภัณฑ์ที่สำนักงบประมาณกำหนดและ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ประกาศใช้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6" name="รูปภาพ 5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24058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939851" y="218620"/>
            <a:ext cx="726876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>
            <a:spAutoFit/>
            <a:sp3d>
              <a:contourClr>
                <a:schemeClr val="bg1"/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3200" b="1" dirty="0" smtClean="0">
                <a:latin typeface="Angsana New" pitchFamily="18" charset="-34"/>
                <a:cs typeface="IrisUPC" pitchFamily="34" charset="-34"/>
              </a:rPr>
              <a:t>แบบฟอร์มการ</a:t>
            </a:r>
            <a:r>
              <a:rPr lang="th-TH" sz="3200" b="1" dirty="0">
                <a:latin typeface="Angsana New" pitchFamily="18" charset="-34"/>
                <a:cs typeface="IrisUPC" pitchFamily="34" charset="-34"/>
              </a:rPr>
              <a:t>คำนวณราคากลางงานก่อสร้างอาคาร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255567" y="995718"/>
            <a:ext cx="8640960" cy="5673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</a:bodyPr>
          <a:lstStyle/>
          <a:p>
            <a:pPr algn="ctr">
              <a:spcBef>
                <a:spcPts val="1200"/>
              </a:spcBef>
              <a:buClr>
                <a:srgbClr val="FF0000"/>
              </a:buClr>
              <a:buSzPct val="65000"/>
            </a:pPr>
            <a:endParaRPr lang="th-TH" sz="400" b="1" dirty="0" smtClean="0">
              <a:solidFill>
                <a:srgbClr val="000066"/>
              </a:solidFill>
              <a:latin typeface="IrisUPC" pitchFamily="34" charset="-34"/>
              <a:cs typeface="IrisUPC" pitchFamily="34" charset="-34"/>
            </a:endParaRPr>
          </a:p>
          <a:p>
            <a:pPr algn="ctr">
              <a:spcBef>
                <a:spcPts val="1200"/>
              </a:spcBef>
              <a:buClr>
                <a:srgbClr val="FF0000"/>
              </a:buClr>
              <a:buSzPct val="65000"/>
            </a:pP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แบบฟอร์ม</a:t>
            </a:r>
            <a:r>
              <a:rPr lang="th-TH" sz="2600" b="1" dirty="0">
                <a:latin typeface="IrisUPC" pitchFamily="34" charset="-34"/>
                <a:cs typeface="IrisUPC" pitchFamily="34" charset="-34"/>
              </a:rPr>
              <a:t>ประกอบการถอดแบบ</a:t>
            </a: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ก่อสร้าง</a:t>
            </a:r>
          </a:p>
          <a:p>
            <a:pPr>
              <a:spcBef>
                <a:spcPts val="1200"/>
              </a:spcBef>
              <a:buClr>
                <a:srgbClr val="FF0000"/>
              </a:buClr>
              <a:buSzPct val="65000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ใช้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ประกอบการถอดแบบก่อสร้างในงานก่อสร้าง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อาคาร ซึ่ง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ผู้มีหน้าที่คำนวณราคากลางอาจใช้หรือไม่ใช้ก็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ได้    ประกอบ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ด้วยแบบฟอร์ม   ดังนี้</a:t>
            </a:r>
          </a:p>
          <a:p>
            <a:pPr marL="630238" indent="-269875" defTabSz="301625">
              <a:spcBef>
                <a:spcPts val="1200"/>
              </a:spcBef>
              <a:buClr>
                <a:srgbClr val="660066"/>
              </a:buClr>
              <a:buSzPct val="100000"/>
              <a:buFont typeface="+mj-lt"/>
              <a:buAutoNum type="arabicPeriod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แบบ </a:t>
            </a:r>
            <a:r>
              <a:rPr lang="th-TH" sz="2200" b="1" dirty="0" err="1">
                <a:latin typeface="IrisUPC" pitchFamily="34" charset="-34"/>
                <a:cs typeface="IrisUPC" pitchFamily="34" charset="-34"/>
              </a:rPr>
              <a:t>ปร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.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1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: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แบบฟอร์มการถอดแบบสำรวจรายการ  ปริมาณงาน  และ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วัสดุก่อสร้างทั่วไป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/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		เป็น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แบบฟอร์มสำหรับใช้ประกอบการถอดแบบ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 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เพื่อสำรวจและกำหนด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รายการ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ปริมาณงาน  และวัสดุก่อสร้างทั่วไป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ที่ไม่เกี่ยวข้องกับงานคอนกรีต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งานไม้แบบ  งานไม้ค้ำยัน  งานเหล็กเสริมคอนกรีต  และงานไม้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หรืออาจใช้เป็นแบบฟอร์มสำหรับประมาณการราคาค่าก่อสร้างของงาน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ต่างๆ  เพื่อ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หาราคาต่อหน่วย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เช่น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งาน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ทำประตูหน้าต่าง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งาน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เดินท่อระบบ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เป็นต้น</a:t>
            </a:r>
          </a:p>
          <a:p>
            <a:pPr marL="630238" indent="-269875" defTabSz="403225">
              <a:spcBef>
                <a:spcPts val="1200"/>
              </a:spcBef>
              <a:buClr>
                <a:srgbClr val="660066"/>
              </a:buClr>
              <a:buSzPct val="100000"/>
              <a:buFont typeface="+mj-lt"/>
              <a:buAutoNum type="arabicPeriod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แบบ </a:t>
            </a:r>
            <a:r>
              <a:rPr lang="th-TH" sz="2200" b="1" dirty="0" err="1" smtClean="0">
                <a:latin typeface="IrisUPC" pitchFamily="34" charset="-34"/>
                <a:cs typeface="IrisUPC" pitchFamily="34" charset="-34"/>
              </a:rPr>
              <a:t>ปร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. 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2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: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แบบฟอร์มการถอดแบบสำรวจรายการและปริมาณงานคอนกรีต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ไม้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แบบ ไม้ค้ำยัน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และ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เหล็ก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เสริม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คอนกรีต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/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		เป็น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แบบฟอร์มสำหรับใช้ประกอบการถอดแบบก่อสร้าง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เพื่อ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สำรวจและกำหนดรายการและปริมาณ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งาน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เฉพาะ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ในส่วนของงานคอนกรีต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งานไม้แบบ  งานไม้ค้ำยัน  และงานเหล็กเสริม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คอนกรีต</a:t>
            </a:r>
          </a:p>
          <a:p>
            <a:pPr marL="630238" indent="-269875" defTabSz="403225">
              <a:spcBef>
                <a:spcPts val="1200"/>
              </a:spcBef>
              <a:buClr>
                <a:srgbClr val="660066"/>
              </a:buClr>
              <a:buSzPct val="100000"/>
              <a:buFont typeface="+mj-lt"/>
              <a:buAutoNum type="arabicPeriod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แบบ </a:t>
            </a:r>
            <a:r>
              <a:rPr lang="th-TH" sz="2200" b="1" dirty="0" err="1" smtClean="0">
                <a:latin typeface="IrisUPC" pitchFamily="34" charset="-34"/>
                <a:cs typeface="IrisUPC" pitchFamily="34" charset="-34"/>
              </a:rPr>
              <a:t>ปร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. 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3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: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แบบฟอร์มการถอดแบบสำรวจรายการและปริมาณงาน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ไม้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/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		เป็น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แบบฟอร์มสำหรับใช้ประกอบการถอดแบบก่อสร้าง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เพื่อสำรวจและกำหนดรายการและ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ปริมาณ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งาน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เฉพาะในส่วนของงาน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ไม้</a:t>
            </a:r>
            <a:endParaRPr lang="en-US" sz="2000" b="1" dirty="0"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6" name="รูปภาพ 5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08627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 bwMode="auto">
          <a:xfrm>
            <a:off x="251520" y="1124744"/>
            <a:ext cx="8640960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</a:bodyPr>
          <a:lstStyle/>
          <a:p>
            <a:pPr>
              <a:spcBef>
                <a:spcPts val="1200"/>
              </a:spcBef>
            </a:pPr>
            <a:r>
              <a:rPr lang="en-US" sz="2000" b="1" dirty="0">
                <a:solidFill>
                  <a:srgbClr val="000066"/>
                </a:solidFill>
                <a:latin typeface="IrisUPC" pitchFamily="34" charset="-34"/>
                <a:cs typeface="IrisUPC" pitchFamily="34" charset="-34"/>
              </a:rPr>
              <a:t>		</a:t>
            </a: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แบบฟอร์ม</a:t>
            </a:r>
            <a:r>
              <a:rPr lang="th-TH" sz="2600" b="1" dirty="0">
                <a:latin typeface="IrisUPC" pitchFamily="34" charset="-34"/>
                <a:cs typeface="IrisUPC" pitchFamily="34" charset="-34"/>
              </a:rPr>
              <a:t>รายงานการคำนวณราคากลางงานก่อสร้างอาคาร</a:t>
            </a:r>
            <a:endParaRPr lang="en-US" sz="2600" b="1" dirty="0">
              <a:latin typeface="IrisUPC" pitchFamily="34" charset="-34"/>
              <a:cs typeface="IrisUPC" pitchFamily="34" charset="-34"/>
            </a:endParaRPr>
          </a:p>
          <a:p>
            <a:pPr>
              <a:spcBef>
                <a:spcPts val="1200"/>
              </a:spcBef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เป็น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แบบฟอร์มรายงานการคำนวณราคากลางงานก่อสร้างอาคาร  ซึ่งผู้มีหน้าที่คำนวณราคากลางต้องใช้ในการคำนวณราคากลางงานก่อสร้างอาคาร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ประกอบด้วย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แบบฟอร์ม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ดังนี้</a:t>
            </a:r>
          </a:p>
          <a:p>
            <a:pPr marL="623888" lvl="1" indent="-269875" defTabSz="1079500">
              <a:spcBef>
                <a:spcPts val="1200"/>
              </a:spcBef>
              <a:buFont typeface="+mj-lt"/>
              <a:buAutoNum type="arabicPeriod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แบบ </a:t>
            </a:r>
            <a:r>
              <a:rPr lang="th-TH" sz="2200" b="1" dirty="0" err="1" smtClean="0">
                <a:latin typeface="IrisUPC" pitchFamily="34" charset="-34"/>
                <a:cs typeface="IrisUPC" pitchFamily="34" charset="-34"/>
              </a:rPr>
              <a:t>ปร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. 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4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: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แบบแสดงรายการ  ปริมาณงาน  และราคา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(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BOQ</a:t>
            </a:r>
            <a:r>
              <a:rPr lang="en-US" sz="2200" b="1" dirty="0" smtClean="0">
                <a:latin typeface="Angsana New" pitchFamily="18" charset="-34"/>
                <a:cs typeface="Angsana New" pitchFamily="18" charset="-34"/>
              </a:rPr>
              <a:t>.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)</a:t>
            </a: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/>
            </a:r>
            <a:br>
              <a:rPr lang="en-US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	เป็น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แบบฟอร์มสำหรับรวบรวมรายการงานก่อสร้าง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รวมทั้ง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ปริมาณงาน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และ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ค่าวัสดุ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ครุภัณฑ์ และหรือค่าแรงงาน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สำหรับแต่ละรายการงานก่อสร้าง  </a:t>
            </a:r>
            <a:r>
              <a:rPr lang="th-TH" sz="2000" b="1" i="1" dirty="0" smtClean="0">
                <a:latin typeface="IrisUPC" pitchFamily="34" charset="-34"/>
                <a:cs typeface="IrisUPC" pitchFamily="34" charset="-34"/>
              </a:rPr>
              <a:t>ที่</a:t>
            </a:r>
            <a:r>
              <a:rPr lang="th-TH" sz="2000" b="1" i="1" dirty="0">
                <a:latin typeface="IrisUPC" pitchFamily="34" charset="-34"/>
                <a:cs typeface="IrisUPC" pitchFamily="34" charset="-34"/>
              </a:rPr>
              <a:t>ไม่เกี่ยวข้องกับค่าใช้จ่ายพิเศษตามข้อกำหนดและค่าใช้จ่าย</a:t>
            </a:r>
            <a:r>
              <a:rPr lang="th-TH" sz="2000" b="1" i="1" dirty="0" smtClean="0">
                <a:latin typeface="IrisUPC" pitchFamily="34" charset="-34"/>
                <a:cs typeface="IrisUPC" pitchFamily="34" charset="-34"/>
              </a:rPr>
              <a:t>อื่น</a:t>
            </a:r>
            <a:br>
              <a:rPr lang="th-TH" sz="2000" b="1" i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i="1" dirty="0" smtClean="0">
                <a:latin typeface="IrisUPC" pitchFamily="34" charset="-34"/>
                <a:cs typeface="IrisUPC" pitchFamily="34" charset="-34"/>
              </a:rPr>
              <a:t>ที่</a:t>
            </a:r>
            <a:r>
              <a:rPr lang="th-TH" sz="2000" b="1" i="1" dirty="0">
                <a:latin typeface="IrisUPC" pitchFamily="34" charset="-34"/>
                <a:cs typeface="IrisUPC" pitchFamily="34" charset="-34"/>
              </a:rPr>
              <a:t>จำเป็นต้อง</a:t>
            </a:r>
            <a:r>
              <a:rPr lang="th-TH" sz="2000" b="1" i="1" dirty="0" smtClean="0">
                <a:latin typeface="IrisUPC" pitchFamily="34" charset="-34"/>
                <a:cs typeface="IrisUPC" pitchFamily="34" charset="-34"/>
              </a:rPr>
              <a:t>มี</a:t>
            </a:r>
          </a:p>
          <a:p>
            <a:pPr marL="623888" lvl="1" indent="-269875" defTabSz="1079500">
              <a:spcBef>
                <a:spcPts val="1200"/>
              </a:spcBef>
              <a:buFont typeface="+mj-lt"/>
              <a:buAutoNum type="arabicPeriod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แบบ </a:t>
            </a:r>
            <a:r>
              <a:rPr lang="th-TH" sz="2200" b="1" dirty="0" err="1" smtClean="0">
                <a:latin typeface="IrisUPC" pitchFamily="34" charset="-34"/>
                <a:cs typeface="IrisUPC" pitchFamily="34" charset="-34"/>
              </a:rPr>
              <a:t>ปร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. 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4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(พ)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: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แบบแสดงรายการ ปริมาณงาน และราคา  สำหรับค่าใช้จ่ายพิเศษตามข้อกำหนดฯ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(BOQ.</a:t>
            </a:r>
            <a:r>
              <a:rPr lang="th-TH" sz="2200" b="1" dirty="0" smtClean="0">
                <a:latin typeface="Angsana New" pitchFamily="18" charset="-34"/>
                <a:cs typeface="Angsana New" pitchFamily="18" charset="-34"/>
              </a:rPr>
              <a:t>)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/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	เป็น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แบบฟอร์มสำหรับรวบรวมรายการงาน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      ที่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เกี่ยวข้องกับค่าใช้จ่ายพิเศษตามข้อกำหนด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และ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ค่าใช้จ่าย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อื่นที่จำเป็นต้องมีทุกรายการ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 รวมทั้ง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ผลรวมของค่าใช้จ่ายพิเศษตามข้อกำหนดและค่าใช้จ่ายอื่น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ที่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จำเป็นต้อง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มีแต่ละรายการ และทุก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รายการ</a:t>
            </a:r>
          </a:p>
          <a:p>
            <a:pPr marL="623888" lvl="1" indent="-269875" defTabSz="1079500">
              <a:spcBef>
                <a:spcPts val="1200"/>
              </a:spcBef>
              <a:buFont typeface="+mj-lt"/>
              <a:buAutoNum type="arabicPeriod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แบบ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แสดงการคำนวณและเหตุผลความจำเป็นสำหรับค่าใช้จ่าย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พิเศษตาม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ข้อกำหนด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ฯ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/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	เป็น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บบฟอร์มสำหรับแสดงรายละเอียดการคำนวณและคำชี้แจงเหตุผลความจำเป็นที่ต้องมีค่าใช้จ่ายพิเศษตามข้อกำหนดและค่าใช้จ่ายอื่นที่จำเป็นต้องมี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แต่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ละ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รายการ</a:t>
            </a:r>
            <a:endParaRPr lang="en-US" sz="20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706670" y="375047"/>
            <a:ext cx="56886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>
            <a:spAutoFit/>
            <a:sp3d>
              <a:contourClr>
                <a:schemeClr val="bg1"/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แบบฟอร์มการ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คำนวณราคากลางงานก่อสร้าง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อาคาร (ต่อ)</a:t>
            </a:r>
            <a:endParaRPr lang="th-TH" sz="2400" b="1" dirty="0">
              <a:latin typeface="Angsana New" pitchFamily="18" charset="-34"/>
              <a:cs typeface="IrisUPC" pitchFamily="34" charset="-34"/>
            </a:endParaRPr>
          </a:p>
        </p:txBody>
      </p:sp>
      <p:pic>
        <p:nvPicPr>
          <p:cNvPr id="4" name="รูปภาพ 3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32338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 bwMode="auto">
          <a:xfrm>
            <a:off x="230506" y="908720"/>
            <a:ext cx="8640960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2000" b="1" dirty="0">
                <a:solidFill>
                  <a:srgbClr val="000066"/>
                </a:solidFill>
                <a:latin typeface="IrisUPC" pitchFamily="34" charset="-34"/>
                <a:cs typeface="IrisUPC" pitchFamily="34" charset="-34"/>
              </a:rPr>
              <a:t> </a:t>
            </a:r>
            <a:r>
              <a:rPr lang="en-US" sz="2400" b="1" dirty="0">
                <a:solidFill>
                  <a:srgbClr val="000066"/>
                </a:solidFill>
                <a:latin typeface="IrisUPC" pitchFamily="34" charset="-34"/>
                <a:cs typeface="IrisUPC" pitchFamily="34" charset="-34"/>
              </a:rPr>
              <a:t> </a:t>
            </a:r>
            <a:r>
              <a:rPr lang="th-TH" sz="2600" b="1" dirty="0">
                <a:solidFill>
                  <a:srgbClr val="000066"/>
                </a:solidFill>
                <a:latin typeface="IrisUPC" pitchFamily="34" charset="-34"/>
                <a:cs typeface="IrisUPC" pitchFamily="34" charset="-34"/>
              </a:rPr>
              <a:t> </a:t>
            </a:r>
            <a:r>
              <a:rPr lang="th-TH" sz="2600" b="1" dirty="0">
                <a:latin typeface="IrisUPC" pitchFamily="34" charset="-34"/>
                <a:cs typeface="IrisUPC" pitchFamily="34" charset="-34"/>
              </a:rPr>
              <a:t>แบบฟอร์มรายงานการคำนวณราคากลางงานก่อสร้าง</a:t>
            </a: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อาคาร (ต่อ)</a:t>
            </a:r>
            <a:endParaRPr lang="en-US" sz="2600" b="1" dirty="0" smtClean="0">
              <a:latin typeface="IrisUPC" pitchFamily="34" charset="-34"/>
              <a:cs typeface="IrisUPC" pitchFamily="34" charset="-34"/>
            </a:endParaRPr>
          </a:p>
          <a:p>
            <a:endParaRPr lang="en-US" sz="2000" b="1" dirty="0">
              <a:latin typeface="IrisUPC" pitchFamily="34" charset="-34"/>
              <a:cs typeface="IrisUPC" pitchFamily="34" charset="-34"/>
            </a:endParaRPr>
          </a:p>
          <a:p>
            <a:pPr marL="800100" lvl="1" indent="-342900">
              <a:buFont typeface="+mj-lt"/>
              <a:buAutoNum type="arabicPeriod" startAt="4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แบบ </a:t>
            </a:r>
            <a:r>
              <a:rPr lang="th-TH" sz="2200" b="1" dirty="0" err="1" smtClean="0">
                <a:latin typeface="IrisUPC" pitchFamily="34" charset="-34"/>
                <a:cs typeface="IrisUPC" pitchFamily="34" charset="-34"/>
              </a:rPr>
              <a:t>ปร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. 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5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(ก)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: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แบบสรุปค่าก่อสร้าง (ค่างานต้นทุน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)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/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		เป็น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แบบฟอร์มสำหรับสรุปค่าก่อสร้างเฉพาะงาน/กลุ่มงานที่ถอดแบบคำนวณในราคาต้นทุนหรือในราคาทุน   โดยใช้เป็นใบปะหน้า แบบ </a:t>
            </a:r>
            <a:r>
              <a:rPr lang="th-TH" sz="2000" b="1" dirty="0" err="1" smtClean="0">
                <a:latin typeface="IrisUPC" pitchFamily="34" charset="-34"/>
                <a:cs typeface="IrisUPC" pitchFamily="34" charset="-34"/>
              </a:rPr>
              <a:t>ปร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.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4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ที่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คำนวณในราคาต้นทุนหรือในราคาทุน แต่ละ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ชุด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		การ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สรุปขนาดหรือเนื้อที่อาคาร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และ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ค่าเฉลี่ยต่อตารางเมตร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เพื่อระบุไว้ในแบบ </a:t>
            </a:r>
            <a:r>
              <a:rPr lang="th-TH" sz="2000" b="1" dirty="0" err="1">
                <a:latin typeface="IrisUPC" pitchFamily="34" charset="-34"/>
                <a:cs typeface="IrisUPC" pitchFamily="34" charset="-34"/>
              </a:rPr>
              <a:t>ปร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.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5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(ก)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ให้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สรุปหรือคำนวณตามหลักเกณฑ์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ดังนี้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/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- ขนาด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พื้นที่หรือเนื้อที่อาคาร (พื้นที่ใช้สอย)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en-US" sz="2400" b="1" dirty="0" smtClean="0">
                <a:latin typeface="IrisUPC" pitchFamily="34" charset="-34"/>
                <a:cs typeface="IrisUPC" pitchFamily="34" charset="-34"/>
              </a:rPr>
              <a:t>=</a:t>
            </a: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พื้นที่ที่อยู่ภายในส่วนของแนวผนังหรือผนังก่อโดยรอบ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en-US" sz="2400" b="1" dirty="0" smtClean="0">
                <a:latin typeface="IrisUPC" pitchFamily="34" charset="-34"/>
                <a:cs typeface="IrisUPC" pitchFamily="34" charset="-34"/>
              </a:rPr>
              <a:t>+</a:t>
            </a:r>
            <a:br>
              <a:rPr lang="en-US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en-US" sz="24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en-US" sz="2400" b="1" dirty="0" smtClean="0">
                <a:latin typeface="Angsana New" pitchFamily="18" charset="-34"/>
                <a:cs typeface="Angsana New" pitchFamily="18" charset="-34"/>
              </a:rPr>
              <a:t>½</a:t>
            </a:r>
            <a:r>
              <a:rPr lang="en-US" sz="2000" b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ของพื้นที่ที่มีหลังคาคลุมแต่ไม่มีแนวผนังหรือผนังก่อ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โดยรอบ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- ค่าเฉลี่ย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ต่อตารางเมตร </a:t>
            </a: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en-US" sz="2400" b="1" dirty="0" smtClean="0">
                <a:latin typeface="IrisUPC" pitchFamily="34" charset="-34"/>
                <a:cs typeface="IrisUPC" pitchFamily="34" charset="-34"/>
              </a:rPr>
              <a:t>=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มูลค่า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งานหรือค่าก่อสร้างรวมตามสรุปท้าย แบบ </a:t>
            </a:r>
            <a:r>
              <a:rPr lang="th-TH" sz="2000" b="1" dirty="0" err="1">
                <a:latin typeface="IrisUPC" pitchFamily="34" charset="-34"/>
                <a:cs typeface="IrisUPC" pitchFamily="34" charset="-34"/>
              </a:rPr>
              <a:t>ปร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.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5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(ก)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÷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ขนาดพื้นที่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หรือ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เนื้อที่อาคาร (พื้นที่ใช้สอย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)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/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		ทั้งนี้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การคำนวณพื้นที่ใช้สอยหรือขนาดหรือเนื้อที่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อาคารตามหลักเกณฑ์ดังกล่าว    อาจแตก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ต่าง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กับการคำนวณพื้นใช้สอยเพื่อการขออนุญาตปลูกสร้างอาคาร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  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หรือเพื่อการออกแบบในการกำหนดคุณสมบัติของผู้ออกแบบทางด้าน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วิชาชีพ     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และอาจมีความแตกต่างกับการคำนวณพื้นที่ใช้สอยหรือพื้นที่อาคารในส่วนของภาคเอกชนหรือผู้เสนอ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ราคา</a:t>
            </a:r>
            <a:endParaRPr lang="en-US" sz="20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706670" y="260648"/>
            <a:ext cx="56886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>
            <a:spAutoFit/>
            <a:sp3d>
              <a:contourClr>
                <a:schemeClr val="bg1"/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แบบฟอร์มการ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คำนวณราคากลางงานก่อสร้าง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อาคาร (ต่อ)</a:t>
            </a:r>
            <a:endParaRPr lang="th-TH" sz="2400" b="1" dirty="0">
              <a:latin typeface="Angsana New" pitchFamily="18" charset="-34"/>
              <a:cs typeface="IrisUPC" pitchFamily="34" charset="-34"/>
            </a:endParaRPr>
          </a:p>
        </p:txBody>
      </p:sp>
      <p:pic>
        <p:nvPicPr>
          <p:cNvPr id="6" name="รูปภาพ 5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32338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 bwMode="auto">
          <a:xfrm>
            <a:off x="251520" y="798109"/>
            <a:ext cx="8640960" cy="5871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2600" b="1" dirty="0">
                <a:solidFill>
                  <a:srgbClr val="000066"/>
                </a:solidFill>
                <a:latin typeface="IrisUPC" pitchFamily="34" charset="-34"/>
                <a:cs typeface="IrisUPC" pitchFamily="34" charset="-34"/>
              </a:rPr>
              <a:t>  </a:t>
            </a:r>
            <a:r>
              <a:rPr lang="th-TH" sz="2600" b="1" dirty="0">
                <a:solidFill>
                  <a:srgbClr val="0000CC"/>
                </a:solidFill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</a:t>
            </a:r>
            <a:r>
              <a:rPr lang="th-TH" sz="2600" b="1" dirty="0">
                <a:latin typeface="IrisUPC" pitchFamily="34" charset="-34"/>
                <a:cs typeface="IrisUPC" pitchFamily="34" charset="-34"/>
              </a:rPr>
              <a:t>แบบฟอร์มรายงานการคำนวณราคากลางงานก่อสร้าง</a:t>
            </a: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อาคาร (ต่อ)</a:t>
            </a:r>
            <a:endParaRPr lang="en-US" sz="2600" b="1" dirty="0" smtClean="0">
              <a:latin typeface="IrisUPC" pitchFamily="34" charset="-34"/>
              <a:cs typeface="IrisUPC" pitchFamily="34" charset="-34"/>
            </a:endParaRPr>
          </a:p>
          <a:p>
            <a:endParaRPr lang="en-US" sz="800" b="1" dirty="0">
              <a:latin typeface="IrisUPC" pitchFamily="34" charset="-34"/>
              <a:cs typeface="IrisUPC" pitchFamily="34" charset="-34"/>
            </a:endParaRPr>
          </a:p>
          <a:p>
            <a:pPr marL="809625" lvl="1" indent="-352425">
              <a:spcBef>
                <a:spcPts val="1200"/>
              </a:spcBef>
              <a:buFont typeface="+mj-lt"/>
              <a:buAutoNum type="arabicPeriod" startAt="5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แบบ </a:t>
            </a:r>
            <a:r>
              <a:rPr lang="th-TH" sz="2200" b="1" dirty="0" err="1" smtClean="0">
                <a:latin typeface="IrisUPC" pitchFamily="34" charset="-34"/>
                <a:cs typeface="IrisUPC" pitchFamily="34" charset="-34"/>
              </a:rPr>
              <a:t>ปร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. 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5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(ข)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: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แบบสรุปค่าครุภัณฑ์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จัดซื้อ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/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		เป็น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แบบฟอร์มสำหรับสรุปค่าก่อสร้างเฉพาะงาน/กลุ่มงาน ที่เกี่ยวข้องกับครุภัณฑ์จัดซื้อ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และ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ครุภัณฑ์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อื่นๆ ที่ต้องคำนวณในราคาผู้ผลิตหรือตัวแทนจำหน่าย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โดยใช้เป็นใบปะหน้า แบบ </a:t>
            </a:r>
            <a:r>
              <a:rPr lang="th-TH" sz="2000" b="1" dirty="0" err="1">
                <a:latin typeface="IrisUPC" pitchFamily="34" charset="-34"/>
                <a:cs typeface="IrisUPC" pitchFamily="34" charset="-34"/>
              </a:rPr>
              <a:t>ปร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.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4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ของ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ครุภัณฑ์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จัดซื้อและครุภัณฑ์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อื่นๆ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ที่คำนวณในราคาผู้ผลิตหรือตัวแทนจำหน่าย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แต่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ละ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ชุด</a:t>
            </a:r>
          </a:p>
          <a:p>
            <a:pPr marL="809625" lvl="1" indent="-352425">
              <a:spcBef>
                <a:spcPts val="1200"/>
              </a:spcBef>
              <a:buFont typeface="+mj-lt"/>
              <a:buAutoNum type="arabicPeriod" startAt="5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แบบ </a:t>
            </a:r>
            <a:r>
              <a:rPr lang="th-TH" sz="2200" b="1" dirty="0" err="1" smtClean="0">
                <a:latin typeface="IrisUPC" pitchFamily="34" charset="-34"/>
                <a:cs typeface="IrisUPC" pitchFamily="34" charset="-34"/>
              </a:rPr>
              <a:t>ปร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. 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6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: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 แบบสรุปราคากลางงานก่อสร้าง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อาคาร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/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		เป็น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แบบฟอร์มสำหรับรวบรวมค่าก่อสร้างของทุกส่วน (งาน/กลุ่มงาน)  ทั้งในส่วนของค่า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งาน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ต้นทุน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ครุภัณฑ์จัดซื้อฯ และค่าใช้จ่ายพิเศษตามข้อกำหนดฯ  มาสรุปรวมไว้ในแบบ </a:t>
            </a:r>
            <a:r>
              <a:rPr lang="th-TH" sz="2000" b="1" dirty="0" err="1">
                <a:latin typeface="IrisUPC" pitchFamily="34" charset="-34"/>
                <a:cs typeface="IrisUPC" pitchFamily="34" charset="-34"/>
              </a:rPr>
              <a:t>ปร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.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6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 นี้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 และเมื่อ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รวมยอด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ค่าก่อสร้างของทุกส่วน (งาน/กลุ่มงาน)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ก็จะได้ค่าก่อสร้างหรือราคากลางงานก่อสร้างอาคาร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ทั้ง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โครงการ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/งาน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</a:t>
            </a:r>
          </a:p>
          <a:p>
            <a:pPr marL="809625" lvl="1" indent="-352425">
              <a:spcBef>
                <a:spcPts val="1200"/>
              </a:spcBef>
              <a:buClr>
                <a:schemeClr val="tx2"/>
              </a:buClr>
              <a:buFont typeface="+mj-lt"/>
              <a:buAutoNum type="arabicPeriod" startAt="5"/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นอกจาก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แบบฟอร์ม 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6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 แบบฟอร์ม ดังกล่าว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แล้ว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ในรายงานการคำนวณราคากลางงานก่อสร้างอาคาร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/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ผู้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มีหน้าที่คำนวณราคากลางจะต้องแนบแบบฟอร์ม  ข้อมูล  และรายละเอียด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อื่นๆ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ที่ผู้มีหน้าที่คำนวณ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ราคา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กลาง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ได้กำหนดและจัดทำขึ้นเองตามข้อกำหนดตามหลักเกณฑ์การคำนวณราคากลางงานก่อสร้าง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ประกอบ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ไว้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กับรายงานการคำนวณราคากลางงาน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ก่อสร้างอาคารด้วย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เช่น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แบบฟอร์ม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และหรือรายละเอียดและคำชี้แจงเกี่ยวกับการสืบราคาวัสดุครุภัณฑ์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รายละเอียดการคำนวณหาค่า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Factor </a:t>
            </a:r>
            <a:r>
              <a:rPr lang="en-US" sz="2000" b="1" dirty="0" smtClean="0">
                <a:latin typeface="Angsana New" pitchFamily="18" charset="-34"/>
                <a:cs typeface="Angsana New" pitchFamily="18" charset="-34"/>
              </a:rPr>
              <a:t>F</a:t>
            </a: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และ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แบบ </a:t>
            </a:r>
            <a:r>
              <a:rPr lang="th-TH" sz="2000" b="1" dirty="0" err="1" smtClean="0">
                <a:latin typeface="IrisUPC" pitchFamily="34" charset="-34"/>
                <a:cs typeface="IrisUPC" pitchFamily="34" charset="-34"/>
              </a:rPr>
              <a:t>ปร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.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2000" b="1" dirty="0" err="1" smtClean="0">
                <a:latin typeface="IrisUPC" pitchFamily="34" charset="-34"/>
                <a:cs typeface="IrisUPC" pitchFamily="34" charset="-34"/>
              </a:rPr>
              <a:t>ปร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.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2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และ </a:t>
            </a:r>
            <a:r>
              <a:rPr lang="th-TH" sz="2000" b="1" dirty="0" err="1" smtClean="0">
                <a:latin typeface="IrisUPC" pitchFamily="34" charset="-34"/>
                <a:cs typeface="IrisUPC" pitchFamily="34" charset="-34"/>
              </a:rPr>
              <a:t>ปร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.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3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(ในกรณีที่ได้มีการจัดทำ แบบ </a:t>
            </a:r>
            <a:r>
              <a:rPr lang="th-TH" sz="2000" b="1" dirty="0" err="1" smtClean="0">
                <a:latin typeface="IrisUPC" pitchFamily="34" charset="-34"/>
                <a:cs typeface="IrisUPC" pitchFamily="34" charset="-34"/>
              </a:rPr>
              <a:t>ปร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.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 err="1" smtClean="0">
                <a:latin typeface="IrisUPC" pitchFamily="34" charset="-34"/>
                <a:cs typeface="IrisUPC" pitchFamily="34" charset="-34"/>
              </a:rPr>
              <a:t>ปร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.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2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และ แบบ </a:t>
            </a:r>
            <a:r>
              <a:rPr lang="th-TH" sz="2000" b="1" dirty="0" err="1" smtClean="0">
                <a:latin typeface="IrisUPC" pitchFamily="34" charset="-34"/>
                <a:cs typeface="IrisUPC" pitchFamily="34" charset="-34"/>
              </a:rPr>
              <a:t>ปร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.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3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 ไว้ด้วย)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เป็น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ต้น</a:t>
            </a:r>
            <a:endParaRPr lang="en-US" sz="20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706670" y="188640"/>
            <a:ext cx="56886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>
            <a:spAutoFit/>
            <a:sp3d>
              <a:contourClr>
                <a:schemeClr val="bg1"/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แบบฟอร์มการ</a:t>
            </a:r>
            <a:r>
              <a:rPr lang="th-TH" sz="2400" b="1" dirty="0">
                <a:latin typeface="Angsana New" pitchFamily="18" charset="-34"/>
                <a:cs typeface="IrisUPC" pitchFamily="34" charset="-34"/>
              </a:rPr>
              <a:t>คำนวณราคากลางงานก่อสร้าง</a:t>
            </a:r>
            <a:r>
              <a:rPr lang="th-TH" sz="2400" b="1" dirty="0" smtClean="0">
                <a:latin typeface="Angsana New" pitchFamily="18" charset="-34"/>
                <a:cs typeface="IrisUPC" pitchFamily="34" charset="-34"/>
              </a:rPr>
              <a:t>อาคาร (ต่อ)</a:t>
            </a:r>
            <a:endParaRPr lang="th-TH" sz="2400" b="1" dirty="0">
              <a:latin typeface="Angsana New" pitchFamily="18" charset="-34"/>
              <a:cs typeface="IrisUPC" pitchFamily="34" charset="-34"/>
            </a:endParaRPr>
          </a:p>
        </p:txBody>
      </p:sp>
      <p:pic>
        <p:nvPicPr>
          <p:cNvPr id="6" name="รูปภาพ 5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02387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669410" y="1419128"/>
            <a:ext cx="7786710" cy="76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soft" dir="t"/>
          </a:scene3d>
          <a:sp3d>
            <a:contourClr>
              <a:schemeClr val="accent4">
                <a:lumMod val="60000"/>
                <a:lumOff val="40000"/>
              </a:schemeClr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  <a:sp3d extrusionH="57150"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th-TH" b="1" kern="0" dirty="0" smtClean="0">
                <a:solidFill>
                  <a:schemeClr val="tx1"/>
                </a:solidFill>
                <a:effectLst/>
                <a:cs typeface="IrisUPC" pitchFamily="34" charset="-34"/>
              </a:rPr>
              <a:t>กรณีไม่มีค่าใช้จ่ายพิเศษตามข้อกำหนดฯ</a:t>
            </a:r>
            <a:endParaRPr lang="en-US" kern="0" dirty="0" smtClean="0">
              <a:solidFill>
                <a:schemeClr val="tx1"/>
              </a:solidFill>
              <a:effectLst/>
              <a:cs typeface="IrisUPC" pitchFamily="34" charset="-34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354768" y="2055148"/>
            <a:ext cx="8426130" cy="460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</a:bodyPr>
          <a:lstStyle/>
          <a:p>
            <a:pPr marL="265113" indent="-265113" fontAlgn="base">
              <a:lnSpc>
                <a:spcPts val="2200"/>
              </a:lnSpc>
              <a:spcBef>
                <a:spcPts val="600"/>
              </a:spcBef>
              <a:buClr>
                <a:srgbClr val="C00000"/>
              </a:buClr>
              <a:buSzPct val="65000"/>
              <a:buFont typeface="Wingdings" pitchFamily="2" charset="2"/>
              <a:buChar char="Ø"/>
            </a:pPr>
            <a:r>
              <a:rPr lang="th-TH" sz="2200" b="1" dirty="0" smtClean="0">
                <a:latin typeface="Angsana New" pitchFamily="18" charset="-34"/>
                <a:cs typeface="IrisUPC" pitchFamily="34" charset="-34"/>
              </a:rPr>
              <a:t>หลังจากคำนวณค่างานต้นทุนต่อหน่วยและค่างานต้นทุนรวมได้ครบทุกรายการงานก่อสร้างแล้ว     ให้ดำเนินการ ดังนี้</a:t>
            </a:r>
            <a:endParaRPr lang="th-TH" sz="600" b="1" dirty="0" smtClean="0">
              <a:latin typeface="Angsana New" pitchFamily="18" charset="-34"/>
              <a:cs typeface="IrisUPC" pitchFamily="34" charset="-34"/>
            </a:endParaRPr>
          </a:p>
          <a:p>
            <a:pPr marL="719138" indent="-269875">
              <a:lnSpc>
                <a:spcPts val="2000"/>
              </a:lnSpc>
              <a:spcBef>
                <a:spcPts val="600"/>
              </a:spcBef>
              <a:buSzPct val="100000"/>
              <a:buFont typeface="+mj-lt"/>
              <a:buAutoNum type="arabicPeriod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รวม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ค่างานต้นทุน (ราคาทุน)  ของทุกรายการงาน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 ทั้ง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โครงการ/งานก่อสร้าง  แล้วนำไปเทียบหาค่า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จากตาราง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th-TH" sz="20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งานก่อสร้างทาง  จะได้ค่า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สำหรับงานก่อสร้างทาง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  และ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นำไปเทียบหาค่า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จาก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ตาราง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งานก่อสร้างสะพานและท่อเหลี่ยม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จะได้ค่า</a:t>
            </a:r>
            <a:r>
              <a:rPr lang="th-TH" sz="20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สำหรับงานก่อสร้างสะพานและท่อ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เหลี่ยม</a:t>
            </a:r>
          </a:p>
          <a:p>
            <a:pPr marL="719138" indent="-269875">
              <a:lnSpc>
                <a:spcPts val="2000"/>
              </a:lnSpc>
              <a:spcBef>
                <a:spcPts val="600"/>
              </a:spcBef>
              <a:buSzPct val="100000"/>
              <a:buFont typeface="+mj-lt"/>
              <a:buAutoNum type="arabicPeriod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นำ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ค่า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สำหรับงานก่อสร้างทาง   ไปคูณค่างานต้นทุนต่อหน่วยของทุกรายการงานก่อสร้าง    ที่อยู่ในกลุ่มงานก่อสร้างทาง  จะได้ราคากลางต่อหน่วยของทุกรายการงานก่อสร้างที่อยู่ในกลุ่มงานก่อสร้าง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ทาง</a:t>
            </a:r>
          </a:p>
          <a:p>
            <a:pPr marL="719138" indent="-269875">
              <a:lnSpc>
                <a:spcPts val="2000"/>
              </a:lnSpc>
              <a:spcBef>
                <a:spcPts val="600"/>
              </a:spcBef>
              <a:buSzPct val="100000"/>
              <a:buFont typeface="+mj-lt"/>
              <a:buAutoNum type="arabicPeriod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นำ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ค่า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th-TH" sz="2000" b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สำหรับ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งานก่อสร้างสะพานและท่อเหลี่ยม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  ไป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คูณค่างานต้นทุนต่อหน่วยของทุกรายการงานก่อสร้างที่อยู่ในกลุ่มงานก่อสร้างสะพานและท่อ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เหลี่ยม  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จะได้ราคากลางต่อหน่วยของทุก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รายการงาน ก่อสร้าง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ที่อยู่ในกลุ่มงานก่อสร้างสะพานและท่อ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เหลี่ยม</a:t>
            </a:r>
          </a:p>
          <a:p>
            <a:pPr marL="719138" indent="-269875">
              <a:lnSpc>
                <a:spcPts val="2000"/>
              </a:lnSpc>
              <a:spcBef>
                <a:spcPts val="600"/>
              </a:spcBef>
              <a:buSzPct val="100000"/>
              <a:buFont typeface="+mj-lt"/>
              <a:buAutoNum type="arabicPeriod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ใน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ทุกรายการงานก่อสร้าง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ให้นำราคากลางต่อหน่วยไปคูณปริมาณงาน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จะได้ราคากลางของทุก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รายการ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งานก่อสร้าง</a:t>
            </a:r>
          </a:p>
          <a:p>
            <a:pPr marL="719138" indent="-269875">
              <a:lnSpc>
                <a:spcPts val="2000"/>
              </a:lnSpc>
              <a:spcBef>
                <a:spcPts val="600"/>
              </a:spcBef>
              <a:buSzPct val="100000"/>
              <a:buFont typeface="+mj-lt"/>
              <a:buAutoNum type="arabicPeriod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รวม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ราคากลางของทุกรายการงานก่อสร้าง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จะ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ได้ราคากลางงานก่อสร้างทาง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สะพาน  และ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ท่อเหลี่ยม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ทั้งโครงการ/งาน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</a:t>
            </a:r>
            <a:endParaRPr lang="en-US" sz="20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214783" y="215799"/>
            <a:ext cx="6705381" cy="1134022"/>
          </a:xfrm>
          <a:prstGeom prst="rect">
            <a:avLst/>
          </a:prstGeom>
          <a:noFill/>
          <a:ln w="19050" algn="ctr">
            <a:solidFill>
              <a:schemeClr val="bg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b" anchorCtr="0">
            <a:noAutofit/>
            <a:sp3d extrusionH="38100">
              <a:contourClr>
                <a:schemeClr val="bg1"/>
              </a:contourClr>
            </a:sp3d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600" b="1" dirty="0" smtClean="0">
                <a:effectLst/>
                <a:latin typeface="Angsana New" pitchFamily="18" charset="-34"/>
                <a:cs typeface="IrisUPC" pitchFamily="34" charset="-34"/>
              </a:rPr>
              <a:t>หลักเกณฑ์การ</a:t>
            </a:r>
            <a:r>
              <a:rPr lang="th-TH" sz="3600" b="1" dirty="0">
                <a:effectLst/>
                <a:latin typeface="Angsana New" pitchFamily="18" charset="-34"/>
                <a:cs typeface="IrisUPC" pitchFamily="34" charset="-34"/>
              </a:rPr>
              <a:t>สรุปค่าก่อสร้างเป็นราคากลาง</a:t>
            </a:r>
          </a:p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600" b="1" dirty="0">
                <a:effectLst/>
                <a:latin typeface="Angsana New" pitchFamily="18" charset="-34"/>
                <a:cs typeface="IrisUPC" pitchFamily="34" charset="-34"/>
              </a:rPr>
              <a:t>งาน</a:t>
            </a:r>
            <a:r>
              <a:rPr lang="th-TH" sz="3600" b="1" dirty="0" smtClean="0">
                <a:effectLst/>
                <a:latin typeface="Angsana New" pitchFamily="18" charset="-34"/>
                <a:cs typeface="IrisUPC" pitchFamily="34" charset="-34"/>
              </a:rPr>
              <a:t>ก่อสร้างทาง สะพาน และท่อเหลี่ยม</a:t>
            </a:r>
            <a:endParaRPr lang="th-TH" sz="3600" b="1" dirty="0">
              <a:effectLst/>
              <a:latin typeface="Angsana New" pitchFamily="18" charset="-34"/>
              <a:cs typeface="IrisUPC" pitchFamily="34" charset="-34"/>
            </a:endParaRPr>
          </a:p>
        </p:txBody>
      </p:sp>
      <p:pic>
        <p:nvPicPr>
          <p:cNvPr id="10" name="รูปภาพ 9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65465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8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0" contrast="100000"/>
          </a:blip>
          <a:srcRect/>
          <a:stretch>
            <a:fillRect/>
          </a:stretch>
        </p:blipFill>
        <p:spPr bwMode="auto">
          <a:xfrm>
            <a:off x="50823" y="6409733"/>
            <a:ext cx="399007" cy="408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สี่เหลี่ยมผืนผ้า 10"/>
          <p:cNvSpPr/>
          <p:nvPr/>
        </p:nvSpPr>
        <p:spPr bwMode="auto">
          <a:xfrm>
            <a:off x="2339752" y="2062897"/>
            <a:ext cx="1571636" cy="892552"/>
          </a:xfrm>
          <a:prstGeom prst="rect">
            <a:avLst/>
          </a:prstGeom>
          <a:noFill/>
          <a:ln w="127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extrusionH="50800" contourW="12700">
            <a:bevelT w="38100" h="38100" prst="angle"/>
            <a:contourClr>
              <a:schemeClr val="accent2">
                <a:lumMod val="20000"/>
                <a:lumOff val="80000"/>
              </a:schemeClr>
            </a:contourClr>
          </a:sp3d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เทียบหาค่า</a:t>
            </a:r>
            <a:r>
              <a:rPr lang="en-US" sz="1600" b="1" dirty="0" smtClean="0">
                <a:latin typeface="Angsana New" pitchFamily="18" charset="-34"/>
                <a:cs typeface="IrisUPC" pitchFamily="34" charset="-34"/>
              </a:rPr>
              <a:t> Factor F  </a:t>
            </a: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จากตาราง </a:t>
            </a:r>
            <a:r>
              <a:rPr lang="en-US" sz="1600" b="1" dirty="0" smtClean="0">
                <a:latin typeface="Angsana New" pitchFamily="18" charset="-34"/>
                <a:cs typeface="IrisUPC" pitchFamily="34" charset="-34"/>
              </a:rPr>
              <a:t>Factor F </a:t>
            </a:r>
            <a:endParaRPr lang="th-TH" sz="1600" b="1" dirty="0" smtClean="0">
              <a:latin typeface="Angsana New" pitchFamily="18" charset="-34"/>
              <a:cs typeface="IrisUPC" pitchFamily="34" charset="-34"/>
            </a:endParaRPr>
          </a:p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งานก่อสร้างสะพานและท่อเหลี่ยม</a:t>
            </a:r>
          </a:p>
        </p:txBody>
      </p:sp>
      <p:sp>
        <p:nvSpPr>
          <p:cNvPr id="13" name="สี่เหลี่ยมผืนผ้า 12"/>
          <p:cNvSpPr/>
          <p:nvPr/>
        </p:nvSpPr>
        <p:spPr bwMode="auto">
          <a:xfrm>
            <a:off x="4538662" y="2062897"/>
            <a:ext cx="1643074" cy="892552"/>
          </a:xfrm>
          <a:prstGeom prst="rect">
            <a:avLst/>
          </a:prstGeom>
          <a:noFill/>
          <a:ln w="127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extrusionH="50800" contourW="12700">
            <a:bevelT w="38100" h="38100" prst="angle"/>
            <a:contourClr>
              <a:schemeClr val="accent2">
                <a:lumMod val="20000"/>
                <a:lumOff val="80000"/>
              </a:schemeClr>
            </a:contourClr>
          </a:sp3d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นำค่า</a:t>
            </a:r>
            <a:r>
              <a:rPr lang="en-US" sz="1600" b="1" dirty="0" smtClean="0">
                <a:latin typeface="Angsana New" pitchFamily="18" charset="-34"/>
                <a:cs typeface="IrisUPC" pitchFamily="34" charset="-34"/>
              </a:rPr>
              <a:t> Factor F  </a:t>
            </a: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ไปคูณค่างานต้นทุนของทุกรายการงานก่อสร้าง ในกลุ่มงานสะพานและท่อเหลี่ยม</a:t>
            </a:r>
          </a:p>
        </p:txBody>
      </p:sp>
      <p:sp>
        <p:nvSpPr>
          <p:cNvPr id="19" name="ลูกศรขวาท้ายขีด 18"/>
          <p:cNvSpPr/>
          <p:nvPr/>
        </p:nvSpPr>
        <p:spPr bwMode="auto">
          <a:xfrm rot="20278609">
            <a:off x="1704759" y="2519424"/>
            <a:ext cx="540000" cy="540000"/>
          </a:xfrm>
          <a:prstGeom prst="stripedRightArrow">
            <a:avLst/>
          </a:prstGeom>
          <a:solidFill>
            <a:schemeClr val="tx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20" name="ลูกศรขวาท้ายขีด 19"/>
          <p:cNvSpPr/>
          <p:nvPr/>
        </p:nvSpPr>
        <p:spPr bwMode="auto">
          <a:xfrm>
            <a:off x="4087165" y="2223879"/>
            <a:ext cx="357190" cy="540000"/>
          </a:xfrm>
          <a:prstGeom prst="stripedRightArrow">
            <a:avLst/>
          </a:prstGeom>
          <a:solidFill>
            <a:schemeClr val="tx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26" name="สี่เหลี่ยมคางหมู 25"/>
          <p:cNvSpPr/>
          <p:nvPr/>
        </p:nvSpPr>
        <p:spPr bwMode="auto">
          <a:xfrm>
            <a:off x="6519876" y="5229200"/>
            <a:ext cx="2428892" cy="730216"/>
          </a:xfrm>
          <a:prstGeom prst="trapezoid">
            <a:avLst/>
          </a:prstGeom>
          <a:noFill/>
          <a:ln w="12700" cap="flat" cmpd="sng" algn="ctr">
            <a:solidFill>
              <a:srgbClr val="9933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extrusionH="76200" contourW="12700">
            <a:bevelT w="38100" h="38100" prst="angle"/>
            <a:contourClr>
              <a:schemeClr val="tx1"/>
            </a:contourClr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269875" indent="-269875"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ได้ราคากลาง</a:t>
            </a:r>
          </a:p>
          <a:p>
            <a:pPr marL="269875" indent="-269875"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ทั้งโครงการ/งานก่อสร้าง</a:t>
            </a:r>
          </a:p>
        </p:txBody>
      </p:sp>
      <p:sp>
        <p:nvSpPr>
          <p:cNvPr id="29" name="คำบรรยายภาพแบบสี่เหลี่ยมมุมมน 28"/>
          <p:cNvSpPr/>
          <p:nvPr/>
        </p:nvSpPr>
        <p:spPr bwMode="auto">
          <a:xfrm>
            <a:off x="4538055" y="1315898"/>
            <a:ext cx="1834145" cy="475024"/>
          </a:xfrm>
          <a:prstGeom prst="wedgeRoundRectCallout">
            <a:avLst>
              <a:gd name="adj1" fmla="val -20833"/>
              <a:gd name="adj2" fmla="val 98132"/>
              <a:gd name="adj3" fmla="val 16667"/>
            </a:avLst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200" b="1" dirty="0" smtClean="0">
                <a:latin typeface="IrisUPC" pitchFamily="34" charset="-34"/>
                <a:cs typeface="IrisUPC" pitchFamily="34" charset="-34"/>
              </a:rPr>
              <a:t>สะพาน   </a:t>
            </a:r>
            <a:r>
              <a:rPr lang="th-TH" sz="1200" b="1" dirty="0">
                <a:latin typeface="IrisUPC" pitchFamily="34" charset="-34"/>
                <a:cs typeface="IrisUPC" pitchFamily="34" charset="-34"/>
              </a:rPr>
              <a:t>ท่อเหลี่ยม  ทางต่างระดับ  และหรือสะพานลอยคนเดินข้าม</a:t>
            </a:r>
            <a:endParaRPr lang="th-TH" sz="1200" b="1" dirty="0" smtClean="0"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32" name="สี่เหลี่ยมผืนผ้า 31"/>
          <p:cNvSpPr/>
          <p:nvPr/>
        </p:nvSpPr>
        <p:spPr bwMode="auto">
          <a:xfrm>
            <a:off x="2357422" y="4019309"/>
            <a:ext cx="1571636" cy="695575"/>
          </a:xfrm>
          <a:prstGeom prst="rect">
            <a:avLst/>
          </a:prstGeom>
          <a:noFill/>
          <a:ln w="127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extrusionH="50800" contourW="12700">
            <a:bevelT w="50800" h="50800"/>
            <a:contourClr>
              <a:schemeClr val="bg1"/>
            </a:contourClr>
          </a:sp3d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269875" indent="-269875"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เทียบหาค่า</a:t>
            </a:r>
            <a:r>
              <a:rPr lang="en-US" sz="1600" b="1" dirty="0" smtClean="0">
                <a:latin typeface="Angsana New" pitchFamily="18" charset="-34"/>
                <a:cs typeface="IrisUPC" pitchFamily="34" charset="-34"/>
              </a:rPr>
              <a:t> Factor </a:t>
            </a:r>
            <a:endParaRPr lang="th-TH" sz="1600" b="1" dirty="0">
              <a:latin typeface="Angsana New" pitchFamily="18" charset="-34"/>
              <a:cs typeface="IrisUPC" pitchFamily="34" charset="-34"/>
            </a:endParaRPr>
          </a:p>
          <a:p>
            <a:pPr marL="269875" indent="-269875"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จากตาราง </a:t>
            </a:r>
            <a:r>
              <a:rPr lang="en-US" sz="1600" b="1" dirty="0" smtClean="0">
                <a:latin typeface="Angsana New" pitchFamily="18" charset="-34"/>
                <a:cs typeface="IrisUPC" pitchFamily="34" charset="-34"/>
              </a:rPr>
              <a:t>Factor F</a:t>
            </a:r>
          </a:p>
          <a:p>
            <a:pPr marL="269875" indent="-269875"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งานก่อสร้างทาง</a:t>
            </a:r>
          </a:p>
        </p:txBody>
      </p:sp>
      <p:sp>
        <p:nvSpPr>
          <p:cNvPr id="33" name="สี่เหลี่ยมผืนผ้า 32"/>
          <p:cNvSpPr/>
          <p:nvPr/>
        </p:nvSpPr>
        <p:spPr bwMode="auto">
          <a:xfrm>
            <a:off x="4429124" y="4019309"/>
            <a:ext cx="1785950" cy="695575"/>
          </a:xfrm>
          <a:prstGeom prst="rect">
            <a:avLst/>
          </a:prstGeom>
          <a:noFill/>
          <a:ln w="127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extrusionH="50800" contourW="12700">
            <a:bevelT w="50800" h="50800"/>
            <a:contourClr>
              <a:schemeClr val="bg1"/>
            </a:contourClr>
          </a:sp3d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นำค่า</a:t>
            </a:r>
            <a:r>
              <a:rPr lang="en-US" sz="1600" b="1" dirty="0" smtClean="0">
                <a:latin typeface="Angsana New" pitchFamily="18" charset="-34"/>
                <a:cs typeface="IrisUPC" pitchFamily="34" charset="-34"/>
              </a:rPr>
              <a:t> Factor F  </a:t>
            </a: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ไปคูณค่างานต้นทุนของทุกรายการงานก่อสร้างในกลุ่มงานทาง</a:t>
            </a:r>
          </a:p>
        </p:txBody>
      </p:sp>
      <p:sp>
        <p:nvSpPr>
          <p:cNvPr id="34" name="ลูกศรขวาท้ายขีด 33"/>
          <p:cNvSpPr/>
          <p:nvPr/>
        </p:nvSpPr>
        <p:spPr bwMode="auto">
          <a:xfrm rot="1106180">
            <a:off x="1691203" y="3932579"/>
            <a:ext cx="540000" cy="540000"/>
          </a:xfrm>
          <a:prstGeom prst="stripedRightArrow">
            <a:avLst/>
          </a:prstGeom>
          <a:solidFill>
            <a:schemeClr val="tx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35" name="ลูกศรขวาท้ายขีด 34"/>
          <p:cNvSpPr/>
          <p:nvPr/>
        </p:nvSpPr>
        <p:spPr bwMode="auto">
          <a:xfrm>
            <a:off x="4000496" y="4084151"/>
            <a:ext cx="357190" cy="540000"/>
          </a:xfrm>
          <a:prstGeom prst="stripedRightArrow">
            <a:avLst/>
          </a:prstGeom>
          <a:solidFill>
            <a:schemeClr val="tx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36" name="คำบรรยายภาพแบบสี่เหลี่ยมมุมมน 35"/>
          <p:cNvSpPr/>
          <p:nvPr/>
        </p:nvSpPr>
        <p:spPr bwMode="auto">
          <a:xfrm>
            <a:off x="4486542" y="3260114"/>
            <a:ext cx="2101682" cy="475024"/>
          </a:xfrm>
          <a:prstGeom prst="wedgeRoundRectCallout">
            <a:avLst>
              <a:gd name="adj1" fmla="val -20833"/>
              <a:gd name="adj2" fmla="val 98132"/>
              <a:gd name="adj3" fmla="val 16667"/>
            </a:avLst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200" b="1" dirty="0" smtClean="0">
                <a:latin typeface="Angsana New" pitchFamily="18" charset="-34"/>
                <a:cs typeface="IrisUPC" pitchFamily="34" charset="-34"/>
              </a:rPr>
              <a:t>รายการงานก่อสร้างอื่นๆ ทุกรายการที่ไม่อยู่ในกลุ่มของงานสะพานและท่อเหลี่ยม</a:t>
            </a:r>
          </a:p>
        </p:txBody>
      </p:sp>
      <p:sp>
        <p:nvSpPr>
          <p:cNvPr id="6" name="สี่เหลี่ยมมุมมน 5"/>
          <p:cNvSpPr/>
          <p:nvPr/>
        </p:nvSpPr>
        <p:spPr bwMode="auto">
          <a:xfrm>
            <a:off x="366683" y="142852"/>
            <a:ext cx="8358245" cy="857256"/>
          </a:xfrm>
          <a:prstGeom prst="round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soft" dir="t"/>
          </a:scene3d>
          <a:sp3d extrusionH="50800" contourW="12700">
            <a:bevelT w="50800" h="50800" prst="angle"/>
            <a:contourClr>
              <a:schemeClr val="bg1"/>
            </a:contourClr>
          </a:sp3d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  <a:sp3d/>
          </a:bodyPr>
          <a:lstStyle/>
          <a:p>
            <a:pPr marL="269875" indent="-269875"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2600" b="1" dirty="0" smtClean="0">
                <a:ln>
                  <a:solidFill>
                    <a:srgbClr val="FFFFFF">
                      <a:alpha val="35000"/>
                    </a:srgbClr>
                  </a:solidFill>
                </a:ln>
                <a:latin typeface="Angsana New" pitchFamily="18" charset="-34"/>
                <a:cs typeface="IrisUPC" pitchFamily="34" charset="-34"/>
              </a:rPr>
              <a:t>แผนภาพแสดงการหาค่า </a:t>
            </a:r>
            <a:r>
              <a:rPr lang="en-US" sz="2600" b="1" dirty="0" smtClean="0">
                <a:ln>
                  <a:solidFill>
                    <a:srgbClr val="FFFFFF">
                      <a:alpha val="35000"/>
                    </a:srgbClr>
                  </a:solidFill>
                </a:ln>
                <a:latin typeface="Angsana New" pitchFamily="18" charset="-34"/>
                <a:cs typeface="IrisUPC" pitchFamily="34" charset="-34"/>
              </a:rPr>
              <a:t>Factor F </a:t>
            </a:r>
            <a:r>
              <a:rPr lang="th-TH" sz="2600" b="1" dirty="0" smtClean="0">
                <a:ln>
                  <a:solidFill>
                    <a:srgbClr val="FFFFFF">
                      <a:alpha val="35000"/>
                    </a:srgbClr>
                  </a:solidFill>
                </a:ln>
                <a:latin typeface="Angsana New" pitchFamily="18" charset="-34"/>
                <a:cs typeface="IrisUPC" pitchFamily="34" charset="-34"/>
              </a:rPr>
              <a:t> และการสรุปรวมค่าก่อสร้างเป็นราคากลาง </a:t>
            </a:r>
          </a:p>
          <a:p>
            <a:pPr marL="269875" indent="-269875"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2600" b="1" dirty="0" smtClean="0">
                <a:ln>
                  <a:solidFill>
                    <a:srgbClr val="FFFFFF">
                      <a:alpha val="35000"/>
                    </a:srgbClr>
                  </a:solidFill>
                </a:ln>
                <a:latin typeface="Angsana New" pitchFamily="18" charset="-34"/>
                <a:cs typeface="IrisUPC" pitchFamily="34" charset="-34"/>
              </a:rPr>
              <a:t>งานก่อสร้างทาง สะพาน และท่อเหลี่ยม (กรณีไม่มีค่าใช้จ่ายพิเศษตามข้อกำหนดฯ)</a:t>
            </a:r>
          </a:p>
        </p:txBody>
      </p:sp>
      <p:sp>
        <p:nvSpPr>
          <p:cNvPr id="28" name="TextBox 27"/>
          <p:cNvSpPr txBox="1"/>
          <p:nvPr/>
        </p:nvSpPr>
        <p:spPr bwMode="auto">
          <a:xfrm>
            <a:off x="86428" y="6278463"/>
            <a:ext cx="9001156" cy="498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>
            <a:spAutoFit/>
          </a:bodyPr>
          <a:lstStyle/>
          <a:p>
            <a:pPr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การนำค่า</a:t>
            </a:r>
            <a:r>
              <a:rPr lang="en-US" sz="1600" b="1" dirty="0" smtClean="0">
                <a:latin typeface="Angsana New" pitchFamily="18" charset="-34"/>
                <a:cs typeface="IrisUPC" pitchFamily="34" charset="-34"/>
              </a:rPr>
              <a:t> Factor F  </a:t>
            </a: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ไปคูณค่างานต้นทุนของทุกรายการ ของทั้ง </a:t>
            </a:r>
            <a:r>
              <a:rPr lang="th-TH" sz="1600" b="1" dirty="0" smtClean="0">
                <a:latin typeface="Angsana New" pitchFamily="18" charset="-34"/>
                <a:cs typeface="EucrosiaUPC" pitchFamily="18" charset="-34"/>
              </a:rPr>
              <a:t>2</a:t>
            </a: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 กรณี     ให้นำค่า</a:t>
            </a:r>
            <a:r>
              <a:rPr lang="en-US" sz="1600" b="1" dirty="0" smtClean="0">
                <a:latin typeface="Angsana New" pitchFamily="18" charset="-34"/>
                <a:cs typeface="IrisUPC" pitchFamily="34" charset="-34"/>
              </a:rPr>
              <a:t> Factor F</a:t>
            </a: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  นำไปคูณค่างานต้นทุนต่อหน่วยก่อน แล้วคูณด้วยปริมาณงาน   หรือจะนำค่า</a:t>
            </a:r>
            <a:r>
              <a:rPr lang="en-US" sz="1600" b="1" dirty="0" smtClean="0">
                <a:latin typeface="Angsana New" pitchFamily="18" charset="-34"/>
                <a:cs typeface="IrisUPC" pitchFamily="34" charset="-34"/>
              </a:rPr>
              <a:t> Factor F</a:t>
            </a: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  นำไปคูณค่างานต้นทุนรวมเลยก็สามารถที่จะกระทำได้</a:t>
            </a:r>
          </a:p>
        </p:txBody>
      </p:sp>
      <p:sp>
        <p:nvSpPr>
          <p:cNvPr id="30" name="สี่เหลี่ยมผืนผ้า 29"/>
          <p:cNvSpPr/>
          <p:nvPr/>
        </p:nvSpPr>
        <p:spPr bwMode="auto">
          <a:xfrm>
            <a:off x="6858016" y="2060848"/>
            <a:ext cx="1643074" cy="892552"/>
          </a:xfrm>
          <a:prstGeom prst="rect">
            <a:avLst/>
          </a:prstGeom>
          <a:noFill/>
          <a:ln w="127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extrusionH="50800" contourW="12700">
            <a:bevelT w="38100" h="38100" prst="angle"/>
            <a:contourClr>
              <a:schemeClr val="accent2">
                <a:lumMod val="20000"/>
                <a:lumOff val="80000"/>
              </a:schemeClr>
            </a:contourClr>
          </a:sp3d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ได้ราคากลางของทุกรายการงานก่อสร้าง</a:t>
            </a:r>
          </a:p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ในกลุ่มงานสะพานและท่อเหลี่ยม</a:t>
            </a:r>
          </a:p>
        </p:txBody>
      </p:sp>
      <p:sp>
        <p:nvSpPr>
          <p:cNvPr id="39" name="สี่เหลี่ยมผืนผ้า 38"/>
          <p:cNvSpPr/>
          <p:nvPr/>
        </p:nvSpPr>
        <p:spPr bwMode="auto">
          <a:xfrm>
            <a:off x="6829441" y="4019309"/>
            <a:ext cx="1785950" cy="695575"/>
          </a:xfrm>
          <a:prstGeom prst="rect">
            <a:avLst/>
          </a:prstGeom>
          <a:noFill/>
          <a:ln w="127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extrusionH="50800" contourW="12700">
            <a:bevelT w="50800" h="50800"/>
            <a:contourClr>
              <a:schemeClr val="bg1"/>
            </a:contourClr>
          </a:sp3d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ได้ราคากลาง</a:t>
            </a:r>
          </a:p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ของทุกรายการงานก่อสร้าง</a:t>
            </a:r>
          </a:p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ในกลุ่มงานทาง</a:t>
            </a:r>
          </a:p>
        </p:txBody>
      </p:sp>
      <p:sp>
        <p:nvSpPr>
          <p:cNvPr id="40" name="ลูกศรขวาท้ายขีด 39"/>
          <p:cNvSpPr/>
          <p:nvPr/>
        </p:nvSpPr>
        <p:spPr bwMode="auto">
          <a:xfrm>
            <a:off x="6334137" y="2214554"/>
            <a:ext cx="357190" cy="540000"/>
          </a:xfrm>
          <a:prstGeom prst="stripedRightArrow">
            <a:avLst/>
          </a:prstGeom>
          <a:solidFill>
            <a:schemeClr val="tx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41" name="ลูกศรขวาท้ายขีด 40"/>
          <p:cNvSpPr/>
          <p:nvPr/>
        </p:nvSpPr>
        <p:spPr bwMode="auto">
          <a:xfrm>
            <a:off x="6324613" y="4092932"/>
            <a:ext cx="357190" cy="540000"/>
          </a:xfrm>
          <a:prstGeom prst="stripedRightArrow">
            <a:avLst/>
          </a:prstGeom>
          <a:solidFill>
            <a:schemeClr val="tx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43" name="บวก 42"/>
          <p:cNvSpPr/>
          <p:nvPr/>
        </p:nvSpPr>
        <p:spPr bwMode="auto">
          <a:xfrm>
            <a:off x="7500958" y="3218459"/>
            <a:ext cx="428628" cy="409578"/>
          </a:xfrm>
          <a:prstGeom prst="mathPlus">
            <a:avLst/>
          </a:prstGeom>
          <a:solidFill>
            <a:schemeClr val="tx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1600" b="1" dirty="0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44" name="เท่ากับ 43"/>
          <p:cNvSpPr/>
          <p:nvPr/>
        </p:nvSpPr>
        <p:spPr bwMode="auto">
          <a:xfrm>
            <a:off x="7553346" y="4848235"/>
            <a:ext cx="357190" cy="285752"/>
          </a:xfrm>
          <a:prstGeom prst="mathEqual">
            <a:avLst/>
          </a:prstGeom>
          <a:solidFill>
            <a:schemeClr val="tx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1600" b="1" dirty="0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4" name="แผนผังลำดับงาน: บัตร 3"/>
          <p:cNvSpPr/>
          <p:nvPr/>
        </p:nvSpPr>
        <p:spPr bwMode="auto">
          <a:xfrm>
            <a:off x="250327" y="2735070"/>
            <a:ext cx="1297338" cy="1558026"/>
          </a:xfrm>
          <a:prstGeom prst="flowChartPunchedCard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>
            <a:bevelT w="38100" h="38100" prst="angle"/>
            <a:contourClr>
              <a:schemeClr val="tx1"/>
            </a:contourClr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>
                <a:latin typeface="Angsana New" pitchFamily="18" charset="-34"/>
                <a:cs typeface="IrisUPC" pitchFamily="34" charset="-34"/>
              </a:rPr>
              <a:t>ค่างานต้นทุนรวมของทุกรายการงานก่อสร้าง</a:t>
            </a:r>
          </a:p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>
                <a:latin typeface="Angsana New" pitchFamily="18" charset="-34"/>
                <a:cs typeface="IrisUPC" pitchFamily="34" charset="-34"/>
              </a:rPr>
              <a:t>ทั้งโครงการ/งานก่อสร้าง</a:t>
            </a:r>
          </a:p>
        </p:txBody>
      </p:sp>
      <p:pic>
        <p:nvPicPr>
          <p:cNvPr id="24" name="รูปภาพ 23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748464" y="6453336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40744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0" contrast="100000"/>
          </a:blip>
          <a:srcRect/>
          <a:stretch>
            <a:fillRect/>
          </a:stretch>
        </p:blipFill>
        <p:spPr bwMode="auto">
          <a:xfrm>
            <a:off x="50823" y="6409733"/>
            <a:ext cx="399007" cy="408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661960" y="230136"/>
            <a:ext cx="7786710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  <a:contourClr>
              <a:schemeClr val="bg1"/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  <a:sp3d extrusionH="57150"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th-TH" b="1" kern="0" dirty="0" smtClean="0">
                <a:solidFill>
                  <a:schemeClr val="tx1"/>
                </a:solidFill>
                <a:effectLst>
                  <a:glow rad="63500">
                    <a:srgbClr val="FFFFFF">
                      <a:satMod val="175000"/>
                      <a:alpha val="40000"/>
                    </a:srgbClr>
                  </a:glow>
                </a:effectLst>
                <a:cs typeface="IrisUPC" pitchFamily="34" charset="-34"/>
              </a:rPr>
              <a:t>กรณีมีค่าใช้จ่ายพิเศษตามข้อกำหนดฯ</a:t>
            </a:r>
            <a:endParaRPr lang="en-US" kern="0" dirty="0" smtClean="0">
              <a:solidFill>
                <a:schemeClr val="tx1"/>
              </a:solidFill>
              <a:effectLst>
                <a:glow rad="63500">
                  <a:srgbClr val="FFFFFF">
                    <a:satMod val="175000"/>
                    <a:alpha val="40000"/>
                  </a:srgbClr>
                </a:glow>
              </a:effectLst>
              <a:cs typeface="IrisUPC" pitchFamily="34" charset="-34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107504" y="824007"/>
            <a:ext cx="8928992" cy="5917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</a:bodyPr>
          <a:lstStyle/>
          <a:p>
            <a:pPr marL="265113" indent="-265113" fontAlgn="base">
              <a:lnSpc>
                <a:spcPct val="80000"/>
              </a:lnSpc>
              <a:spcBef>
                <a:spcPts val="1200"/>
              </a:spcBef>
              <a:buClr>
                <a:srgbClr val="FF0000"/>
              </a:buClr>
              <a:buSzPct val="65000"/>
              <a:buFont typeface="Wingdings" pitchFamily="2" charset="2"/>
              <a:buChar char="Ø"/>
            </a:pPr>
            <a:r>
              <a:rPr lang="th-TH" sz="2000" b="1" dirty="0" smtClean="0">
                <a:latin typeface="Angsana New" pitchFamily="18" charset="-34"/>
                <a:cs typeface="IrisUPC" pitchFamily="34" charset="-34"/>
              </a:rPr>
              <a:t>หลังจากคำนวณค่างานต้นทุนต่อหน่วยและค่างานต้นทุนรวมได้ครบทุกรายการงานก่อสร้างแล้ว  ให้ดำเนินการ ดังนี้</a:t>
            </a:r>
          </a:p>
          <a:p>
            <a:pPr marL="625475" indent="-263525">
              <a:lnSpc>
                <a:spcPct val="8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รวม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ค่างานต้นทุน (ราคาทุน)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ของ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ทุกรายการงานก่อสร้างทั้งโครงการ/งานก่อสร้าง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แล้วนำไปเทียบหาค่า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Factor </a:t>
            </a:r>
            <a:r>
              <a:rPr lang="en-US" sz="2000" b="1" dirty="0" smtClean="0">
                <a:latin typeface="Angsana New" pitchFamily="18" charset="-34"/>
                <a:cs typeface="Angsana New" pitchFamily="18" charset="-34"/>
              </a:rPr>
              <a:t>F</a:t>
            </a:r>
            <a:br>
              <a:rPr lang="en-US" sz="2000" b="1" dirty="0" smtClean="0">
                <a:latin typeface="Angsana New" pitchFamily="18" charset="-34"/>
                <a:cs typeface="Angsana New" pitchFamily="18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จาก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ตาราง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งานก่อสร้างทาง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จะได้ค่า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สำหรับงานก่อสร้าง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ทาง</a:t>
            </a: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>  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และนำไปเทียบหาค่า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Factor </a:t>
            </a:r>
            <a:r>
              <a:rPr lang="en-US" sz="2000" b="1" dirty="0" smtClean="0">
                <a:latin typeface="Angsana New" pitchFamily="18" charset="-34"/>
                <a:cs typeface="Angsana New" pitchFamily="18" charset="-34"/>
              </a:rPr>
              <a:t>F</a:t>
            </a:r>
            <a:br>
              <a:rPr lang="en-US" sz="2000" b="1" dirty="0" smtClean="0">
                <a:latin typeface="Angsana New" pitchFamily="18" charset="-34"/>
                <a:cs typeface="Angsana New" pitchFamily="18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จาก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ตาราง</a:t>
            </a:r>
            <a:r>
              <a:rPr lang="th-TH" sz="20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งานก่อสร้างสะพานและท่อเหลี่ยม  จะได้ค่า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สำหรับงานก่อสร้างสะพานและท่อ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เหลี่ยม</a:t>
            </a:r>
          </a:p>
          <a:p>
            <a:pPr marL="625475" indent="-263525">
              <a:lnSpc>
                <a:spcPct val="8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คำนวณ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รวมค่าใช้จ่ายพิเศษตามข้อกำหนดและค่าใช้จ่ายอื่นที่จำเป็นต้องมีทุก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รายการ         แล้วกำหนดให้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อยู่ใน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รูป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en-US" sz="2000" b="1" dirty="0" smtClean="0">
                <a:latin typeface="Angsana New" pitchFamily="18" charset="-34"/>
                <a:cs typeface="Angsana New" pitchFamily="18" charset="-34"/>
              </a:rPr>
              <a:t>Factor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เรียกว่า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“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ค่าใช้จ่ายพิเศษตามข้อกำหนดฯ”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(ตาม</a:t>
            </a:r>
            <a:r>
              <a:rPr lang="th-TH" sz="2000" b="1" dirty="0">
                <a:cs typeface="IrisUPC" pitchFamily="34" charset="-34"/>
              </a:rPr>
              <a:t>หลักเกณฑ์และวิธีการคำนวณค่าใช้จ่าย</a:t>
            </a:r>
            <a:r>
              <a:rPr lang="th-TH" sz="2000" b="1" dirty="0" smtClean="0">
                <a:cs typeface="IrisUPC" pitchFamily="34" charset="-34"/>
              </a:rPr>
              <a:t>พิเศษ</a:t>
            </a:r>
            <a:br>
              <a:rPr lang="th-TH" sz="2000" b="1" dirty="0" smtClean="0">
                <a:cs typeface="IrisUPC" pitchFamily="34" charset="-34"/>
              </a:rPr>
            </a:br>
            <a:r>
              <a:rPr lang="th-TH" sz="2000" b="1" dirty="0" smtClean="0">
                <a:cs typeface="IrisUPC" pitchFamily="34" charset="-34"/>
              </a:rPr>
              <a:t>ตาม</a:t>
            </a:r>
            <a:r>
              <a:rPr lang="th-TH" sz="2000" b="1" dirty="0">
                <a:cs typeface="IrisUPC" pitchFamily="34" charset="-34"/>
              </a:rPr>
              <a:t>ข้อกำหนด</a:t>
            </a:r>
            <a:r>
              <a:rPr lang="th-TH" sz="2000" b="1" dirty="0" smtClean="0">
                <a:cs typeface="IrisUPC" pitchFamily="34" charset="-34"/>
              </a:rPr>
              <a:t>ฯ หลักเกณฑ์</a:t>
            </a:r>
            <a:r>
              <a:rPr lang="th-TH" sz="2000" b="1" dirty="0">
                <a:cs typeface="IrisUPC" pitchFamily="34" charset="-34"/>
              </a:rPr>
              <a:t>การคำนวณราคากลางงานก่อสร้างทาง สะพาน และท่อ</a:t>
            </a:r>
            <a:r>
              <a:rPr lang="th-TH" sz="2000" b="1" dirty="0" smtClean="0">
                <a:cs typeface="IrisUPC" pitchFamily="34" charset="-34"/>
              </a:rPr>
              <a:t>เหลี่ยม)</a:t>
            </a:r>
          </a:p>
          <a:p>
            <a:pPr marL="625475" indent="-263525">
              <a:lnSpc>
                <a:spcPct val="8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นำ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ค่า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ค่าใช้จ่ายพิเศษตามข้อกำหนด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ฯ      ไป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คูณค่า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สำหรับงาน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ก่อสร้างทาง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และ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ค่า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Factor </a:t>
            </a:r>
            <a:r>
              <a:rPr lang="en-US" sz="2000" b="1" dirty="0" smtClean="0">
                <a:latin typeface="Angsana New" pitchFamily="18" charset="-34"/>
                <a:cs typeface="Angsana New" pitchFamily="18" charset="-34"/>
              </a:rPr>
              <a:t>F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/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สำหรับ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งานก่อสร้างสะพานและท่อเหลี่ยม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จะ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ได้ค่า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สำหรับงานก่อสร้างทาง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และค่า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สำหรับ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งาน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สะพานและท่อเหลี่ยม  ซึ่งรวมค่าใช้จ่ายพิเศษตามข้อกำหนดฯ ไว้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แล้ว</a:t>
            </a:r>
          </a:p>
          <a:p>
            <a:pPr marL="625475" indent="-263525">
              <a:lnSpc>
                <a:spcPct val="8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นำ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ค่า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สำหรับงานก่อสร้างทางซึ่งรวมค่าใช้จ่ายพิเศษตามข้อกำหนดฯ ไว้แล้ว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ไป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คูณค่างานต้นทุนต่อ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หน่วย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ของ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ทุกรายการงานก่อสร้างที่อยู่ในกลุ่มงานก่อสร้างทาง   จะได้ราคากลางต่อหน่วยของทุกรายการงานก่อสร้างที่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อยู่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ใน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กลุ่มงานก่อสร้าง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ทาง</a:t>
            </a:r>
          </a:p>
          <a:p>
            <a:pPr marL="625475" indent="-263525">
              <a:lnSpc>
                <a:spcPct val="8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นำ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ค่า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สำหรับงานก่อสร้างสะพานและท่อเหลี่ยมซึ่งรวมค่าใช้จ่ายพิเศษตามข้อกำหนดฯ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ไว้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แล้ว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ไป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คูณ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ค่า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ต้นทุนต่อหน่วยของทุกรายการงานก่อสร้างที่อยู่ในกลุ่มงานก่อสร้างสะพานและท่อเหลี่ยม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จะได้ราคากลาง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ต่อ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หน่วย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ของทุกรายการงานก่อสร้างที่อยู่ในกลุ่มงานก่อสร้างสะพานและท่อ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เหลี่ยม</a:t>
            </a:r>
          </a:p>
          <a:p>
            <a:pPr marL="625475" indent="-263525">
              <a:lnSpc>
                <a:spcPct val="8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ใน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ทุกรายการงานก่อสร้าง ให้นำราคากลางต่อหน่วยไปคูณปริมาณ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งาน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จะได้ราคากลางของทุก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รายการงานก่อสร้าง</a:t>
            </a:r>
          </a:p>
          <a:p>
            <a:pPr marL="625475" indent="-263525">
              <a:lnSpc>
                <a:spcPct val="8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รวม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ราคากลางของทุกรายการงานก่อสร้าง  จะได้ราคากลางงานก่อสร้างทาง สะพาน และท่อเหลี่ยม    ทั้งโครงการ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/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ก่อสร้าง  ซึ่งรวมค่าใช้จ่ายพิเศษตามข้อกำหนดและค่าใช้จ่ายอื่นที่จำเป็นต้องมีไว้ด้วย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แล้ว</a:t>
            </a:r>
            <a:endParaRPr lang="en-US" sz="20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18030" y="0"/>
            <a:ext cx="7578306" cy="288541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  <p:txBody>
          <a:bodyPr wrap="square">
            <a:spAutoFit/>
          </a:bodyPr>
          <a:lstStyle/>
          <a:p>
            <a:pPr lv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1500" b="1" dirty="0">
                <a:solidFill>
                  <a:srgbClr val="00642D"/>
                </a:solidFill>
                <a:latin typeface="Angsana New" pitchFamily="18" charset="-34"/>
                <a:cs typeface="IrisUPC" pitchFamily="34" charset="-34"/>
              </a:rPr>
              <a:t>หลักเกณฑ์การสรุปค่าก่อสร้างเป็นราคา</a:t>
            </a:r>
            <a:r>
              <a:rPr lang="th-TH" sz="1500" b="1" dirty="0" smtClean="0">
                <a:solidFill>
                  <a:srgbClr val="00642D"/>
                </a:solidFill>
                <a:latin typeface="Angsana New" pitchFamily="18" charset="-34"/>
                <a:cs typeface="IrisUPC" pitchFamily="34" charset="-34"/>
              </a:rPr>
              <a:t>กลางงาน</a:t>
            </a:r>
            <a:r>
              <a:rPr lang="th-TH" sz="1500" b="1" dirty="0">
                <a:solidFill>
                  <a:srgbClr val="00642D"/>
                </a:solidFill>
                <a:latin typeface="Angsana New" pitchFamily="18" charset="-34"/>
                <a:cs typeface="IrisUPC" pitchFamily="34" charset="-34"/>
              </a:rPr>
              <a:t>ก่อสร้างทาง สะพาน และท่อ</a:t>
            </a:r>
            <a:r>
              <a:rPr lang="th-TH" sz="1500" b="1" dirty="0" smtClean="0">
                <a:solidFill>
                  <a:srgbClr val="00642D"/>
                </a:solidFill>
                <a:latin typeface="Angsana New" pitchFamily="18" charset="-34"/>
                <a:cs typeface="IrisUPC" pitchFamily="34" charset="-34"/>
              </a:rPr>
              <a:t>เหลี่ยม (ต่อ)</a:t>
            </a:r>
            <a:endParaRPr lang="th-TH" sz="1500" b="1" dirty="0">
              <a:solidFill>
                <a:srgbClr val="00642D"/>
              </a:solidFill>
              <a:latin typeface="Angsana New" pitchFamily="18" charset="-34"/>
              <a:cs typeface="IrisUPC" pitchFamily="34" charset="-34"/>
            </a:endParaRPr>
          </a:p>
        </p:txBody>
      </p:sp>
      <p:pic>
        <p:nvPicPr>
          <p:cNvPr id="6" name="รูปภาพ 5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29398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8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0" contrast="100000"/>
          </a:blip>
          <a:srcRect/>
          <a:stretch>
            <a:fillRect/>
          </a:stretch>
        </p:blipFill>
        <p:spPr bwMode="auto">
          <a:xfrm>
            <a:off x="50823" y="6409733"/>
            <a:ext cx="399007" cy="408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สี่เหลี่ยมผืนผ้า 10"/>
          <p:cNvSpPr/>
          <p:nvPr/>
        </p:nvSpPr>
        <p:spPr bwMode="auto">
          <a:xfrm>
            <a:off x="2143108" y="2022108"/>
            <a:ext cx="1214446" cy="792525"/>
          </a:xfrm>
          <a:prstGeom prst="rect">
            <a:avLst/>
          </a:prstGeom>
          <a:noFill/>
          <a:ln w="127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>
            <a:contourClr>
              <a:schemeClr val="tx1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400" b="1" dirty="0" smtClean="0">
                <a:latin typeface="Angsana New" pitchFamily="18" charset="-34"/>
                <a:cs typeface="IrisUPC" pitchFamily="34" charset="-34"/>
              </a:rPr>
              <a:t>หาค่า</a:t>
            </a:r>
            <a:r>
              <a:rPr lang="en-US" sz="1400" b="1" dirty="0" smtClean="0">
                <a:latin typeface="Angsana New" pitchFamily="18" charset="-34"/>
                <a:cs typeface="IrisUPC" pitchFamily="34" charset="-34"/>
              </a:rPr>
              <a:t> Factor F  </a:t>
            </a:r>
            <a:r>
              <a:rPr lang="th-TH" sz="1400" b="1" dirty="0" smtClean="0">
                <a:latin typeface="Angsana New" pitchFamily="18" charset="-34"/>
                <a:cs typeface="IrisUPC" pitchFamily="34" charset="-34"/>
              </a:rPr>
              <a:t>จากตาราง </a:t>
            </a:r>
            <a:r>
              <a:rPr lang="en-US" sz="1400" b="1" dirty="0" smtClean="0">
                <a:latin typeface="Angsana New" pitchFamily="18" charset="-34"/>
                <a:cs typeface="IrisUPC" pitchFamily="34" charset="-34"/>
              </a:rPr>
              <a:t>Factor F </a:t>
            </a:r>
            <a:endParaRPr lang="th-TH" sz="1400" b="1" dirty="0" smtClean="0">
              <a:latin typeface="Angsana New" pitchFamily="18" charset="-34"/>
              <a:cs typeface="IrisUPC" pitchFamily="34" charset="-34"/>
            </a:endParaRPr>
          </a:p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400" b="1" dirty="0" smtClean="0">
                <a:latin typeface="Angsana New" pitchFamily="18" charset="-34"/>
                <a:cs typeface="IrisUPC" pitchFamily="34" charset="-34"/>
              </a:rPr>
              <a:t>งานก่อสร้างสะพานและท่อเหลี่ยม</a:t>
            </a:r>
          </a:p>
        </p:txBody>
      </p:sp>
      <p:sp>
        <p:nvSpPr>
          <p:cNvPr id="13" name="สี่เหลี่ยมผืนผ้า 12"/>
          <p:cNvSpPr/>
          <p:nvPr/>
        </p:nvSpPr>
        <p:spPr bwMode="auto">
          <a:xfrm>
            <a:off x="5514982" y="1571612"/>
            <a:ext cx="1363028" cy="1643527"/>
          </a:xfrm>
          <a:prstGeom prst="rect">
            <a:avLst/>
          </a:prstGeom>
          <a:noFill/>
          <a:ln w="127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>
            <a:contourClr>
              <a:schemeClr val="tx1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400" b="1" dirty="0" smtClean="0">
                <a:latin typeface="Angsana New" pitchFamily="18" charset="-34"/>
                <a:cs typeface="IrisUPC" pitchFamily="34" charset="-34"/>
              </a:rPr>
              <a:t>นำค่า</a:t>
            </a:r>
            <a:r>
              <a:rPr lang="en-US" sz="1400" b="1" dirty="0" smtClean="0">
                <a:latin typeface="Angsana New" pitchFamily="18" charset="-34"/>
                <a:cs typeface="IrisUPC" pitchFamily="34" charset="-34"/>
              </a:rPr>
              <a:t> Factor F </a:t>
            </a:r>
            <a:r>
              <a:rPr lang="th-TH" sz="1400" b="1" dirty="0" smtClean="0">
                <a:latin typeface="Angsana New" pitchFamily="18" charset="-34"/>
                <a:cs typeface="IrisUPC" pitchFamily="34" charset="-34"/>
              </a:rPr>
              <a:t>งานก่อสร้างสะพานและ</a:t>
            </a:r>
            <a:br>
              <a:rPr lang="th-TH" sz="14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1400" b="1" dirty="0" smtClean="0">
                <a:latin typeface="Angsana New" pitchFamily="18" charset="-34"/>
                <a:cs typeface="IrisUPC" pitchFamily="34" charset="-34"/>
              </a:rPr>
              <a:t>ท่อเหลี่ยม ซึ่งรวมค่าใช้จ่ายพิเศษฯ ไว้แล้ว</a:t>
            </a:r>
            <a:r>
              <a:rPr lang="en-US" sz="1400" b="1" dirty="0" smtClean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1400" b="1" dirty="0" smtClean="0">
                <a:latin typeface="Angsana New" pitchFamily="18" charset="-34"/>
                <a:cs typeface="IrisUPC" pitchFamily="34" charset="-34"/>
              </a:rPr>
              <a:t> ไปคูณค่างานต้นทุนของทุกรายการงานก่อสร้าง</a:t>
            </a:r>
          </a:p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400" b="1" dirty="0" smtClean="0">
                <a:latin typeface="Angsana New" pitchFamily="18" charset="-34"/>
                <a:cs typeface="IrisUPC" pitchFamily="34" charset="-34"/>
              </a:rPr>
              <a:t>ในกลุ่มงานสะพานและท่อเหลี่ยม</a:t>
            </a:r>
          </a:p>
        </p:txBody>
      </p:sp>
      <p:sp>
        <p:nvSpPr>
          <p:cNvPr id="20" name="ลูกศรขวาท้ายขีด 19"/>
          <p:cNvSpPr/>
          <p:nvPr/>
        </p:nvSpPr>
        <p:spPr bwMode="auto">
          <a:xfrm>
            <a:off x="3428992" y="2000240"/>
            <a:ext cx="285752" cy="788688"/>
          </a:xfrm>
          <a:prstGeom prst="stripedRightArrow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32" name="สี่เหลี่ยมผืนผ้า 31"/>
          <p:cNvSpPr/>
          <p:nvPr/>
        </p:nvSpPr>
        <p:spPr bwMode="auto">
          <a:xfrm>
            <a:off x="2143108" y="4019503"/>
            <a:ext cx="1214446" cy="620170"/>
          </a:xfrm>
          <a:prstGeom prst="rect">
            <a:avLst/>
          </a:prstGeom>
          <a:noFill/>
          <a:ln w="127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>
            <a:contourClr>
              <a:schemeClr val="tx1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400" b="1" dirty="0" smtClean="0">
                <a:latin typeface="Angsana New" pitchFamily="18" charset="-34"/>
                <a:cs typeface="IrisUPC" pitchFamily="34" charset="-34"/>
              </a:rPr>
              <a:t>หาค่า</a:t>
            </a:r>
            <a:r>
              <a:rPr lang="en-US" sz="1400" b="1" dirty="0" smtClean="0">
                <a:latin typeface="Angsana New" pitchFamily="18" charset="-34"/>
                <a:cs typeface="IrisUPC" pitchFamily="34" charset="-34"/>
              </a:rPr>
              <a:t> Factor F  </a:t>
            </a:r>
            <a:r>
              <a:rPr lang="th-TH" sz="1400" b="1" dirty="0" smtClean="0">
                <a:latin typeface="Angsana New" pitchFamily="18" charset="-34"/>
                <a:cs typeface="IrisUPC" pitchFamily="34" charset="-34"/>
              </a:rPr>
              <a:t>จาก</a:t>
            </a:r>
          </a:p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400" b="1" dirty="0" smtClean="0">
                <a:latin typeface="Angsana New" pitchFamily="18" charset="-34"/>
                <a:cs typeface="IrisUPC" pitchFamily="34" charset="-34"/>
              </a:rPr>
              <a:t>ตาราง </a:t>
            </a:r>
            <a:r>
              <a:rPr lang="en-US" sz="1400" b="1" dirty="0" smtClean="0">
                <a:latin typeface="Angsana New" pitchFamily="18" charset="-34"/>
                <a:cs typeface="IrisUPC" pitchFamily="34" charset="-34"/>
              </a:rPr>
              <a:t>Factor F</a:t>
            </a:r>
            <a:br>
              <a:rPr lang="en-US" sz="14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1400" b="1" dirty="0" smtClean="0">
                <a:latin typeface="Angsana New" pitchFamily="18" charset="-34"/>
                <a:cs typeface="IrisUPC" pitchFamily="34" charset="-34"/>
              </a:rPr>
              <a:t>งานก่อสร้างทาง</a:t>
            </a:r>
          </a:p>
        </p:txBody>
      </p:sp>
      <p:sp>
        <p:nvSpPr>
          <p:cNvPr id="33" name="สี่เหลี่ยมผืนผ้า 32"/>
          <p:cNvSpPr/>
          <p:nvPr/>
        </p:nvSpPr>
        <p:spPr bwMode="auto">
          <a:xfrm>
            <a:off x="5525923" y="3735803"/>
            <a:ext cx="1376372" cy="1137234"/>
          </a:xfrm>
          <a:prstGeom prst="rect">
            <a:avLst/>
          </a:prstGeom>
          <a:noFill/>
          <a:ln w="127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>
            <a:contourClr>
              <a:schemeClr val="tx1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400" b="1" dirty="0" smtClean="0">
                <a:latin typeface="Angsana New" pitchFamily="18" charset="-34"/>
                <a:cs typeface="IrisUPC" pitchFamily="34" charset="-34"/>
              </a:rPr>
              <a:t>นำค่า</a:t>
            </a:r>
            <a:r>
              <a:rPr lang="en-US" sz="1400" b="1" dirty="0" smtClean="0">
                <a:latin typeface="Angsana New" pitchFamily="18" charset="-34"/>
                <a:cs typeface="IrisUPC" pitchFamily="34" charset="-34"/>
              </a:rPr>
              <a:t> Factor F </a:t>
            </a:r>
            <a:r>
              <a:rPr lang="th-TH" sz="1400" b="1" dirty="0" smtClean="0">
                <a:latin typeface="Angsana New" pitchFamily="18" charset="-34"/>
                <a:cs typeface="IrisUPC" pitchFamily="34" charset="-34"/>
              </a:rPr>
              <a:t> งานก่อสร้างทาง ซึ่งรวมค่าใช้จ่ายพิเศษฯ ไว้แล้ว</a:t>
            </a:r>
            <a:r>
              <a:rPr lang="en-US" sz="1400" b="1" dirty="0" smtClean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1400" b="1" dirty="0" smtClean="0">
                <a:latin typeface="Angsana New" pitchFamily="18" charset="-34"/>
                <a:cs typeface="IrisUPC" pitchFamily="34" charset="-34"/>
              </a:rPr>
              <a:t>ไปคูณค่างานต้นทุนของทุกรายการงานก่อสร้างในกลุ่มงานทาง</a:t>
            </a:r>
          </a:p>
        </p:txBody>
      </p:sp>
      <p:sp>
        <p:nvSpPr>
          <p:cNvPr id="35" name="ลูกศรขวาท้ายขีด 34"/>
          <p:cNvSpPr/>
          <p:nvPr/>
        </p:nvSpPr>
        <p:spPr bwMode="auto">
          <a:xfrm>
            <a:off x="3428992" y="3925293"/>
            <a:ext cx="285752" cy="788688"/>
          </a:xfrm>
          <a:prstGeom prst="stripedRightArrow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28" name="TextBox 27"/>
          <p:cNvSpPr txBox="1"/>
          <p:nvPr/>
        </p:nvSpPr>
        <p:spPr bwMode="auto">
          <a:xfrm>
            <a:off x="71438" y="6278463"/>
            <a:ext cx="9001156" cy="498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>
            <a:contourClr>
              <a:schemeClr val="tx1"/>
            </a:contourClr>
          </a:sp3d>
        </p:spPr>
        <p:txBody>
          <a:bodyPr wrap="square" rtlCol="0">
            <a:spAutoFit/>
          </a:bodyPr>
          <a:lstStyle/>
          <a:p>
            <a:pPr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การนำค่า</a:t>
            </a:r>
            <a:r>
              <a:rPr lang="en-US" sz="1600" b="1" dirty="0" smtClean="0">
                <a:latin typeface="Angsana New" pitchFamily="18" charset="-34"/>
                <a:cs typeface="IrisUPC" pitchFamily="34" charset="-34"/>
              </a:rPr>
              <a:t> Factor F  </a:t>
            </a: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ไปคูณค่างานต้นทุนของทุกรายการ ของทั้ง </a:t>
            </a:r>
            <a:r>
              <a:rPr lang="th-TH" sz="1600" b="1" dirty="0" smtClean="0">
                <a:latin typeface="Angsana New" pitchFamily="18" charset="-34"/>
                <a:cs typeface="EucrosiaUPC" pitchFamily="18" charset="-34"/>
              </a:rPr>
              <a:t>2</a:t>
            </a: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 กรณี     ให้นำค่า</a:t>
            </a:r>
            <a:r>
              <a:rPr lang="en-US" sz="1600" b="1" dirty="0" smtClean="0">
                <a:latin typeface="Angsana New" pitchFamily="18" charset="-34"/>
                <a:cs typeface="IrisUPC" pitchFamily="34" charset="-34"/>
              </a:rPr>
              <a:t> Factor F</a:t>
            </a: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  นำไปคูณค่างานต้นทุนต่อหน่วยก่อน แล้วคูณด้วยปริมาณงาน   หรือจะนำค่า</a:t>
            </a:r>
            <a:r>
              <a:rPr lang="en-US" sz="1600" b="1" dirty="0" smtClean="0">
                <a:latin typeface="Angsana New" pitchFamily="18" charset="-34"/>
                <a:cs typeface="IrisUPC" pitchFamily="34" charset="-34"/>
              </a:rPr>
              <a:t> Factor F</a:t>
            </a: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  นำไปคูณค่างานต้นทุนรวมเลยก็สามารถที่จะกระทำได้</a:t>
            </a:r>
          </a:p>
        </p:txBody>
      </p:sp>
      <p:sp>
        <p:nvSpPr>
          <p:cNvPr id="27" name="สี่เหลี่ยมผืนผ้า 26"/>
          <p:cNvSpPr/>
          <p:nvPr/>
        </p:nvSpPr>
        <p:spPr bwMode="auto">
          <a:xfrm>
            <a:off x="3795707" y="1643050"/>
            <a:ext cx="1247784" cy="1481944"/>
          </a:xfrm>
          <a:prstGeom prst="rect">
            <a:avLst/>
          </a:prstGeom>
          <a:noFill/>
          <a:ln w="127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>
            <a:contourClr>
              <a:schemeClr val="tx1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400" b="1" dirty="0" smtClean="0">
                <a:latin typeface="Angsana New" pitchFamily="18" charset="-34"/>
                <a:cs typeface="IrisUPC" pitchFamily="34" charset="-34"/>
              </a:rPr>
              <a:t>นำค่า</a:t>
            </a:r>
            <a:r>
              <a:rPr lang="en-US" sz="1400" b="1" dirty="0" smtClean="0">
                <a:latin typeface="Angsana New" pitchFamily="18" charset="-34"/>
                <a:cs typeface="IrisUPC" pitchFamily="34" charset="-34"/>
              </a:rPr>
              <a:t> Factor F  </a:t>
            </a:r>
            <a:r>
              <a:rPr lang="th-TH" sz="1400" b="1" dirty="0" smtClean="0">
                <a:latin typeface="Angsana New" pitchFamily="18" charset="-34"/>
                <a:cs typeface="IrisUPC" pitchFamily="34" charset="-34"/>
              </a:rPr>
              <a:t>ไปคูณค่า</a:t>
            </a:r>
            <a:r>
              <a:rPr lang="en-US" sz="1400" b="1" dirty="0" smtClean="0">
                <a:latin typeface="Angsana New" pitchFamily="18" charset="-34"/>
                <a:cs typeface="IrisUPC" pitchFamily="34" charset="-34"/>
              </a:rPr>
              <a:t> Factor F</a:t>
            </a:r>
            <a:r>
              <a:rPr lang="th-TH" sz="1400" b="1" dirty="0" smtClean="0">
                <a:latin typeface="Angsana New" pitchFamily="18" charset="-34"/>
                <a:cs typeface="IrisUPC" pitchFamily="34" charset="-34"/>
              </a:rPr>
              <a:t>ค่าใช้จ่ายพิเศษฯ  จะได้ค่า </a:t>
            </a:r>
            <a:r>
              <a:rPr lang="en-US" sz="1400" b="1" dirty="0" smtClean="0">
                <a:latin typeface="Angsana New" pitchFamily="18" charset="-34"/>
                <a:cs typeface="IrisUPC" pitchFamily="34" charset="-34"/>
              </a:rPr>
              <a:t>Factor F </a:t>
            </a:r>
            <a:r>
              <a:rPr lang="th-TH" sz="1400" b="1" dirty="0" smtClean="0">
                <a:latin typeface="Angsana New" pitchFamily="18" charset="-34"/>
                <a:cs typeface="IrisUPC" pitchFamily="34" charset="-34"/>
              </a:rPr>
              <a:t> งานก่อสร้างสะพานและท่อเหลี่ยม  ซึ่งรวมค่าใช้จ่ายพิเศษฯ ไว้แล้ว</a:t>
            </a:r>
          </a:p>
        </p:txBody>
      </p:sp>
      <p:sp>
        <p:nvSpPr>
          <p:cNvPr id="30" name="สี่เหลี่ยมผืนผ้า 29"/>
          <p:cNvSpPr/>
          <p:nvPr/>
        </p:nvSpPr>
        <p:spPr bwMode="auto">
          <a:xfrm>
            <a:off x="3795707" y="3672879"/>
            <a:ext cx="1260000" cy="1298817"/>
          </a:xfrm>
          <a:prstGeom prst="rect">
            <a:avLst/>
          </a:prstGeom>
          <a:noFill/>
          <a:ln w="127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>
            <a:contourClr>
              <a:schemeClr val="tx1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400" b="1" dirty="0" smtClean="0">
                <a:latin typeface="Angsana New" pitchFamily="18" charset="-34"/>
                <a:cs typeface="IrisUPC" pitchFamily="34" charset="-34"/>
              </a:rPr>
              <a:t>นำค่า</a:t>
            </a:r>
            <a:r>
              <a:rPr lang="en-US" sz="1400" b="1" dirty="0" smtClean="0">
                <a:latin typeface="Angsana New" pitchFamily="18" charset="-34"/>
                <a:cs typeface="IrisUPC" pitchFamily="34" charset="-34"/>
              </a:rPr>
              <a:t> Factor F  </a:t>
            </a:r>
            <a:r>
              <a:rPr lang="th-TH" sz="1400" b="1" dirty="0" smtClean="0">
                <a:latin typeface="Angsana New" pitchFamily="18" charset="-34"/>
                <a:cs typeface="IrisUPC" pitchFamily="34" charset="-34"/>
              </a:rPr>
              <a:t>ไปคูณค่า</a:t>
            </a:r>
            <a:r>
              <a:rPr lang="en-US" sz="1400" b="1" dirty="0" smtClean="0">
                <a:latin typeface="Angsana New" pitchFamily="18" charset="-34"/>
                <a:cs typeface="IrisUPC" pitchFamily="34" charset="-34"/>
              </a:rPr>
              <a:t> Factor F</a:t>
            </a:r>
            <a:r>
              <a:rPr lang="th-TH" sz="1400" b="1" dirty="0" smtClean="0">
                <a:latin typeface="Angsana New" pitchFamily="18" charset="-34"/>
                <a:cs typeface="IrisUPC" pitchFamily="34" charset="-34"/>
              </a:rPr>
              <a:t> ค่าใช้จ่ายพิเศษฯ  จะได้ค่า </a:t>
            </a:r>
            <a:r>
              <a:rPr lang="en-US" sz="1400" b="1" dirty="0" smtClean="0">
                <a:latin typeface="Angsana New" pitchFamily="18" charset="-34"/>
                <a:cs typeface="IrisUPC" pitchFamily="34" charset="-34"/>
              </a:rPr>
              <a:t>Factor F </a:t>
            </a:r>
            <a:r>
              <a:rPr lang="th-TH" sz="1400" b="1" dirty="0" smtClean="0">
                <a:latin typeface="Angsana New" pitchFamily="18" charset="-34"/>
                <a:cs typeface="IrisUPC" pitchFamily="34" charset="-34"/>
              </a:rPr>
              <a:t> งานก่อสร้างทาง ซึ่งรวมค่าใช้จ่ายพิเศษฯ ไว้แล้ว</a:t>
            </a:r>
          </a:p>
        </p:txBody>
      </p:sp>
      <p:sp>
        <p:nvSpPr>
          <p:cNvPr id="38" name="ลูกศรขวาท้ายขีด 37"/>
          <p:cNvSpPr/>
          <p:nvPr/>
        </p:nvSpPr>
        <p:spPr bwMode="auto">
          <a:xfrm>
            <a:off x="5143504" y="2000240"/>
            <a:ext cx="285752" cy="788688"/>
          </a:xfrm>
          <a:prstGeom prst="stripedRightArrow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39" name="ลูกศรขวาท้ายขีด 38"/>
          <p:cNvSpPr/>
          <p:nvPr/>
        </p:nvSpPr>
        <p:spPr bwMode="auto">
          <a:xfrm>
            <a:off x="5143504" y="3906243"/>
            <a:ext cx="285752" cy="788688"/>
          </a:xfrm>
          <a:prstGeom prst="stripedRightArrow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40" name="AutoShape 1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927578" y="3027335"/>
            <a:ext cx="54000" cy="54000"/>
          </a:xfrm>
          <a:prstGeom prst="actionButtonBlank">
            <a:avLst/>
          </a:prstGeom>
          <a:solidFill>
            <a:srgbClr val="00B050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>
              <a:solidFill>
                <a:srgbClr val="0000CC"/>
              </a:solidFill>
              <a:effectLst>
                <a:glow rad="101600">
                  <a:srgbClr val="7030A0">
                    <a:alpha val="60000"/>
                  </a:srgbClr>
                </a:glow>
              </a:effectLst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41" name="AutoShape 1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929190" y="4853987"/>
            <a:ext cx="54000" cy="54000"/>
          </a:xfrm>
          <a:prstGeom prst="actionButtonBlank">
            <a:avLst/>
          </a:prstGeom>
          <a:solidFill>
            <a:srgbClr val="00B050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>
              <a:solidFill>
                <a:srgbClr val="0000CC"/>
              </a:solidFill>
              <a:effectLst>
                <a:glow rad="101600">
                  <a:srgbClr val="7030A0">
                    <a:alpha val="60000"/>
                  </a:srgbClr>
                </a:glow>
              </a:effectLst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43" name="สี่เหลี่ยมคางหมู 42"/>
          <p:cNvSpPr/>
          <p:nvPr/>
        </p:nvSpPr>
        <p:spPr bwMode="auto">
          <a:xfrm>
            <a:off x="7019942" y="5301208"/>
            <a:ext cx="2000264" cy="619907"/>
          </a:xfrm>
          <a:prstGeom prst="trapezoid">
            <a:avLst/>
          </a:prstGeom>
          <a:noFill/>
          <a:ln w="12700" cap="flat" cmpd="sng" algn="ctr">
            <a:solidFill>
              <a:srgbClr val="9933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>
            <a:contourClr>
              <a:schemeClr val="tx1"/>
            </a:contourClr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269875" indent="-269875"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ได้ราคากลางทั้งโครงการ/งานก่อสร้าง</a:t>
            </a:r>
          </a:p>
        </p:txBody>
      </p:sp>
      <p:sp>
        <p:nvSpPr>
          <p:cNvPr id="44" name="สี่เหลี่ยมผืนผ้า 43"/>
          <p:cNvSpPr/>
          <p:nvPr/>
        </p:nvSpPr>
        <p:spPr bwMode="auto">
          <a:xfrm>
            <a:off x="7358082" y="1916832"/>
            <a:ext cx="1643074" cy="947941"/>
          </a:xfrm>
          <a:prstGeom prst="rect">
            <a:avLst/>
          </a:prstGeom>
          <a:noFill/>
          <a:ln w="127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>
            <a:contourClr>
              <a:schemeClr val="tx1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500" b="1" dirty="0" smtClean="0">
                <a:latin typeface="Angsana New" pitchFamily="18" charset="-34"/>
                <a:cs typeface="IrisUPC" pitchFamily="34" charset="-34"/>
              </a:rPr>
              <a:t>ได้ราคากลางของทุกรายการงานก่อสร้างในกลุ่มงานสะพานและท่อเหลี่ยม   ซึ่งรวมค่าใช้จ่ายพิเศษฯ</a:t>
            </a:r>
          </a:p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500" b="1" dirty="0" smtClean="0">
                <a:latin typeface="Angsana New" pitchFamily="18" charset="-34"/>
                <a:cs typeface="IrisUPC" pitchFamily="34" charset="-34"/>
              </a:rPr>
              <a:t>ไว้แล้ว</a:t>
            </a:r>
          </a:p>
        </p:txBody>
      </p:sp>
      <p:sp>
        <p:nvSpPr>
          <p:cNvPr id="45" name="สี่เหลี่ยมผืนผ้า 44"/>
          <p:cNvSpPr/>
          <p:nvPr/>
        </p:nvSpPr>
        <p:spPr bwMode="auto">
          <a:xfrm>
            <a:off x="7381895" y="3789040"/>
            <a:ext cx="1547823" cy="948432"/>
          </a:xfrm>
          <a:prstGeom prst="rect">
            <a:avLst/>
          </a:prstGeom>
          <a:noFill/>
          <a:ln w="127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>
            <a:contourClr>
              <a:schemeClr val="tx1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500" b="1" dirty="0" smtClean="0">
                <a:latin typeface="Angsana New" pitchFamily="18" charset="-34"/>
                <a:cs typeface="IrisUPC" pitchFamily="34" charset="-34"/>
              </a:rPr>
              <a:t>ได้ราคากลางของทุกรายการงานก่อสร้างในกลุ่มงานทาง ซึ่งรวมค่าใช้จ่ายพิเศษฯ</a:t>
            </a:r>
          </a:p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500" b="1" dirty="0" smtClean="0">
                <a:latin typeface="Angsana New" pitchFamily="18" charset="-34"/>
                <a:cs typeface="IrisUPC" pitchFamily="34" charset="-34"/>
              </a:rPr>
              <a:t>ไว้แล้ว</a:t>
            </a:r>
          </a:p>
        </p:txBody>
      </p:sp>
      <p:sp>
        <p:nvSpPr>
          <p:cNvPr id="46" name="บวก 45"/>
          <p:cNvSpPr/>
          <p:nvPr/>
        </p:nvSpPr>
        <p:spPr bwMode="auto">
          <a:xfrm>
            <a:off x="7929586" y="3090860"/>
            <a:ext cx="428628" cy="409578"/>
          </a:xfrm>
          <a:prstGeom prst="mathPlus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1600" b="1" dirty="0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47" name="เท่ากับ 46"/>
          <p:cNvSpPr/>
          <p:nvPr/>
        </p:nvSpPr>
        <p:spPr bwMode="auto">
          <a:xfrm>
            <a:off x="7972449" y="4871440"/>
            <a:ext cx="357190" cy="285752"/>
          </a:xfrm>
          <a:prstGeom prst="mathEqual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1600" b="1" dirty="0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48" name="ลูกศรขวาท้ายขีด 47"/>
          <p:cNvSpPr/>
          <p:nvPr/>
        </p:nvSpPr>
        <p:spPr bwMode="auto">
          <a:xfrm>
            <a:off x="7000892" y="2000240"/>
            <a:ext cx="285752" cy="788688"/>
          </a:xfrm>
          <a:prstGeom prst="stripedRightArrow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49" name="ลูกศรขวาท้ายขีด 48"/>
          <p:cNvSpPr/>
          <p:nvPr/>
        </p:nvSpPr>
        <p:spPr bwMode="auto">
          <a:xfrm>
            <a:off x="7000892" y="3906243"/>
            <a:ext cx="285752" cy="788688"/>
          </a:xfrm>
          <a:prstGeom prst="stripedRightArrow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50" name="สี่เหลี่ยมมุมมน 49"/>
          <p:cNvSpPr/>
          <p:nvPr/>
        </p:nvSpPr>
        <p:spPr bwMode="auto">
          <a:xfrm>
            <a:off x="366683" y="188640"/>
            <a:ext cx="8358245" cy="811468"/>
          </a:xfrm>
          <a:prstGeom prst="round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contourClr>
              <a:schemeClr val="tx1"/>
            </a:contourClr>
          </a:sp3d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  <a:sp3d/>
          </a:bodyPr>
          <a:lstStyle/>
          <a:p>
            <a:pPr marL="269875" indent="-269875"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2400" b="1" dirty="0" smtClean="0">
                <a:ln>
                  <a:solidFill>
                    <a:srgbClr val="FFFFFF">
                      <a:alpha val="35000"/>
                    </a:srgbClr>
                  </a:solidFill>
                </a:ln>
                <a:latin typeface="Angsana New" pitchFamily="18" charset="-34"/>
                <a:cs typeface="IrisUPC" pitchFamily="34" charset="-34"/>
              </a:rPr>
              <a:t>แผนภาพแสดงการหาค่า </a:t>
            </a:r>
            <a:r>
              <a:rPr lang="en-US" sz="2400" b="1" dirty="0" smtClean="0">
                <a:ln>
                  <a:solidFill>
                    <a:srgbClr val="FFFFFF">
                      <a:alpha val="35000"/>
                    </a:srgbClr>
                  </a:solidFill>
                </a:ln>
                <a:latin typeface="Angsana New" pitchFamily="18" charset="-34"/>
                <a:cs typeface="IrisUPC" pitchFamily="34" charset="-34"/>
              </a:rPr>
              <a:t>Factor F </a:t>
            </a:r>
            <a:r>
              <a:rPr lang="th-TH" sz="2400" b="1" dirty="0" smtClean="0">
                <a:ln>
                  <a:solidFill>
                    <a:srgbClr val="FFFFFF">
                      <a:alpha val="35000"/>
                    </a:srgbClr>
                  </a:solidFill>
                </a:ln>
                <a:latin typeface="Angsana New" pitchFamily="18" charset="-34"/>
                <a:cs typeface="IrisUPC" pitchFamily="34" charset="-34"/>
              </a:rPr>
              <a:t> และการสรุปรวมค่าก่อสร้างเป็นราคากลาง </a:t>
            </a:r>
          </a:p>
          <a:p>
            <a:pPr marL="269875" indent="-269875"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2400" b="1" dirty="0" smtClean="0">
                <a:ln>
                  <a:solidFill>
                    <a:srgbClr val="FFFFFF">
                      <a:alpha val="35000"/>
                    </a:srgbClr>
                  </a:solidFill>
                </a:ln>
                <a:latin typeface="Angsana New" pitchFamily="18" charset="-34"/>
                <a:cs typeface="IrisUPC" pitchFamily="34" charset="-34"/>
              </a:rPr>
              <a:t>งานก่อสร้างทาง สะพาน และท่อเหลี่ยม (กรณีมีค่าใช้จ่ายพิเศษตามข้อกำหนดฯ)</a:t>
            </a:r>
          </a:p>
        </p:txBody>
      </p:sp>
      <p:sp>
        <p:nvSpPr>
          <p:cNvPr id="51" name="ลูกศรขวาท้ายขีด 50"/>
          <p:cNvSpPr/>
          <p:nvPr/>
        </p:nvSpPr>
        <p:spPr bwMode="auto">
          <a:xfrm rot="20278609">
            <a:off x="1485192" y="2519424"/>
            <a:ext cx="540000" cy="540000"/>
          </a:xfrm>
          <a:prstGeom prst="stripedRightArrow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52" name="ลูกศรขวาท้ายขีด 51"/>
          <p:cNvSpPr/>
          <p:nvPr/>
        </p:nvSpPr>
        <p:spPr bwMode="auto">
          <a:xfrm rot="1106180">
            <a:off x="1475179" y="3932579"/>
            <a:ext cx="540000" cy="540000"/>
          </a:xfrm>
          <a:prstGeom prst="stripedRightArrow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53" name="แผนผังลำดับงาน: บัตร 52"/>
          <p:cNvSpPr/>
          <p:nvPr/>
        </p:nvSpPr>
        <p:spPr bwMode="auto">
          <a:xfrm>
            <a:off x="250327" y="2663062"/>
            <a:ext cx="1153321" cy="1702042"/>
          </a:xfrm>
          <a:prstGeom prst="flowChartPunchedCard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>
            <a:contourClr>
              <a:schemeClr val="tx1"/>
            </a:contourClr>
          </a:sp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>
                <a:latin typeface="Angsana New" pitchFamily="18" charset="-34"/>
                <a:cs typeface="IrisUPC" pitchFamily="34" charset="-34"/>
              </a:rPr>
              <a:t>ค่างานต้นทุนรวมของทุกรายการงานก่อสร้าง</a:t>
            </a:r>
          </a:p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>
                <a:latin typeface="Angsana New" pitchFamily="18" charset="-34"/>
                <a:cs typeface="IrisUPC" pitchFamily="34" charset="-34"/>
              </a:rPr>
              <a:t>ทั้งโครงการ/งานก่อสร้าง</a:t>
            </a:r>
          </a:p>
        </p:txBody>
      </p:sp>
      <p:sp>
        <p:nvSpPr>
          <p:cNvPr id="3" name="มนมุมสี่เหลี่ยมผืนผ้าด้านทแยงมุม 2"/>
          <p:cNvSpPr/>
          <p:nvPr/>
        </p:nvSpPr>
        <p:spPr bwMode="auto">
          <a:xfrm>
            <a:off x="5429256" y="4869160"/>
            <a:ext cx="1571636" cy="546533"/>
          </a:xfrm>
          <a:prstGeom prst="round2Diag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lnSpc>
                <a:spcPct val="7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200" b="1" dirty="0">
                <a:solidFill>
                  <a:schemeClr val="bg1"/>
                </a:solidFill>
                <a:latin typeface="Angsana New" pitchFamily="18" charset="-34"/>
                <a:cs typeface="IrisUPC" pitchFamily="34" charset="-34"/>
              </a:rPr>
              <a:t>รายการงานก่อสร้างอื่นๆ ทุกรายการที่ไม่อยู่ในกลุ่มของงานสะพานและท่อเหลี่ยม</a:t>
            </a:r>
          </a:p>
        </p:txBody>
      </p:sp>
      <p:sp>
        <p:nvSpPr>
          <p:cNvPr id="56" name="มนมุมสี่เหลี่ยมผืนผ้าด้านทแยงมุม 55"/>
          <p:cNvSpPr/>
          <p:nvPr/>
        </p:nvSpPr>
        <p:spPr bwMode="auto">
          <a:xfrm>
            <a:off x="5203486" y="1190693"/>
            <a:ext cx="1949052" cy="444377"/>
          </a:xfrm>
          <a:prstGeom prst="round2Diag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200" b="1" dirty="0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สะพาน  </a:t>
            </a:r>
            <a:r>
              <a:rPr lang="th-TH" sz="1200" b="1" dirty="0" smtClean="0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ท่อ</a:t>
            </a:r>
            <a:r>
              <a:rPr lang="th-TH" sz="1200" b="1" dirty="0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เหลี่ยม </a:t>
            </a:r>
            <a:r>
              <a:rPr lang="th-TH" sz="1200" b="1" dirty="0" smtClean="0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ทาง</a:t>
            </a:r>
            <a:r>
              <a:rPr lang="th-TH" sz="1200" b="1" dirty="0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ต่างระดับ  </a:t>
            </a:r>
            <a:endParaRPr lang="th-TH" sz="1200" b="1" dirty="0" smtClean="0">
              <a:solidFill>
                <a:schemeClr val="bg1"/>
              </a:solidFill>
              <a:latin typeface="IrisUPC" pitchFamily="34" charset="-34"/>
              <a:cs typeface="IrisUPC" pitchFamily="34" charset="-34"/>
            </a:endParaRPr>
          </a:p>
          <a:p>
            <a:pPr algn="ctr" fontAlgn="base">
              <a:lnSpc>
                <a:spcPct val="7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200" b="1" dirty="0" smtClean="0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1200" b="1" dirty="0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หรือสะพานลอยคนเดินข้าม</a:t>
            </a:r>
            <a:endParaRPr lang="th-TH" sz="1200" b="1" dirty="0">
              <a:solidFill>
                <a:schemeClr val="bg1"/>
              </a:solidFill>
              <a:latin typeface="Angsana New" pitchFamily="18" charset="-34"/>
              <a:cs typeface="IrisUPC" pitchFamily="34" charset="-34"/>
            </a:endParaRPr>
          </a:p>
        </p:txBody>
      </p:sp>
      <p:pic>
        <p:nvPicPr>
          <p:cNvPr id="31" name="รูปภาพ 30" descr="แบนฟุ้ง นูน copy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766570" y="6471442"/>
            <a:ext cx="370855" cy="379582"/>
          </a:xfrm>
          <a:prstGeom prst="rect">
            <a:avLst/>
          </a:prstGeom>
        </p:spPr>
      </p:pic>
      <p:sp>
        <p:nvSpPr>
          <p:cNvPr id="34" name="คำบรรยายภาพแบบสี่เหลี่ยมมุมมน 33"/>
          <p:cNvSpPr/>
          <p:nvPr/>
        </p:nvSpPr>
        <p:spPr bwMode="auto">
          <a:xfrm>
            <a:off x="3673959" y="980728"/>
            <a:ext cx="1834145" cy="475024"/>
          </a:xfrm>
          <a:prstGeom prst="wedgeRoundRectCallout">
            <a:avLst>
              <a:gd name="adj1" fmla="val 76423"/>
              <a:gd name="adj2" fmla="val 88665"/>
              <a:gd name="adj3" fmla="val 16667"/>
            </a:avLst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200" b="1" dirty="0" smtClean="0">
                <a:latin typeface="IrisUPC" pitchFamily="34" charset="-34"/>
                <a:cs typeface="IrisUPC" pitchFamily="34" charset="-34"/>
              </a:rPr>
              <a:t>สะพาน   </a:t>
            </a:r>
            <a:r>
              <a:rPr lang="th-TH" sz="1200" b="1" dirty="0">
                <a:latin typeface="IrisUPC" pitchFamily="34" charset="-34"/>
                <a:cs typeface="IrisUPC" pitchFamily="34" charset="-34"/>
              </a:rPr>
              <a:t>ท่อเหลี่ยม  ทางต่างระดับ  และหรือสะพานลอยคนเดินข้าม</a:t>
            </a:r>
            <a:endParaRPr lang="th-TH" sz="1200" b="1" dirty="0" smtClean="0"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36" name="คำบรรยายภาพแบบสี่เหลี่ยมมุมมน 35"/>
          <p:cNvSpPr/>
          <p:nvPr/>
        </p:nvSpPr>
        <p:spPr bwMode="auto">
          <a:xfrm>
            <a:off x="4475082" y="5122337"/>
            <a:ext cx="2101682" cy="475024"/>
          </a:xfrm>
          <a:prstGeom prst="wedgeRoundRectCallout">
            <a:avLst>
              <a:gd name="adj1" fmla="val 29094"/>
              <a:gd name="adj2" fmla="val -103830"/>
              <a:gd name="adj3" fmla="val 16667"/>
            </a:avLst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200" b="1" dirty="0" smtClean="0">
                <a:latin typeface="Angsana New" pitchFamily="18" charset="-34"/>
                <a:cs typeface="IrisUPC" pitchFamily="34" charset="-34"/>
              </a:rPr>
              <a:t>รายการงานก่อสร้างอื่นๆ ทุกรายการที่ไม่อยู่ในกลุ่มของงานสะพานและท่อเหลี่ยม</a:t>
            </a:r>
          </a:p>
        </p:txBody>
      </p:sp>
    </p:spTree>
    <p:extLst>
      <p:ext uri="{BB962C8B-B14F-4D97-AF65-F5344CB8AC3E}">
        <p14:creationId xmlns:p14="http://schemas.microsoft.com/office/powerpoint/2010/main" val="405927520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0" contrast="100000"/>
          </a:blip>
          <a:srcRect/>
          <a:stretch>
            <a:fillRect/>
          </a:stretch>
        </p:blipFill>
        <p:spPr bwMode="auto">
          <a:xfrm>
            <a:off x="50823" y="6409733"/>
            <a:ext cx="399007" cy="408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7315" name="Text Box 3"/>
          <p:cNvSpPr txBox="1">
            <a:spLocks noChangeArrowheads="1"/>
          </p:cNvSpPr>
          <p:nvPr/>
        </p:nvSpPr>
        <p:spPr bwMode="auto">
          <a:xfrm>
            <a:off x="199176" y="1360432"/>
            <a:ext cx="8732198" cy="5343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ctr" anchorCtr="0">
            <a:noAutofit/>
          </a:bodyPr>
          <a:lstStyle/>
          <a:p>
            <a:pPr marL="342900" indent="-342900">
              <a:lnSpc>
                <a:spcPct val="90000"/>
              </a:lnSpc>
              <a:spcBef>
                <a:spcPts val="1200"/>
              </a:spcBef>
              <a:buClr>
                <a:srgbClr val="663300"/>
              </a:buClr>
              <a:buFont typeface="+mj-lt"/>
              <a:buAutoNum type="arabicPeriod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แบบ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สรุปราคากลางงานก่อสร้างทาง สะพาน และท่อ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เหลี่ยม </a:t>
            </a:r>
            <a:r>
              <a:rPr lang="th-TH" sz="2000" b="1" dirty="0" smtClean="0">
                <a:latin typeface="Angsana New" pitchFamily="18" charset="-34"/>
                <a:cs typeface="Angsana New" pitchFamily="18" charset="-34"/>
              </a:rPr>
              <a:t>(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BOQ</a:t>
            </a:r>
            <a:r>
              <a:rPr lang="en-US" sz="2000" b="1" dirty="0" smtClean="0">
                <a:latin typeface="Angsana New" pitchFamily="18" charset="-34"/>
                <a:cs typeface="Angsana New" pitchFamily="18" charset="-34"/>
              </a:rPr>
              <a:t>.)</a:t>
            </a:r>
            <a:endParaRPr lang="th-TH" sz="2000" b="1" dirty="0" smtClean="0">
              <a:latin typeface="Angsana New" pitchFamily="18" charset="-34"/>
              <a:cs typeface="Angsana New" pitchFamily="18" charset="-34"/>
            </a:endParaRPr>
          </a:p>
          <a:p>
            <a:pPr marL="342900" indent="-342900">
              <a:lnSpc>
                <a:spcPct val="90000"/>
              </a:lnSpc>
              <a:spcBef>
                <a:spcPts val="1200"/>
              </a:spcBef>
              <a:buClr>
                <a:srgbClr val="663300"/>
              </a:buClr>
              <a:buFont typeface="+mj-lt"/>
              <a:buAutoNum type="arabicPeriod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แบบฟอร์มสำหรับการคำนวณค่าใช้จ่ายพิเศษตามข้อกำหนดและค่าใช้จ่ายอื่นที่จำเป็นต้องมี   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ประกอบด้วย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2.1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แบบคำนวณค่าใช้จ่ายพิเศษตามข้อกำหนดฯ   กรณีมีเงื่อนไขกำหนดให้ผู้รับจ้างต้องจัดหาที่พักและอุปกรณ์อำนวย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       ความสะดวกสำหรับผู้ควบคุมงานและผู้ที่เกี่ยวข้อง (ข้อมูลเบื้องต้น</a:t>
            </a:r>
            <a:r>
              <a:rPr lang="en-US" sz="1800" b="1" dirty="0" smtClean="0">
                <a:latin typeface="IrisUPC" pitchFamily="34" charset="-34"/>
                <a:cs typeface="IrisUPC" pitchFamily="34" charset="-34"/>
              </a:rPr>
              <a:t>)</a:t>
            </a:r>
            <a:br>
              <a:rPr lang="en-US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2.2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แบบฟอร์มการคำนวณและคำชี้แจงค่าใช้จ่ายพิเศษตามข้อกำหนดและค่าใช้จ่ายอื่นที่จำเป็นต้องมี รายการอื่นที่ไม่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       เกี่ยวข้องกับค่าใช้จ่ายที่เกิดขึ้นตามเงื่อนไขที่กำหนดให้ผู้รับจ้างจะต้องจัดหาที่พักและอุปกรณ์อำนวยความสะดวก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       สำหรับผู้ควบคุมงานและผู้ที่เกี่ยวข้อง  ซึ่งผู้มีหน้าที่คำนวณราคากลางได้จัดทำขึ้นเอง</a:t>
            </a:r>
          </a:p>
          <a:p>
            <a:pPr marL="342900" indent="-342900">
              <a:lnSpc>
                <a:spcPct val="90000"/>
              </a:lnSpc>
              <a:spcBef>
                <a:spcPts val="1200"/>
              </a:spcBef>
              <a:buClr>
                <a:srgbClr val="663300"/>
              </a:buClr>
              <a:buFont typeface="+mj-lt"/>
              <a:buAutoNum type="arabicPeriod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แบบฟอร์ม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สรุปข้อมูลวัสดุและค่า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ดำเนินการ</a:t>
            </a:r>
          </a:p>
          <a:p>
            <a:pPr marL="342900" indent="-342900">
              <a:lnSpc>
                <a:spcPct val="90000"/>
              </a:lnSpc>
              <a:spcBef>
                <a:spcPts val="1200"/>
              </a:spcBef>
              <a:buClr>
                <a:srgbClr val="663300"/>
              </a:buClr>
              <a:buFont typeface="+mj-lt"/>
              <a:buAutoNum type="arabicPeriod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นอกจากทั้ง 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3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แบบฟอร์มดังกล่าวแล้ว           ผู้มีหน้าที่คำนวณราคากลางต้องจัดทำรายละเอียดและข้อมูลต่างๆ ดังต่อไปนี้  ประกอบไว้กับราคากลางด้ว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ย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(1)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รายละเอียดการคำนวณค่างานต้นทุนต่อหน่วยของทุกรายการงาน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ก่อสร้าง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(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2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)  รายละเอียด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การรวมค่าใช้จ่ายพิเศษตามข้อกำหนดฯ   และการกำหนดค่า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/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(3)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รายละเอียดการเทียบหรือคำนวณหาค่า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 จากตาราง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</a:t>
            </a:r>
            <a:r>
              <a:rPr lang="en-US" sz="1800" b="1" dirty="0" smtClean="0">
                <a:latin typeface="Angsana New" pitchFamily="18" charset="-34"/>
                <a:cs typeface="Angsana New" pitchFamily="18" charset="-34"/>
              </a:rPr>
              <a:t>F</a:t>
            </a:r>
            <a:r>
              <a:rPr lang="en-US" sz="1800" b="1" dirty="0" smtClean="0">
                <a:latin typeface="IrisUPC" pitchFamily="34" charset="-34"/>
                <a:cs typeface="+mj-cs"/>
              </a:rPr>
              <a:t/>
            </a:r>
            <a:br>
              <a:rPr lang="en-US" sz="1800" b="1" dirty="0" smtClean="0">
                <a:latin typeface="IrisUPC" pitchFamily="34" charset="-34"/>
                <a:cs typeface="+mj-cs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(4)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รายละเอียดการคำนวณค่า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ขนส่ง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(5)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รายละเอียด  คำชี้แจง  และหรือเหตุผลและความจำเป็นในการ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สืบและกำหนดราคา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และแหล่งวัสดุ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ก่อสร้าง รวมทั้ง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       ค่าแรงงาน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(ถ้ามี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)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(6)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แบบฟอร์ม เอกสาร ข้อมูล รายละเอียด หลักฐาน และหรือคำชี้แจงอื่นๆ ที่เกี่ยวข้อง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กับการ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คำนวณราคากลาง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งาน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       ก่อสร้าง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นั้น (ถ้ามี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)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1907704" y="300944"/>
            <a:ext cx="5328592" cy="87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b" anchorCtr="0">
            <a:noAutofit/>
            <a:sp3d>
              <a:contourClr>
                <a:schemeClr val="bg1"/>
              </a:contourClr>
            </a:sp3d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200" b="1" dirty="0" smtClean="0">
                <a:latin typeface="Angsana New" pitchFamily="18" charset="-34"/>
                <a:cs typeface="IrisUPC" pitchFamily="34" charset="-34"/>
              </a:rPr>
              <a:t>แบบฟอร์มการ</a:t>
            </a:r>
            <a:r>
              <a:rPr lang="th-TH" sz="3200" b="1" dirty="0">
                <a:latin typeface="Angsana New" pitchFamily="18" charset="-34"/>
                <a:cs typeface="IrisUPC" pitchFamily="34" charset="-34"/>
              </a:rPr>
              <a:t>คำนวณราคา</a:t>
            </a:r>
            <a:r>
              <a:rPr lang="th-TH" sz="3200" b="1" dirty="0" smtClean="0">
                <a:latin typeface="Angsana New" pitchFamily="18" charset="-34"/>
                <a:cs typeface="IrisUPC" pitchFamily="34" charset="-34"/>
              </a:rPr>
              <a:t>กลาง</a:t>
            </a:r>
          </a:p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200" b="1" dirty="0" smtClean="0">
                <a:latin typeface="Angsana New" pitchFamily="18" charset="-34"/>
                <a:cs typeface="IrisUPC" pitchFamily="34" charset="-34"/>
              </a:rPr>
              <a:t>งานก่อสร้างทาง สะพาน และท่อเหลี่ยม</a:t>
            </a:r>
            <a:endParaRPr lang="th-TH" sz="3200" b="1" dirty="0">
              <a:latin typeface="Angsana New" pitchFamily="18" charset="-34"/>
              <a:cs typeface="IrisUPC" pitchFamily="34" charset="-34"/>
            </a:endParaRPr>
          </a:p>
        </p:txBody>
      </p:sp>
      <p:pic>
        <p:nvPicPr>
          <p:cNvPr id="11" name="รูปภาพ 10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521074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40" name="Text Box 4"/>
          <p:cNvSpPr txBox="1">
            <a:spLocks noChangeArrowheads="1"/>
          </p:cNvSpPr>
          <p:nvPr/>
        </p:nvSpPr>
        <p:spPr bwMode="auto">
          <a:xfrm>
            <a:off x="466766" y="2096749"/>
            <a:ext cx="8210106" cy="456355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ctr" anchorCtr="0">
            <a:noAutofit/>
          </a:bodyPr>
          <a:lstStyle/>
          <a:p>
            <a:pPr marL="265113" indent="-265113" fontAlgn="base">
              <a:lnSpc>
                <a:spcPct val="85000"/>
              </a:lnSpc>
              <a:spcBef>
                <a:spcPts val="1200"/>
              </a:spcBef>
              <a:buClr>
                <a:srgbClr val="C00000"/>
              </a:buClr>
              <a:buSzPct val="65000"/>
              <a:buFont typeface="Wingdings" pitchFamily="2" charset="2"/>
              <a:buChar char="Ø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หลังจากคำนวณค่างานต้นทุนต่อหน่วยและค่างานต้นทุนรวมได้ครบทุกรายการงานก่อสร้างแล้ว ให้ดำเนินการ ดังนี้</a:t>
            </a:r>
          </a:p>
          <a:p>
            <a:pPr marL="715963" lvl="1" indent="-258763">
              <a:lnSpc>
                <a:spcPct val="85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รวม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ค่างาน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ต้นทุน (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ราคาทุน)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ของ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ทุกรายการงานก่อสร้างทั้งโครงการ/งานก่อสร้าง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แล้ว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นำไปเทียบหาค่า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จากตาราง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งานก่อสร้าง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ชลประทาน จะ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ได้ค่า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จากตาราง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งานก่อสร้างชลประทาน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นำไปเทียบหาค่า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จากตาราง</a:t>
            </a:r>
            <a:r>
              <a:rPr lang="th-TH" sz="18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งานก่อสร้างสะพาน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และท่อ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เหลี่ยม  จะได้ค่า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จากตาราง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งานก่อสร้างสะพานและท่อเหลี่ยม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pPr marL="715963" lvl="1" indent="-258763">
              <a:lnSpc>
                <a:spcPct val="85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นำ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</a:t>
            </a:r>
            <a:r>
              <a:rPr lang="en-US" sz="1800" b="1" dirty="0" smtClean="0">
                <a:latin typeface="Angsana New" pitchFamily="18" charset="-34"/>
                <a:cs typeface="Angsana New" pitchFamily="18" charset="-34"/>
              </a:rPr>
              <a:t>F</a:t>
            </a:r>
            <a:r>
              <a:rPr lang="en-US" sz="18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ที่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ได้จากตาราง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งานก่อสร้าง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ชลประทาน    ไป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คูณค่างานต้นทุนต่อหน่วยของทุกรายการงานก่อสร้างที่มีข้อกำหนดให้ใช้ค่า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จาก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ตาราง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งานก่อสร้างชลประทาน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 จะ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ได้ราคากลาง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ต่อ-หน่วย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ของทุกรายการงานก่อสร้างที่มีข้อกำหนดให้ใช้ค่า</a:t>
            </a:r>
            <a:r>
              <a:rPr lang="th-TH" sz="18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จาก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ตาราง</a:t>
            </a:r>
            <a:r>
              <a:rPr lang="th-TH" sz="18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งานก่อสร้าง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ชลประทาน</a:t>
            </a:r>
          </a:p>
          <a:p>
            <a:pPr marL="715963" lvl="1" indent="-258763">
              <a:lnSpc>
                <a:spcPct val="85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นำ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ที่ได้จากตาราง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งานก่อสร้างสะพานและท่อเหลี่ยม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ไปคูณค่างานต้นทุนต่อหน่วยของทุกรายการงานก่อสร้างที่มีข้อกำหนดให้ใช้ค่า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th-TH" sz="1800" b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จาก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ตาราง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งานก่อสร้างสะพานและท่อ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เหลี่ยม จะ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ได้ราคากลางต่อหน่วยของทุกรายการงานก่อสร้างที่มีข้อกำหนดให้ใช้ค่า</a:t>
            </a:r>
            <a:r>
              <a:rPr lang="th-TH" sz="18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</a:t>
            </a:r>
            <a:r>
              <a:rPr lang="en-US" sz="1800" b="1" dirty="0" smtClean="0">
                <a:latin typeface="Angsana New" pitchFamily="18" charset="-34"/>
                <a:cs typeface="Angsana New" pitchFamily="18" charset="-34"/>
              </a:rPr>
              <a:t>F</a:t>
            </a:r>
            <a:r>
              <a:rPr lang="en-US" sz="18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จาก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ตาราง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งานก่อสร้างสะพานและท่อ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เหลี่ยม</a:t>
            </a:r>
          </a:p>
          <a:p>
            <a:pPr marL="715963" lvl="1" indent="-258763">
              <a:lnSpc>
                <a:spcPct val="85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ใน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ทุกรายการงานก่อสร้าง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ให้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นำราคากลางต่อหน่วยไปคูณปริมาณ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งานจะ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ได้ราคา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กลางของ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ทุกรายการงาน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ก่อสร้าง</a:t>
            </a:r>
          </a:p>
          <a:p>
            <a:pPr marL="715963" lvl="1" indent="-258763">
              <a:lnSpc>
                <a:spcPct val="85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รวม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ราคากลางของทุกรายการงานก่อสร้าง  จะได้ราคากลางงานก่อสร้างชลประทานทั้งโครงการ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/งานก่อสร้าง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398341" name="Text Box 5"/>
          <p:cNvSpPr txBox="1">
            <a:spLocks noChangeArrowheads="1"/>
          </p:cNvSpPr>
          <p:nvPr/>
        </p:nvSpPr>
        <p:spPr bwMode="auto">
          <a:xfrm>
            <a:off x="2233543" y="1578858"/>
            <a:ext cx="465704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3000" b="1" dirty="0" smtClean="0">
                <a:effectLst>
                  <a:glow rad="63500">
                    <a:srgbClr val="FFFFFF">
                      <a:satMod val="175000"/>
                      <a:alpha val="40000"/>
                    </a:srgbClr>
                  </a:glow>
                </a:effectLst>
                <a:cs typeface="IrisUPC" pitchFamily="34" charset="-34"/>
              </a:rPr>
              <a:t>กรณี</a:t>
            </a:r>
            <a:r>
              <a:rPr lang="th-TH" sz="3000" b="1" dirty="0">
                <a:effectLst>
                  <a:glow rad="63500">
                    <a:srgbClr val="FFFFFF">
                      <a:satMod val="175000"/>
                      <a:alpha val="40000"/>
                    </a:srgbClr>
                  </a:glow>
                </a:effectLst>
                <a:cs typeface="IrisUPC" pitchFamily="34" charset="-34"/>
              </a:rPr>
              <a:t>ไม่มี</a:t>
            </a:r>
            <a:r>
              <a:rPr lang="th-TH" sz="3000" b="1" dirty="0" smtClean="0">
                <a:effectLst>
                  <a:glow rad="63500">
                    <a:srgbClr val="FFFFFF">
                      <a:satMod val="175000"/>
                      <a:alpha val="40000"/>
                    </a:srgbClr>
                  </a:glow>
                </a:effectLst>
                <a:cs typeface="IrisUPC" pitchFamily="34" charset="-34"/>
              </a:rPr>
              <a:t>ค่าใช้จ่าย</a:t>
            </a:r>
            <a:r>
              <a:rPr lang="th-TH" sz="3000" b="1" dirty="0">
                <a:effectLst>
                  <a:glow rad="63500">
                    <a:srgbClr val="FFFFFF">
                      <a:satMod val="175000"/>
                      <a:alpha val="40000"/>
                    </a:srgbClr>
                  </a:glow>
                </a:effectLst>
                <a:cs typeface="IrisUPC" pitchFamily="34" charset="-34"/>
              </a:rPr>
              <a:t>พิเศษตามข้อกำหนดฯ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1214783" y="251596"/>
            <a:ext cx="6705381" cy="1089172"/>
          </a:xfrm>
          <a:prstGeom prst="rect">
            <a:avLst/>
          </a:prstGeom>
          <a:noFill/>
          <a:ln w="19050" algn="ctr">
            <a:solidFill>
              <a:schemeClr val="bg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b" anchorCtr="0">
            <a:noAutofit/>
            <a:sp3d extrusionH="38100">
              <a:contourClr>
                <a:schemeClr val="bg1"/>
              </a:contourClr>
            </a:sp3d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600" b="1" dirty="0" smtClean="0">
                <a:effectLst/>
                <a:latin typeface="Angsana New" pitchFamily="18" charset="-34"/>
                <a:cs typeface="IrisUPC" pitchFamily="34" charset="-34"/>
              </a:rPr>
              <a:t>หลักเกณฑ์การ</a:t>
            </a:r>
            <a:r>
              <a:rPr lang="th-TH" sz="3600" b="1" dirty="0">
                <a:effectLst/>
                <a:latin typeface="Angsana New" pitchFamily="18" charset="-34"/>
                <a:cs typeface="IrisUPC" pitchFamily="34" charset="-34"/>
              </a:rPr>
              <a:t>สรุปค่าก่อสร้างเป็นราคากลาง</a:t>
            </a:r>
          </a:p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600" b="1" dirty="0">
                <a:effectLst/>
                <a:latin typeface="Angsana New" pitchFamily="18" charset="-34"/>
                <a:cs typeface="IrisUPC" pitchFamily="34" charset="-34"/>
              </a:rPr>
              <a:t>งาน</a:t>
            </a:r>
            <a:r>
              <a:rPr lang="th-TH" sz="3600" b="1" dirty="0" smtClean="0">
                <a:effectLst/>
                <a:latin typeface="Angsana New" pitchFamily="18" charset="-34"/>
                <a:cs typeface="IrisUPC" pitchFamily="34" charset="-34"/>
              </a:rPr>
              <a:t>ก่อสร้างชลประทาน</a:t>
            </a:r>
            <a:endParaRPr lang="th-TH" sz="3600" b="1" dirty="0">
              <a:effectLst/>
              <a:latin typeface="Angsana New" pitchFamily="18" charset="-34"/>
              <a:cs typeface="IrisUPC" pitchFamily="34" charset="-34"/>
            </a:endParaRPr>
          </a:p>
        </p:txBody>
      </p:sp>
      <p:pic>
        <p:nvPicPr>
          <p:cNvPr id="8" name="รูปภาพ 7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84335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8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0" contrast="100000"/>
          </a:blip>
          <a:srcRect/>
          <a:stretch>
            <a:fillRect/>
          </a:stretch>
        </p:blipFill>
        <p:spPr bwMode="auto">
          <a:xfrm>
            <a:off x="50823" y="6409733"/>
            <a:ext cx="399007" cy="408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สี่เหลี่ยมผืนผ้า 10"/>
          <p:cNvSpPr/>
          <p:nvPr/>
        </p:nvSpPr>
        <p:spPr bwMode="auto">
          <a:xfrm>
            <a:off x="2143108" y="2355472"/>
            <a:ext cx="1571636" cy="892552"/>
          </a:xfrm>
          <a:prstGeom prst="rect">
            <a:avLst/>
          </a:prstGeom>
          <a:noFill/>
          <a:ln w="127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หาค่า</a:t>
            </a:r>
            <a:r>
              <a:rPr lang="en-US" sz="1600" b="1" dirty="0" smtClean="0">
                <a:latin typeface="Angsana New" pitchFamily="18" charset="-34"/>
                <a:cs typeface="IrisUPC" pitchFamily="34" charset="-34"/>
              </a:rPr>
              <a:t> Factor F  </a:t>
            </a: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จากตาราง </a:t>
            </a:r>
            <a:r>
              <a:rPr lang="en-US" sz="1600" b="1" dirty="0" smtClean="0">
                <a:latin typeface="Angsana New" pitchFamily="18" charset="-34"/>
                <a:cs typeface="IrisUPC" pitchFamily="34" charset="-34"/>
              </a:rPr>
              <a:t>Factor F </a:t>
            </a:r>
            <a:endParaRPr lang="th-TH" sz="1600" b="1" dirty="0" smtClean="0">
              <a:latin typeface="Angsana New" pitchFamily="18" charset="-34"/>
              <a:cs typeface="IrisUPC" pitchFamily="34" charset="-34"/>
            </a:endParaRPr>
          </a:p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งานก่อสร้างสะพานและท่อเหลี่ยม</a:t>
            </a:r>
          </a:p>
        </p:txBody>
      </p:sp>
      <p:sp>
        <p:nvSpPr>
          <p:cNvPr id="13" name="สี่เหลี่ยมผืนผ้า 12"/>
          <p:cNvSpPr/>
          <p:nvPr/>
        </p:nvSpPr>
        <p:spPr bwMode="auto">
          <a:xfrm>
            <a:off x="4214810" y="2196595"/>
            <a:ext cx="2071702" cy="1027204"/>
          </a:xfrm>
          <a:prstGeom prst="rect">
            <a:avLst/>
          </a:prstGeom>
          <a:noFill/>
          <a:ln w="127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500" b="1" dirty="0" smtClean="0">
                <a:latin typeface="Angsana New" pitchFamily="18" charset="-34"/>
                <a:cs typeface="IrisUPC" pitchFamily="34" charset="-34"/>
              </a:rPr>
              <a:t>นำค่า</a:t>
            </a:r>
            <a:r>
              <a:rPr lang="en-US" sz="1500" b="1" dirty="0" smtClean="0">
                <a:latin typeface="Angsana New" pitchFamily="18" charset="-34"/>
                <a:cs typeface="IrisUPC" pitchFamily="34" charset="-34"/>
              </a:rPr>
              <a:t> Factor F  </a:t>
            </a:r>
            <a:r>
              <a:rPr lang="th-TH" sz="1500" b="1" dirty="0" smtClean="0">
                <a:latin typeface="Angsana New" pitchFamily="18" charset="-34"/>
                <a:cs typeface="IrisUPC" pitchFamily="34" charset="-34"/>
              </a:rPr>
              <a:t>ไปคูณค่างานต้นทุนของทุกรายการงานก่อสร้าง  ที่มีข้อกำหนดให้ใช้ค่า </a:t>
            </a:r>
            <a:r>
              <a:rPr lang="en-US" sz="1500" b="1" dirty="0" smtClean="0">
                <a:latin typeface="Angsana New" pitchFamily="18" charset="-34"/>
                <a:cs typeface="IrisUPC" pitchFamily="34" charset="-34"/>
              </a:rPr>
              <a:t>Factor F </a:t>
            </a:r>
            <a:r>
              <a:rPr lang="th-TH" sz="1500" b="1" dirty="0" smtClean="0">
                <a:latin typeface="Angsana New" pitchFamily="18" charset="-34"/>
                <a:cs typeface="IrisUPC" pitchFamily="34" charset="-34"/>
              </a:rPr>
              <a:t> จากตาราง </a:t>
            </a:r>
            <a:r>
              <a:rPr lang="en-US" sz="1500" b="1" dirty="0" smtClean="0">
                <a:latin typeface="Angsana New" pitchFamily="18" charset="-34"/>
                <a:cs typeface="IrisUPC" pitchFamily="34" charset="-34"/>
              </a:rPr>
              <a:t>Factor F </a:t>
            </a:r>
            <a:r>
              <a:rPr lang="th-TH" sz="1500" b="1" dirty="0" smtClean="0">
                <a:latin typeface="Angsana New" pitchFamily="18" charset="-34"/>
                <a:cs typeface="IrisUPC" pitchFamily="34" charset="-34"/>
              </a:rPr>
              <a:t>งานก่อสร้างสะพานและท่อเหลี่ยม</a:t>
            </a:r>
          </a:p>
        </p:txBody>
      </p:sp>
      <p:sp>
        <p:nvSpPr>
          <p:cNvPr id="20" name="ลูกศรขวาท้ายขีด 19"/>
          <p:cNvSpPr/>
          <p:nvPr/>
        </p:nvSpPr>
        <p:spPr bwMode="auto">
          <a:xfrm>
            <a:off x="3819519" y="2531810"/>
            <a:ext cx="357190" cy="540000"/>
          </a:xfrm>
          <a:prstGeom prst="stripedRightArrow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38100">
            <a:bevelT/>
            <a:contourClr>
              <a:schemeClr val="bg1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29" name="คำบรรยายภาพแบบสี่เหลี่ยมมุมมน 28"/>
          <p:cNvSpPr/>
          <p:nvPr/>
        </p:nvSpPr>
        <p:spPr bwMode="auto">
          <a:xfrm>
            <a:off x="3635897" y="1242605"/>
            <a:ext cx="5389072" cy="686145"/>
          </a:xfrm>
          <a:prstGeom prst="wedgeRoundRectCallout">
            <a:avLst>
              <a:gd name="adj1" fmla="val -22047"/>
              <a:gd name="adj2" fmla="val 82593"/>
              <a:gd name="adj3" fmla="val 16667"/>
            </a:avLst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vert="horz" wrap="square" lIns="36000" tIns="45720" rIns="3600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400" b="1" i="1" dirty="0" smtClean="0">
                <a:latin typeface="IrisUPC" pitchFamily="34" charset="-34"/>
                <a:cs typeface="IrisUPC" pitchFamily="34" charset="-34"/>
              </a:rPr>
              <a:t>-  อาคารชลประทานที่แยกรายการเป็นงานย่อย  เฉพาะงาน</a:t>
            </a:r>
            <a:r>
              <a:rPr lang="th-TH" sz="1400" b="1" i="1" dirty="0">
                <a:latin typeface="IrisUPC" pitchFamily="34" charset="-34"/>
                <a:cs typeface="IrisUPC" pitchFamily="34" charset="-34"/>
              </a:rPr>
              <a:t>คอนกรีตทุกประเภท (ยกเว้นคอนกรีตดาด</a:t>
            </a:r>
            <a:r>
              <a:rPr lang="th-TH" sz="1400" b="1" i="1" dirty="0" smtClean="0">
                <a:latin typeface="IrisUPC" pitchFamily="34" charset="-34"/>
                <a:cs typeface="IrisUPC" pitchFamily="34" charset="-34"/>
              </a:rPr>
              <a:t>)</a:t>
            </a:r>
            <a:br>
              <a:rPr lang="th-TH" sz="1400" b="1" i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400" b="1" i="1" dirty="0" smtClean="0">
                <a:latin typeface="IrisUPC" pitchFamily="34" charset="-34"/>
                <a:cs typeface="IrisUPC" pitchFamily="34" charset="-34"/>
              </a:rPr>
              <a:t>    งาน</a:t>
            </a:r>
            <a:r>
              <a:rPr lang="th-TH" sz="1400" b="1" i="1" dirty="0">
                <a:latin typeface="IrisUPC" pitchFamily="34" charset="-34"/>
                <a:cs typeface="IrisUPC" pitchFamily="34" charset="-34"/>
              </a:rPr>
              <a:t>เหล็กเสริมคอนกรีต   และงานวัสดุรอยต่อคอนกรีตทุกชนิด</a:t>
            </a:r>
            <a:endParaRPr lang="en-US" sz="1400" b="1" i="1" dirty="0" smtClean="0">
              <a:latin typeface="IrisUPC" pitchFamily="34" charset="-34"/>
              <a:cs typeface="IrisUPC" pitchFamily="34" charset="-34"/>
            </a:endParaRPr>
          </a:p>
          <a:p>
            <a:pPr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400" b="1" i="1" dirty="0" smtClean="0">
                <a:latin typeface="IrisUPC" pitchFamily="34" charset="-34"/>
                <a:cs typeface="IrisUPC" pitchFamily="34" charset="-34"/>
              </a:rPr>
              <a:t>-  อาคาร</a:t>
            </a:r>
            <a:r>
              <a:rPr lang="th-TH" sz="1400" b="1" i="1" dirty="0">
                <a:latin typeface="IrisUPC" pitchFamily="34" charset="-34"/>
                <a:cs typeface="IrisUPC" pitchFamily="34" charset="-34"/>
              </a:rPr>
              <a:t>ชลประทานที่ไม่แยกรายการเป็นงานย่อย  แต่กำหนด</a:t>
            </a:r>
            <a:r>
              <a:rPr lang="th-TH" sz="1400" b="1" i="1" dirty="0" smtClean="0">
                <a:latin typeface="IrisUPC" pitchFamily="34" charset="-34"/>
                <a:cs typeface="IrisUPC" pitchFamily="34" charset="-34"/>
              </a:rPr>
              <a:t>หน่วย เป็น </a:t>
            </a:r>
            <a:r>
              <a:rPr lang="en-US" sz="1400" b="1" i="1" dirty="0">
                <a:latin typeface="EucrosiaUPC" pitchFamily="18" charset="-34"/>
                <a:cs typeface="EucrosiaUPC" pitchFamily="18" charset="-34"/>
              </a:rPr>
              <a:t>1</a:t>
            </a:r>
            <a:r>
              <a:rPr lang="en-US" sz="1400" b="1" i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400" b="1" i="1" dirty="0">
                <a:latin typeface="IrisUPC" pitchFamily="34" charset="-34"/>
                <a:cs typeface="IrisUPC" pitchFamily="34" charset="-34"/>
              </a:rPr>
              <a:t>แห่ง </a:t>
            </a:r>
            <a:r>
              <a:rPr lang="th-TH" sz="1400" b="1" i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400" b="1" i="1" dirty="0"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1400" b="1" i="1" dirty="0">
                <a:latin typeface="IrisUPC" pitchFamily="34" charset="-34"/>
                <a:cs typeface="IrisUPC" pitchFamily="34" charset="-34"/>
              </a:rPr>
              <a:t> ที่  </a:t>
            </a:r>
            <a:r>
              <a:rPr lang="th-TH" sz="1400" b="1" i="1" dirty="0" smtClean="0">
                <a:latin typeface="IrisUPC" pitchFamily="34" charset="-34"/>
                <a:cs typeface="IrisUPC" pitchFamily="34" charset="-34"/>
              </a:rPr>
              <a:t>หรือ </a:t>
            </a:r>
            <a:r>
              <a:rPr lang="th-TH" sz="1400" b="1" i="1" dirty="0"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1400" b="1" i="1" dirty="0">
                <a:latin typeface="IrisUPC" pitchFamily="34" charset="-34"/>
                <a:cs typeface="IrisUPC" pitchFamily="34" charset="-34"/>
              </a:rPr>
              <a:t> หน่วย</a:t>
            </a:r>
            <a:endParaRPr lang="th-TH" sz="1400" b="1" i="1" dirty="0" smtClean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32" name="สี่เหลี่ยมผืนผ้า 31"/>
          <p:cNvSpPr/>
          <p:nvPr/>
        </p:nvSpPr>
        <p:spPr bwMode="auto">
          <a:xfrm>
            <a:off x="2143108" y="4167438"/>
            <a:ext cx="1571636" cy="695575"/>
          </a:xfrm>
          <a:prstGeom prst="rect">
            <a:avLst/>
          </a:prstGeom>
          <a:noFill/>
          <a:ln w="127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หาค่า</a:t>
            </a:r>
            <a:r>
              <a:rPr lang="en-US" sz="1600" b="1" dirty="0" smtClean="0">
                <a:latin typeface="Angsana New" pitchFamily="18" charset="-34"/>
                <a:cs typeface="IrisUPC" pitchFamily="34" charset="-34"/>
              </a:rPr>
              <a:t> Factor F  </a:t>
            </a: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จาก</a:t>
            </a:r>
          </a:p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ตาราง </a:t>
            </a:r>
            <a:r>
              <a:rPr lang="en-US" sz="1600" b="1" dirty="0" smtClean="0">
                <a:latin typeface="Angsana New" pitchFamily="18" charset="-34"/>
                <a:cs typeface="IrisUPC" pitchFamily="34" charset="-34"/>
              </a:rPr>
              <a:t>Factor F</a:t>
            </a:r>
            <a:br>
              <a:rPr lang="en-US" sz="16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งานก่อสร้างชลประทาน</a:t>
            </a:r>
          </a:p>
        </p:txBody>
      </p:sp>
      <p:sp>
        <p:nvSpPr>
          <p:cNvPr id="33" name="สี่เหลี่ยมผืนผ้า 32"/>
          <p:cNvSpPr/>
          <p:nvPr/>
        </p:nvSpPr>
        <p:spPr bwMode="auto">
          <a:xfrm>
            <a:off x="4205285" y="4071942"/>
            <a:ext cx="2071702" cy="1027204"/>
          </a:xfrm>
          <a:prstGeom prst="rect">
            <a:avLst/>
          </a:prstGeom>
          <a:noFill/>
          <a:ln w="127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500" b="1" dirty="0" smtClean="0">
                <a:latin typeface="Angsana New" pitchFamily="18" charset="-34"/>
                <a:cs typeface="IrisUPC" pitchFamily="34" charset="-34"/>
              </a:rPr>
              <a:t>นำค่า</a:t>
            </a:r>
            <a:r>
              <a:rPr lang="en-US" sz="1500" b="1" dirty="0" smtClean="0">
                <a:latin typeface="Angsana New" pitchFamily="18" charset="-34"/>
                <a:cs typeface="IrisUPC" pitchFamily="34" charset="-34"/>
              </a:rPr>
              <a:t> Factor F  </a:t>
            </a:r>
            <a:r>
              <a:rPr lang="th-TH" sz="1500" b="1" dirty="0" smtClean="0">
                <a:latin typeface="Angsana New" pitchFamily="18" charset="-34"/>
                <a:cs typeface="IrisUPC" pitchFamily="34" charset="-34"/>
              </a:rPr>
              <a:t>ไปคูณค่างานต้นทุนของทุกรายการงานก่อสร้าง</a:t>
            </a:r>
          </a:p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500" b="1" dirty="0" smtClean="0">
                <a:latin typeface="Angsana New" pitchFamily="18" charset="-34"/>
                <a:cs typeface="IrisUPC" pitchFamily="34" charset="-34"/>
              </a:rPr>
              <a:t> ที่มีข้อกำหนดให้ใช้ค่า </a:t>
            </a:r>
            <a:r>
              <a:rPr lang="en-US" sz="1500" b="1" dirty="0" smtClean="0">
                <a:latin typeface="Angsana New" pitchFamily="18" charset="-34"/>
                <a:cs typeface="IrisUPC" pitchFamily="34" charset="-34"/>
              </a:rPr>
              <a:t>Factor F </a:t>
            </a:r>
            <a:r>
              <a:rPr lang="th-TH" sz="1500" b="1" dirty="0" smtClean="0">
                <a:latin typeface="Angsana New" pitchFamily="18" charset="-34"/>
                <a:cs typeface="IrisUPC" pitchFamily="34" charset="-34"/>
              </a:rPr>
              <a:t> จากตาราง </a:t>
            </a:r>
            <a:r>
              <a:rPr lang="en-US" sz="1500" b="1" dirty="0" smtClean="0">
                <a:latin typeface="Angsana New" pitchFamily="18" charset="-34"/>
                <a:cs typeface="IrisUPC" pitchFamily="34" charset="-34"/>
              </a:rPr>
              <a:t>Factor F </a:t>
            </a:r>
            <a:r>
              <a:rPr lang="th-TH" sz="1500" b="1" dirty="0" smtClean="0">
                <a:latin typeface="Angsana New" pitchFamily="18" charset="-34"/>
                <a:cs typeface="IrisUPC" pitchFamily="34" charset="-34"/>
              </a:rPr>
              <a:t>งานก่อสร้างชลประทาน</a:t>
            </a:r>
          </a:p>
        </p:txBody>
      </p:sp>
      <p:sp>
        <p:nvSpPr>
          <p:cNvPr id="35" name="ลูกศรขวาท้ายขีด 34"/>
          <p:cNvSpPr/>
          <p:nvPr/>
        </p:nvSpPr>
        <p:spPr bwMode="auto">
          <a:xfrm>
            <a:off x="3786182" y="4198942"/>
            <a:ext cx="357190" cy="540000"/>
          </a:xfrm>
          <a:prstGeom prst="stripedRightArrow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38100">
            <a:bevelT/>
            <a:contourClr>
              <a:schemeClr val="bg1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36" name="คำบรรยายภาพแบบสี่เหลี่ยมมุมมน 35"/>
          <p:cNvSpPr/>
          <p:nvPr/>
        </p:nvSpPr>
        <p:spPr bwMode="auto">
          <a:xfrm>
            <a:off x="3203848" y="5419069"/>
            <a:ext cx="2428892" cy="686145"/>
          </a:xfrm>
          <a:prstGeom prst="wedgeRoundRectCallout">
            <a:avLst>
              <a:gd name="adj1" fmla="val 32553"/>
              <a:gd name="adj2" fmla="val -94885"/>
              <a:gd name="adj3" fmla="val 16667"/>
            </a:avLst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vert="horz" wrap="square" lIns="36000" tIns="45720" rIns="3600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400" b="1" i="1" dirty="0" smtClean="0">
                <a:latin typeface="Angsana New" pitchFamily="18" charset="-34"/>
                <a:cs typeface="IrisUPC" pitchFamily="34" charset="-34"/>
              </a:rPr>
              <a:t>รายการงานก่อสร้างอื่นๆ ทุกรายการที่ไม่อยู่ในข้อกำหนดให้ใช้ค่า </a:t>
            </a:r>
            <a:r>
              <a:rPr lang="en-US" sz="1400" b="1" i="1" dirty="0" smtClean="0">
                <a:latin typeface="Angsana New" pitchFamily="18" charset="-34"/>
                <a:cs typeface="IrisUPC" pitchFamily="34" charset="-34"/>
              </a:rPr>
              <a:t>Factor F </a:t>
            </a:r>
            <a:r>
              <a:rPr lang="th-TH" sz="1400" b="1" i="1" dirty="0" smtClean="0">
                <a:latin typeface="Angsana New" pitchFamily="18" charset="-34"/>
                <a:cs typeface="IrisUPC" pitchFamily="34" charset="-34"/>
              </a:rPr>
              <a:t>  จากตาราง </a:t>
            </a:r>
            <a:r>
              <a:rPr lang="en-US" sz="1400" b="1" i="1" dirty="0" smtClean="0">
                <a:latin typeface="Angsana New" pitchFamily="18" charset="-34"/>
                <a:cs typeface="IrisUPC" pitchFamily="34" charset="-34"/>
              </a:rPr>
              <a:t>Factor F </a:t>
            </a:r>
            <a:r>
              <a:rPr lang="th-TH" sz="1400" b="1" i="1" dirty="0" smtClean="0">
                <a:latin typeface="Angsana New" pitchFamily="18" charset="-34"/>
                <a:cs typeface="IrisUPC" pitchFamily="34" charset="-34"/>
              </a:rPr>
              <a:t> งานก่อสร้างสะพานและท่อเหลี่ยม</a:t>
            </a:r>
          </a:p>
        </p:txBody>
      </p:sp>
      <p:sp>
        <p:nvSpPr>
          <p:cNvPr id="6" name="สี่เหลี่ยมมุมมน 5"/>
          <p:cNvSpPr/>
          <p:nvPr/>
        </p:nvSpPr>
        <p:spPr bwMode="auto">
          <a:xfrm>
            <a:off x="785786" y="142852"/>
            <a:ext cx="7558140" cy="819156"/>
          </a:xfrm>
          <a:prstGeom prst="round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  <a:sp3d/>
          </a:bodyPr>
          <a:lstStyle/>
          <a:p>
            <a:pPr marL="269875" indent="-269875"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2600" b="1" dirty="0" smtClean="0">
                <a:ln>
                  <a:solidFill>
                    <a:srgbClr val="FFFFFF">
                      <a:alpha val="35000"/>
                    </a:srgbClr>
                  </a:solidFill>
                </a:ln>
                <a:effectLst/>
                <a:latin typeface="Angsana New" pitchFamily="18" charset="-34"/>
                <a:cs typeface="IrisUPC" pitchFamily="34" charset="-34"/>
              </a:rPr>
              <a:t>แผนภาพแสดงการหาค่า </a:t>
            </a:r>
            <a:r>
              <a:rPr lang="en-US" sz="2600" b="1" dirty="0" smtClean="0">
                <a:ln>
                  <a:solidFill>
                    <a:srgbClr val="FFFFFF">
                      <a:alpha val="35000"/>
                    </a:srgbClr>
                  </a:solidFill>
                </a:ln>
                <a:effectLst/>
                <a:latin typeface="Angsana New" pitchFamily="18" charset="-34"/>
                <a:cs typeface="IrisUPC" pitchFamily="34" charset="-34"/>
              </a:rPr>
              <a:t>Factor F  </a:t>
            </a:r>
            <a:r>
              <a:rPr lang="th-TH" sz="2600" b="1" dirty="0" smtClean="0">
                <a:ln>
                  <a:solidFill>
                    <a:srgbClr val="FFFFFF">
                      <a:alpha val="35000"/>
                    </a:srgbClr>
                  </a:solidFill>
                </a:ln>
                <a:effectLst/>
                <a:latin typeface="Angsana New" pitchFamily="18" charset="-34"/>
                <a:cs typeface="IrisUPC" pitchFamily="34" charset="-34"/>
              </a:rPr>
              <a:t>และการสรุปรวมค่าก่อสร้างเป็นราคากลาง </a:t>
            </a:r>
          </a:p>
          <a:p>
            <a:pPr marL="269875" indent="-269875"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2600" b="1" dirty="0" smtClean="0">
                <a:ln>
                  <a:solidFill>
                    <a:srgbClr val="FFFFFF">
                      <a:alpha val="35000"/>
                    </a:srgbClr>
                  </a:solidFill>
                </a:ln>
                <a:effectLst/>
                <a:latin typeface="Angsana New" pitchFamily="18" charset="-34"/>
                <a:cs typeface="IrisUPC" pitchFamily="34" charset="-34"/>
              </a:rPr>
              <a:t>งานก่อสร้างชลประทาน (กรณีไม่มีค่าใช้จ่ายพิเศษตามข้อกำหนดฯ)</a:t>
            </a:r>
          </a:p>
        </p:txBody>
      </p:sp>
      <p:sp>
        <p:nvSpPr>
          <p:cNvPr id="28" name="TextBox 27"/>
          <p:cNvSpPr txBox="1"/>
          <p:nvPr/>
        </p:nvSpPr>
        <p:spPr bwMode="auto">
          <a:xfrm>
            <a:off x="71438" y="6278463"/>
            <a:ext cx="9001156" cy="498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</a:bodyPr>
          <a:lstStyle/>
          <a:p>
            <a:pPr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การนำค่า</a:t>
            </a:r>
            <a:r>
              <a:rPr lang="en-US" sz="1600" b="1" dirty="0" smtClean="0">
                <a:latin typeface="Angsana New" pitchFamily="18" charset="-34"/>
                <a:cs typeface="IrisUPC" pitchFamily="34" charset="-34"/>
              </a:rPr>
              <a:t> Factor F  </a:t>
            </a: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ไปคูณค่างานต้นทุนของทุกรายการ ของทั้ง </a:t>
            </a:r>
            <a:r>
              <a:rPr lang="th-TH" sz="1600" b="1" dirty="0" smtClean="0">
                <a:latin typeface="Angsana New" pitchFamily="18" charset="-34"/>
                <a:cs typeface="EucrosiaUPC" pitchFamily="18" charset="-34"/>
              </a:rPr>
              <a:t>2</a:t>
            </a: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 กรณี     ให้นำค่า</a:t>
            </a:r>
            <a:r>
              <a:rPr lang="en-US" sz="1600" b="1" dirty="0" smtClean="0">
                <a:latin typeface="Angsana New" pitchFamily="18" charset="-34"/>
                <a:cs typeface="IrisUPC" pitchFamily="34" charset="-34"/>
              </a:rPr>
              <a:t> Factor F</a:t>
            </a: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  นำไปคูณค่างานต้นทุนต่อหน่วยก่อน แล้วคูณด้วยปริมาณงาน   หรือจะนำค่า</a:t>
            </a:r>
            <a:r>
              <a:rPr lang="en-US" sz="1600" b="1" dirty="0" smtClean="0">
                <a:latin typeface="Angsana New" pitchFamily="18" charset="-34"/>
                <a:cs typeface="IrisUPC" pitchFamily="34" charset="-34"/>
              </a:rPr>
              <a:t> Factor F</a:t>
            </a: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  นำไปคูณค่างานต้นทุนรวมเลยก็สามารถที่จะกระทำได้</a:t>
            </a:r>
          </a:p>
        </p:txBody>
      </p:sp>
      <p:sp>
        <p:nvSpPr>
          <p:cNvPr id="27" name="แผนผังลำดับงาน: เทปเจาะรู 26"/>
          <p:cNvSpPr/>
          <p:nvPr/>
        </p:nvSpPr>
        <p:spPr bwMode="auto">
          <a:xfrm>
            <a:off x="214282" y="2886107"/>
            <a:ext cx="1214446" cy="1892939"/>
          </a:xfrm>
          <a:prstGeom prst="flowChartPunchedTape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ค่างานต้นทุนรวม</a:t>
            </a:r>
          </a:p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ของทุกรายการงานก่อสร้าง  </a:t>
            </a:r>
          </a:p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ทั้งโครงการ/งานก่อสร้าง</a:t>
            </a:r>
          </a:p>
        </p:txBody>
      </p:sp>
      <p:sp>
        <p:nvSpPr>
          <p:cNvPr id="30" name="ลูกศรขวาท้ายขีด 29"/>
          <p:cNvSpPr/>
          <p:nvPr/>
        </p:nvSpPr>
        <p:spPr bwMode="auto">
          <a:xfrm rot="19511308">
            <a:off x="1497175" y="2778788"/>
            <a:ext cx="576000" cy="612000"/>
          </a:xfrm>
          <a:prstGeom prst="stripedRightArrow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38100">
            <a:bevelT/>
            <a:contourClr>
              <a:schemeClr val="bg1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38" name="ลูกศรขวาท้ายขีด 37"/>
          <p:cNvSpPr/>
          <p:nvPr/>
        </p:nvSpPr>
        <p:spPr bwMode="auto">
          <a:xfrm rot="2030241">
            <a:off x="1507039" y="4109044"/>
            <a:ext cx="576000" cy="612000"/>
          </a:xfrm>
          <a:prstGeom prst="stripedRightArrow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38100">
            <a:bevelT/>
            <a:contourClr>
              <a:schemeClr val="bg1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34" name="สี่เหลี่ยมคางหมู 33"/>
          <p:cNvSpPr/>
          <p:nvPr/>
        </p:nvSpPr>
        <p:spPr bwMode="auto">
          <a:xfrm>
            <a:off x="6596077" y="5348773"/>
            <a:ext cx="2428892" cy="735470"/>
          </a:xfrm>
          <a:prstGeom prst="trapezoid">
            <a:avLst/>
          </a:prstGeom>
          <a:noFill/>
          <a:ln w="12700" cap="flat" cmpd="sng" algn="ctr">
            <a:solidFill>
              <a:srgbClr val="9933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269875" indent="-269875"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ได้ราคากลาง</a:t>
            </a:r>
          </a:p>
          <a:p>
            <a:pPr marL="269875" indent="-269875"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800" b="1" dirty="0" smtClean="0">
                <a:latin typeface="Angsana New" pitchFamily="18" charset="-34"/>
                <a:cs typeface="IrisUPC" pitchFamily="34" charset="-34"/>
              </a:rPr>
              <a:t>ทั้งโครงการ/งานก่อสร้าง</a:t>
            </a:r>
          </a:p>
        </p:txBody>
      </p:sp>
      <p:sp>
        <p:nvSpPr>
          <p:cNvPr id="39" name="สี่เหลี่ยมผืนผ้า 38"/>
          <p:cNvSpPr/>
          <p:nvPr/>
        </p:nvSpPr>
        <p:spPr bwMode="auto">
          <a:xfrm>
            <a:off x="6858016" y="2276872"/>
            <a:ext cx="2000264" cy="1089529"/>
          </a:xfrm>
          <a:prstGeom prst="rect">
            <a:avLst/>
          </a:prstGeom>
          <a:noFill/>
          <a:ln w="127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ได้ราคากลางของทุกรายการงานก่อสร้างที่กำหนดให้ใช้ค่า </a:t>
            </a:r>
            <a:r>
              <a:rPr lang="en-US" sz="1600" b="1" dirty="0" smtClean="0">
                <a:latin typeface="Angsana New" pitchFamily="18" charset="-34"/>
                <a:cs typeface="IrisUPC" pitchFamily="34" charset="-34"/>
              </a:rPr>
              <a:t>Factor F </a:t>
            </a: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 จากตาราง </a:t>
            </a:r>
            <a:r>
              <a:rPr lang="en-US" sz="1600" b="1" dirty="0" smtClean="0">
                <a:latin typeface="Angsana New" pitchFamily="18" charset="-34"/>
                <a:cs typeface="IrisUPC" pitchFamily="34" charset="-34"/>
              </a:rPr>
              <a:t>Factor F </a:t>
            </a: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งานก่อสร้างสะพานและ</a:t>
            </a:r>
          </a:p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ท่อเหลี่ยม</a:t>
            </a:r>
          </a:p>
        </p:txBody>
      </p:sp>
      <p:sp>
        <p:nvSpPr>
          <p:cNvPr id="40" name="สี่เหลี่ยมผืนผ้า 39"/>
          <p:cNvSpPr/>
          <p:nvPr/>
        </p:nvSpPr>
        <p:spPr bwMode="auto">
          <a:xfrm>
            <a:off x="6838493" y="4017624"/>
            <a:ext cx="2028839" cy="909644"/>
          </a:xfrm>
          <a:prstGeom prst="rect">
            <a:avLst/>
          </a:prstGeom>
          <a:noFill/>
          <a:ln w="127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500" b="1" dirty="0" smtClean="0">
                <a:latin typeface="Angsana New" pitchFamily="18" charset="-34"/>
                <a:cs typeface="IrisUPC" pitchFamily="34" charset="-34"/>
              </a:rPr>
              <a:t>ได้ราคากลางของทุกรายการงานก่อสร้างที่กำหนดให้ใช้ค่า </a:t>
            </a:r>
            <a:r>
              <a:rPr lang="en-US" sz="1500" b="1" dirty="0" smtClean="0">
                <a:latin typeface="Angsana New" pitchFamily="18" charset="-34"/>
                <a:cs typeface="IrisUPC" pitchFamily="34" charset="-34"/>
              </a:rPr>
              <a:t>Factor F </a:t>
            </a:r>
            <a:r>
              <a:rPr lang="th-TH" sz="1500" b="1" dirty="0" smtClean="0">
                <a:latin typeface="Angsana New" pitchFamily="18" charset="-34"/>
                <a:cs typeface="IrisUPC" pitchFamily="34" charset="-34"/>
              </a:rPr>
              <a:t> จากตาราง </a:t>
            </a:r>
            <a:r>
              <a:rPr lang="en-US" sz="1500" b="1" dirty="0" smtClean="0">
                <a:latin typeface="Angsana New" pitchFamily="18" charset="-34"/>
                <a:cs typeface="IrisUPC" pitchFamily="34" charset="-34"/>
              </a:rPr>
              <a:t>Factor F </a:t>
            </a:r>
            <a:r>
              <a:rPr lang="th-TH" sz="1500" b="1" dirty="0" smtClean="0">
                <a:latin typeface="Angsana New" pitchFamily="18" charset="-34"/>
                <a:cs typeface="IrisUPC" pitchFamily="34" charset="-34"/>
              </a:rPr>
              <a:t>งานก่อสร้างชลประทาน</a:t>
            </a:r>
          </a:p>
        </p:txBody>
      </p:sp>
      <p:sp>
        <p:nvSpPr>
          <p:cNvPr id="41" name="บวก 40"/>
          <p:cNvSpPr/>
          <p:nvPr/>
        </p:nvSpPr>
        <p:spPr bwMode="auto">
          <a:xfrm>
            <a:off x="7643834" y="3500438"/>
            <a:ext cx="428628" cy="409578"/>
          </a:xfrm>
          <a:prstGeom prst="mathPlus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sunset" dir="t"/>
          </a:scene3d>
          <a:sp3d contourW="25400">
            <a:bevelT prst="angle"/>
            <a:contourClr>
              <a:schemeClr val="bg1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1600" b="1" dirty="0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42" name="เท่ากับ 41"/>
          <p:cNvSpPr/>
          <p:nvPr/>
        </p:nvSpPr>
        <p:spPr bwMode="auto">
          <a:xfrm>
            <a:off x="7643834" y="4981586"/>
            <a:ext cx="357190" cy="285752"/>
          </a:xfrm>
          <a:prstGeom prst="mathEqual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sunset" dir="t"/>
          </a:scene3d>
          <a:sp3d contourW="25400">
            <a:bevelT prst="angle"/>
            <a:contourClr>
              <a:schemeClr val="bg1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1600" b="1" dirty="0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43" name="ลูกศรขวาท้ายขีด 42"/>
          <p:cNvSpPr/>
          <p:nvPr/>
        </p:nvSpPr>
        <p:spPr bwMode="auto">
          <a:xfrm>
            <a:off x="6429388" y="2533644"/>
            <a:ext cx="357190" cy="540000"/>
          </a:xfrm>
          <a:prstGeom prst="stripedRightArrow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38100">
            <a:bevelT/>
            <a:contourClr>
              <a:schemeClr val="bg1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44" name="ลูกศรขวาท้ายขีด 43"/>
          <p:cNvSpPr/>
          <p:nvPr/>
        </p:nvSpPr>
        <p:spPr bwMode="auto">
          <a:xfrm>
            <a:off x="6396051" y="4200776"/>
            <a:ext cx="357190" cy="540000"/>
          </a:xfrm>
          <a:prstGeom prst="stripedRightArrow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38100">
            <a:bevelT/>
            <a:contourClr>
              <a:schemeClr val="bg1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pic>
        <p:nvPicPr>
          <p:cNvPr id="24" name="รูปภาพ 23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764092" y="6469365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14287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41" name="Text Box 5"/>
          <p:cNvSpPr txBox="1">
            <a:spLocks noChangeArrowheads="1"/>
          </p:cNvSpPr>
          <p:nvPr/>
        </p:nvSpPr>
        <p:spPr bwMode="auto">
          <a:xfrm>
            <a:off x="2415751" y="318926"/>
            <a:ext cx="4280339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th-TH" sz="3000" b="1" dirty="0" smtClean="0">
                <a:effectLst>
                  <a:glow rad="63500">
                    <a:srgbClr val="FFFFFF">
                      <a:satMod val="175000"/>
                      <a:alpha val="40000"/>
                    </a:srgbClr>
                  </a:glow>
                </a:effectLst>
                <a:cs typeface="IrisUPC" pitchFamily="34" charset="-34"/>
              </a:rPr>
              <a:t>กรณีมี</a:t>
            </a:r>
            <a:r>
              <a:rPr lang="th-TH" sz="3000" b="1" dirty="0">
                <a:effectLst>
                  <a:glow rad="63500">
                    <a:srgbClr val="FFFFFF">
                      <a:satMod val="175000"/>
                      <a:alpha val="40000"/>
                    </a:srgbClr>
                  </a:glow>
                </a:effectLst>
                <a:cs typeface="IrisUPC" pitchFamily="34" charset="-34"/>
              </a:rPr>
              <a:t>ค่าใช้จ่ายพิเศษตามข้อกำหนดฯ</a:t>
            </a:r>
          </a:p>
        </p:txBody>
      </p:sp>
      <p:sp>
        <p:nvSpPr>
          <p:cNvPr id="7" name="TextBox 6"/>
          <p:cNvSpPr txBox="1"/>
          <p:nvPr/>
        </p:nvSpPr>
        <p:spPr bwMode="auto">
          <a:xfrm>
            <a:off x="250923" y="827659"/>
            <a:ext cx="8642154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</a:bodyPr>
          <a:lstStyle/>
          <a:p>
            <a:pPr marL="180975" indent="-180975" defTabSz="195263" fontAlgn="base">
              <a:lnSpc>
                <a:spcPct val="80000"/>
              </a:lnSpc>
              <a:spcBef>
                <a:spcPts val="600"/>
              </a:spcBef>
              <a:buClr>
                <a:srgbClr val="CC3300"/>
              </a:buClr>
              <a:buSzPct val="60000"/>
              <a:buFont typeface="Wingdings" pitchFamily="2" charset="2"/>
              <a:buChar char="Ø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หลังจากคำนวณค่างานต้นทุนต่อหน่วยและค่างานต้นทุนรวมได้ครบทุกรายการก่อสร้างแล้ว  ให้ดำเนินการ ดังนี้</a:t>
            </a:r>
          </a:p>
          <a:p>
            <a:pPr marL="533400" lvl="1" indent="-261938">
              <a:lnSpc>
                <a:spcPct val="8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รวมค่า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งานต้นทุน (ราคาทุน)  ของทุกรายการงานก่อสร้างทั้งโครงการ/งาน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ก่อสร้าง   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แล้วนำไปเทียบหาค่า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จากตาราง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 งานก่อสร้างชลประทาน  จะได้ค่า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จากตาราง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งานก่อสร้างชลประทาน 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และนำไปเทียบหาค่า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จากตาราง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ก่อสร้างสะพานและท่อเหลี่ยม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จะ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ได้ค่า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จากตาราง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งานก่อสร้างสะพานและท่อ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เหลี่ยม</a:t>
            </a:r>
          </a:p>
          <a:p>
            <a:pPr marL="533400" lvl="1" indent="-261938">
              <a:lnSpc>
                <a:spcPct val="8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คำนวณ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รวมค่าใช้จ่ายพิเศษตามข้อกำหนดและค่าใช้จ่ายอื่นที่จำเป็นต้องมีทุก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รายการ       แล้ว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กำหนดให้อยู่ใน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รูป  </a:t>
            </a:r>
            <a:r>
              <a:rPr lang="en-US" sz="1800" b="1" dirty="0" smtClean="0">
                <a:latin typeface="Angsana New" pitchFamily="18" charset="-34"/>
                <a:cs typeface="Angsana New" pitchFamily="18" charset="-34"/>
              </a:rPr>
              <a:t>Factor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เรียกว่า  “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ค่าใช้จ่ายพิเศษตามข้อกำหนดฯ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”  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(ตามหลักเกณฑ์และวิธีการคำนวณค่าใช้จ่าย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พิเศษตาม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ข้อกำหนดฯ หลักเกณฑ์การคำนวณราคากลางงาน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ก่อสร้างชลประทาน)</a:t>
            </a:r>
          </a:p>
          <a:p>
            <a:pPr marL="533400" lvl="1" indent="-261938">
              <a:lnSpc>
                <a:spcPct val="8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นำ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ค่าใช้จ่ายพิเศษตามข้อกำหนด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ฯ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ไปคูณค่า</a:t>
            </a:r>
            <a:r>
              <a:rPr lang="th-TH" sz="18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ที่ได้จากตาราง</a:t>
            </a:r>
            <a:r>
              <a:rPr lang="th-TH" sz="18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งานก่อสร้างชลประทาน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และค่า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ที่ได้จากตาราง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งานก่อสร้างสะพานและท่อเหลี่ยม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จะ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ได้ค่า</a:t>
            </a:r>
            <a:r>
              <a:rPr lang="th-TH" sz="18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จากตาราง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งานก่อสร้างชลประทาน และค่า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จากตาราง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งานก่อสร้างสะพานและท่อเหลี่ยม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ซึ่ง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รวมค่าใช้จ่ายพิเศษตามข้อกำหนดฯ  ไว้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แล้ว</a:t>
            </a:r>
          </a:p>
          <a:p>
            <a:pPr marL="533400" lvl="1" indent="-261938">
              <a:lnSpc>
                <a:spcPct val="8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นำ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จากตาราง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งานก่อสร้างชลประทาน ซึ่งรวมค่าใช้จ่ายพิเศษตามข้อกำหนดฯ ไว้แล้ว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ไปคูณค่างานต้นทุนต่อหน่วยของทุกรายการงานก่อสร้างที่มีข้อกำหนดให้ใช้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ค่า</a:t>
            </a:r>
            <a:r>
              <a:rPr lang="en-US" sz="1800" b="1" dirty="0" smtClean="0">
                <a:latin typeface="Angsana New" pitchFamily="18" charset="-34"/>
                <a:cs typeface="Angsana New" pitchFamily="18" charset="-34"/>
              </a:rPr>
              <a:t> Factor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จากตาราง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งานก่อสร้าง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ชลประทาน  จะ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ได้ราคากลางต่อหน่วยของทุกรายการงาน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ก่อสร้าง        ที่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มีข้อกำหนดให้ใช้ค่า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จาก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ตาราง</a:t>
            </a:r>
            <a:r>
              <a:rPr lang="th-TH" sz="18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</a:t>
            </a:r>
            <a:r>
              <a:rPr lang="en-US" sz="1800" b="1" dirty="0" smtClean="0">
                <a:latin typeface="Angsana New" pitchFamily="18" charset="-34"/>
                <a:cs typeface="Angsana New" pitchFamily="18" charset="-34"/>
              </a:rPr>
              <a:t>F </a:t>
            </a:r>
            <a:r>
              <a:rPr lang="en-US" sz="18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งานก่อสร้าง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ชลประทาน</a:t>
            </a:r>
          </a:p>
          <a:p>
            <a:pPr marL="533400" lvl="1" indent="-261938">
              <a:lnSpc>
                <a:spcPct val="8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นำ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จากตาราง</a:t>
            </a:r>
            <a:r>
              <a:rPr lang="th-TH" sz="18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งานก่อสร้างสะพานและท่อเหลี่ยม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ซึ่ง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รวมค่าใช้จ่ายพิเศษตามข้อกำหนด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ฯ ไว้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แล้ว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ไป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คูณค่างานต้นทุนต่อหน่วยของทุกรายการงาน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ก่อสร้าง ที่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มีข้อกำหนดให้ใช้ค่า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จากตาราง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งานก่อสร้างสะพานและท่อเหลี่ยม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 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จะได้ราคากลางต่อหน่วยของทุกรายการงานก่อสร้างที่มีข้อกำหนดให้ใช้ค่า</a:t>
            </a:r>
            <a:r>
              <a:rPr lang="th-TH" sz="18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จากตาราง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งานก่อสร้างสะพานและท่อ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เหลี่ยม</a:t>
            </a:r>
          </a:p>
          <a:p>
            <a:pPr marL="533400" lvl="1" indent="-261938">
              <a:lnSpc>
                <a:spcPct val="8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ใน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ทุกรายการงานก่อสร้าง  ให้นำราคากลางต่อหน่วยไปคูณปริมาณงานจะได้ราคากลางของทุกรายการงาน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ก่อสร้าง</a:t>
            </a:r>
          </a:p>
          <a:p>
            <a:pPr marL="533400" lvl="1" indent="-261938">
              <a:lnSpc>
                <a:spcPct val="8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รวม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ราคากลางของทุกรายการงาน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ก่อสร้าง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จะได้ราคากลางงานก่อสร้าง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ชลประทานทั้ง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โครงการ/งานก่อสร้าง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ซึ่ง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รวมค่า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ใช้-จ่าย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พิเศษตามข้อกำหนดฯ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ไว้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ด้วยแล้ว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8030" y="0"/>
            <a:ext cx="7578306" cy="288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1500" b="1" dirty="0">
                <a:latin typeface="Angsana New" pitchFamily="18" charset="-34"/>
                <a:cs typeface="IrisUPC" pitchFamily="34" charset="-34"/>
              </a:rPr>
              <a:t>หลักเกณฑ์การสรุปค่าก่อสร้างเป็นราคา</a:t>
            </a:r>
            <a:r>
              <a:rPr lang="th-TH" sz="1500" b="1" dirty="0" smtClean="0">
                <a:latin typeface="Angsana New" pitchFamily="18" charset="-34"/>
                <a:cs typeface="IrisUPC" pitchFamily="34" charset="-34"/>
              </a:rPr>
              <a:t>กลางงานก่อสร้างชลประทาน (ต่อ)</a:t>
            </a:r>
            <a:endParaRPr lang="th-TH" sz="1500" b="1" dirty="0">
              <a:latin typeface="Angsana New" pitchFamily="18" charset="-34"/>
              <a:cs typeface="IrisUPC" pitchFamily="34" charset="-34"/>
            </a:endParaRPr>
          </a:p>
        </p:txBody>
      </p:sp>
      <p:pic>
        <p:nvPicPr>
          <p:cNvPr id="8" name="รูปภาพ 7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18612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8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0" contrast="100000"/>
          </a:blip>
          <a:srcRect/>
          <a:stretch>
            <a:fillRect/>
          </a:stretch>
        </p:blipFill>
        <p:spPr bwMode="auto">
          <a:xfrm>
            <a:off x="50823" y="6409733"/>
            <a:ext cx="399007" cy="408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สี่เหลี่ยมผืนผ้า 10"/>
          <p:cNvSpPr/>
          <p:nvPr/>
        </p:nvSpPr>
        <p:spPr bwMode="auto">
          <a:xfrm>
            <a:off x="1643042" y="2214554"/>
            <a:ext cx="1214446" cy="792525"/>
          </a:xfrm>
          <a:prstGeom prst="rect">
            <a:avLst/>
          </a:prstGeom>
          <a:noFill/>
          <a:ln w="127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400" b="1" dirty="0" smtClean="0">
                <a:latin typeface="Angsana New" pitchFamily="18" charset="-34"/>
                <a:cs typeface="IrisUPC" pitchFamily="34" charset="-34"/>
              </a:rPr>
              <a:t>หาค่า</a:t>
            </a:r>
            <a:r>
              <a:rPr lang="en-US" sz="1400" b="1" dirty="0" smtClean="0">
                <a:latin typeface="Angsana New" pitchFamily="18" charset="-34"/>
                <a:cs typeface="IrisUPC" pitchFamily="34" charset="-34"/>
              </a:rPr>
              <a:t> Factor F   </a:t>
            </a:r>
            <a:r>
              <a:rPr lang="th-TH" sz="1400" b="1" dirty="0" smtClean="0">
                <a:latin typeface="Angsana New" pitchFamily="18" charset="-34"/>
                <a:cs typeface="IrisUPC" pitchFamily="34" charset="-34"/>
              </a:rPr>
              <a:t>จากตาราง </a:t>
            </a:r>
            <a:r>
              <a:rPr lang="en-US" sz="1400" b="1" dirty="0" smtClean="0">
                <a:latin typeface="Angsana New" pitchFamily="18" charset="-34"/>
                <a:cs typeface="IrisUPC" pitchFamily="34" charset="-34"/>
              </a:rPr>
              <a:t>Factor F  </a:t>
            </a:r>
            <a:r>
              <a:rPr lang="th-TH" sz="1400" b="1" dirty="0" smtClean="0">
                <a:latin typeface="Angsana New" pitchFamily="18" charset="-34"/>
                <a:cs typeface="IrisUPC" pitchFamily="34" charset="-34"/>
              </a:rPr>
              <a:t>งานก่อสร้างสะพานและท่อเหลี่ยม</a:t>
            </a:r>
          </a:p>
        </p:txBody>
      </p:sp>
      <p:sp>
        <p:nvSpPr>
          <p:cNvPr id="20" name="ลูกศรขวาท้ายขีด 19"/>
          <p:cNvSpPr/>
          <p:nvPr/>
        </p:nvSpPr>
        <p:spPr bwMode="auto">
          <a:xfrm>
            <a:off x="2962263" y="2214554"/>
            <a:ext cx="390527" cy="788688"/>
          </a:xfrm>
          <a:prstGeom prst="stripedRightArrow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25400">
            <a:bevelT w="38100" h="38100" prst="angle"/>
            <a:contourClr>
              <a:schemeClr val="bg1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26" name="สี่เหลี่ยมคางหมู 25"/>
          <p:cNvSpPr/>
          <p:nvPr/>
        </p:nvSpPr>
        <p:spPr bwMode="auto">
          <a:xfrm>
            <a:off x="7072330" y="5446246"/>
            <a:ext cx="1928826" cy="575041"/>
          </a:xfrm>
          <a:prstGeom prst="trapezoid">
            <a:avLst/>
          </a:prstGeom>
          <a:noFill/>
          <a:ln w="12700" cap="flat" cmpd="sng" algn="ctr">
            <a:solidFill>
              <a:srgbClr val="9933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500" b="1" dirty="0" smtClean="0">
                <a:latin typeface="Angsana New" pitchFamily="18" charset="-34"/>
                <a:cs typeface="IrisUPC" pitchFamily="34" charset="-34"/>
              </a:rPr>
              <a:t>ได้ราคากลาง</a:t>
            </a:r>
          </a:p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500" b="1" dirty="0" smtClean="0">
                <a:latin typeface="Angsana New" pitchFamily="18" charset="-34"/>
                <a:cs typeface="IrisUPC" pitchFamily="34" charset="-34"/>
              </a:rPr>
              <a:t>ทั้งโครงการ/งานก่อสร้าง</a:t>
            </a:r>
          </a:p>
        </p:txBody>
      </p:sp>
      <p:sp>
        <p:nvSpPr>
          <p:cNvPr id="32" name="สี่เหลี่ยมผืนผ้า 31"/>
          <p:cNvSpPr/>
          <p:nvPr/>
        </p:nvSpPr>
        <p:spPr bwMode="auto">
          <a:xfrm>
            <a:off x="1643042" y="4005064"/>
            <a:ext cx="1214446" cy="781752"/>
          </a:xfrm>
          <a:prstGeom prst="rect">
            <a:avLst/>
          </a:prstGeom>
          <a:noFill/>
          <a:ln w="127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400" b="1" dirty="0" smtClean="0">
                <a:latin typeface="Angsana New" pitchFamily="18" charset="-34"/>
                <a:cs typeface="IrisUPC" pitchFamily="34" charset="-34"/>
              </a:rPr>
              <a:t>หาค่า</a:t>
            </a:r>
            <a:r>
              <a:rPr lang="en-US" sz="1400" b="1" dirty="0" smtClean="0">
                <a:latin typeface="Angsana New" pitchFamily="18" charset="-34"/>
                <a:cs typeface="IrisUPC" pitchFamily="34" charset="-34"/>
              </a:rPr>
              <a:t> Factor F  </a:t>
            </a:r>
            <a:r>
              <a:rPr lang="th-TH" sz="1400" b="1" dirty="0" smtClean="0">
                <a:latin typeface="Angsana New" pitchFamily="18" charset="-34"/>
                <a:cs typeface="IrisUPC" pitchFamily="34" charset="-34"/>
              </a:rPr>
              <a:t>จาก</a:t>
            </a:r>
          </a:p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400" b="1" dirty="0" smtClean="0">
                <a:latin typeface="Angsana New" pitchFamily="18" charset="-34"/>
                <a:cs typeface="IrisUPC" pitchFamily="34" charset="-34"/>
              </a:rPr>
              <a:t>ตาราง </a:t>
            </a:r>
            <a:r>
              <a:rPr lang="en-US" sz="1400" b="1" dirty="0" smtClean="0">
                <a:latin typeface="Angsana New" pitchFamily="18" charset="-34"/>
                <a:cs typeface="IrisUPC" pitchFamily="34" charset="-34"/>
              </a:rPr>
              <a:t>Factor F</a:t>
            </a:r>
            <a:br>
              <a:rPr lang="en-US" sz="1400" b="1" dirty="0" smtClean="0">
                <a:latin typeface="Angsana New" pitchFamily="18" charset="-34"/>
                <a:cs typeface="IrisUPC" pitchFamily="34" charset="-34"/>
              </a:rPr>
            </a:br>
            <a:r>
              <a:rPr lang="th-TH" sz="1400" b="1" dirty="0" smtClean="0">
                <a:latin typeface="Angsana New" pitchFamily="18" charset="-34"/>
                <a:cs typeface="IrisUPC" pitchFamily="34" charset="-34"/>
              </a:rPr>
              <a:t>งานก่อสร้างชลประทาน</a:t>
            </a:r>
          </a:p>
        </p:txBody>
      </p:sp>
      <p:sp>
        <p:nvSpPr>
          <p:cNvPr id="35" name="ลูกศรขวาท้ายขีด 34"/>
          <p:cNvSpPr/>
          <p:nvPr/>
        </p:nvSpPr>
        <p:spPr bwMode="auto">
          <a:xfrm>
            <a:off x="2947976" y="4010567"/>
            <a:ext cx="390527" cy="788688"/>
          </a:xfrm>
          <a:prstGeom prst="stripedRightArrow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25400">
            <a:bevelT w="38100" h="38100" prst="angle"/>
            <a:contourClr>
              <a:schemeClr val="bg1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6" name="สี่เหลี่ยมมุมมน 5"/>
          <p:cNvSpPr/>
          <p:nvPr/>
        </p:nvSpPr>
        <p:spPr bwMode="auto">
          <a:xfrm>
            <a:off x="642910" y="142852"/>
            <a:ext cx="7843892" cy="785818"/>
          </a:xfrm>
          <a:prstGeom prst="round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/>
          <a:p>
            <a:pPr marL="269875" indent="-269875"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2600" b="1" dirty="0" smtClean="0">
                <a:ln>
                  <a:solidFill>
                    <a:srgbClr val="FFFFFF">
                      <a:alpha val="35000"/>
                    </a:srgbClr>
                  </a:solidFill>
                </a:ln>
                <a:effectLst/>
                <a:latin typeface="Angsana New" pitchFamily="18" charset="-34"/>
                <a:cs typeface="IrisUPC" pitchFamily="34" charset="-34"/>
              </a:rPr>
              <a:t>แผนภาพแสดงการหาค่า </a:t>
            </a:r>
            <a:r>
              <a:rPr lang="en-US" sz="2600" b="1" dirty="0" smtClean="0">
                <a:ln>
                  <a:solidFill>
                    <a:srgbClr val="FFFFFF">
                      <a:alpha val="35000"/>
                    </a:srgbClr>
                  </a:solidFill>
                </a:ln>
                <a:effectLst/>
                <a:latin typeface="Angsana New" pitchFamily="18" charset="-34"/>
                <a:cs typeface="IrisUPC" pitchFamily="34" charset="-34"/>
              </a:rPr>
              <a:t>Factor F  </a:t>
            </a:r>
            <a:r>
              <a:rPr lang="th-TH" sz="2600" b="1" dirty="0" smtClean="0">
                <a:ln>
                  <a:solidFill>
                    <a:srgbClr val="FFFFFF">
                      <a:alpha val="35000"/>
                    </a:srgbClr>
                  </a:solidFill>
                </a:ln>
                <a:effectLst/>
                <a:latin typeface="Angsana New" pitchFamily="18" charset="-34"/>
                <a:cs typeface="IrisUPC" pitchFamily="34" charset="-34"/>
              </a:rPr>
              <a:t>และการสรุปรวมค่าก่อสร้างเป็นราคากลาง </a:t>
            </a:r>
          </a:p>
          <a:p>
            <a:pPr marL="269875" indent="-269875"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2600" b="1" dirty="0" smtClean="0">
                <a:ln>
                  <a:solidFill>
                    <a:srgbClr val="FFFFFF">
                      <a:alpha val="35000"/>
                    </a:srgbClr>
                  </a:solidFill>
                </a:ln>
                <a:effectLst/>
                <a:latin typeface="Angsana New" pitchFamily="18" charset="-34"/>
                <a:cs typeface="IrisUPC" pitchFamily="34" charset="-34"/>
              </a:rPr>
              <a:t>งานก่อสร้างชลประทาน (กรณีมีค่าใช้จ่ายพิเศษตามข้อกำหนดฯ)</a:t>
            </a:r>
          </a:p>
        </p:txBody>
      </p:sp>
      <p:sp>
        <p:nvSpPr>
          <p:cNvPr id="28" name="TextBox 27"/>
          <p:cNvSpPr txBox="1"/>
          <p:nvPr/>
        </p:nvSpPr>
        <p:spPr bwMode="auto">
          <a:xfrm>
            <a:off x="71438" y="6278463"/>
            <a:ext cx="9001156" cy="498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</a:bodyPr>
          <a:lstStyle/>
          <a:p>
            <a:pPr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การนำค่า</a:t>
            </a:r>
            <a:r>
              <a:rPr lang="en-US" sz="1600" b="1" dirty="0" smtClean="0">
                <a:latin typeface="Angsana New" pitchFamily="18" charset="-34"/>
                <a:cs typeface="IrisUPC" pitchFamily="34" charset="-34"/>
              </a:rPr>
              <a:t> Factor F  </a:t>
            </a: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ไปคูณค่างานต้นทุนของทุกรายการ ของทั้ง </a:t>
            </a:r>
            <a:r>
              <a:rPr lang="th-TH" sz="1600" b="1" dirty="0" smtClean="0">
                <a:latin typeface="Angsana New" pitchFamily="18" charset="-34"/>
                <a:cs typeface="EucrosiaUPC" pitchFamily="18" charset="-34"/>
              </a:rPr>
              <a:t>2</a:t>
            </a: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 กรณี     ให้นำค่า</a:t>
            </a:r>
            <a:r>
              <a:rPr lang="en-US" sz="1600" b="1" dirty="0" smtClean="0">
                <a:latin typeface="Angsana New" pitchFamily="18" charset="-34"/>
                <a:cs typeface="IrisUPC" pitchFamily="34" charset="-34"/>
              </a:rPr>
              <a:t> Factor F</a:t>
            </a: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  นำไปคูณค่างานต้นทุนต่อหน่วยก่อน แล้วคูณด้วยปริมาณงาน   หรือจะนำค่า</a:t>
            </a:r>
            <a:r>
              <a:rPr lang="en-US" sz="1600" b="1" dirty="0" smtClean="0">
                <a:latin typeface="Angsana New" pitchFamily="18" charset="-34"/>
                <a:cs typeface="IrisUPC" pitchFamily="34" charset="-34"/>
              </a:rPr>
              <a:t> Factor F</a:t>
            </a: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  นำไปคูณค่างานต้นทุนรวมเลยก็สามารถที่จะกระทำได้</a:t>
            </a:r>
          </a:p>
        </p:txBody>
      </p:sp>
      <p:sp>
        <p:nvSpPr>
          <p:cNvPr id="30" name="ลูกศรขวาท้ายขีด 29"/>
          <p:cNvSpPr/>
          <p:nvPr/>
        </p:nvSpPr>
        <p:spPr bwMode="auto">
          <a:xfrm rot="19800993">
            <a:off x="1136133" y="2495862"/>
            <a:ext cx="432000" cy="612000"/>
          </a:xfrm>
          <a:prstGeom prst="stripedRightArrow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25400">
            <a:bevelT w="38100" h="38100" prst="angle"/>
            <a:contourClr>
              <a:schemeClr val="bg1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38" name="ลูกศรขวาท้ายขีด 37"/>
          <p:cNvSpPr/>
          <p:nvPr/>
        </p:nvSpPr>
        <p:spPr bwMode="auto">
          <a:xfrm rot="1650068">
            <a:off x="1145309" y="3997514"/>
            <a:ext cx="432000" cy="612000"/>
          </a:xfrm>
          <a:prstGeom prst="stripedRightArrow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25400">
            <a:bevelT w="38100" h="38100" prst="angle"/>
            <a:contourClr>
              <a:schemeClr val="bg1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31" name="สี่เหลี่ยมผืนผ้า 30"/>
          <p:cNvSpPr/>
          <p:nvPr/>
        </p:nvSpPr>
        <p:spPr bwMode="auto">
          <a:xfrm>
            <a:off x="3428992" y="1882531"/>
            <a:ext cx="1247784" cy="1481944"/>
          </a:xfrm>
          <a:prstGeom prst="rect">
            <a:avLst/>
          </a:prstGeom>
          <a:noFill/>
          <a:ln w="127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400" b="1" dirty="0" smtClean="0">
                <a:latin typeface="Angsana New" pitchFamily="18" charset="-34"/>
                <a:cs typeface="IrisUPC" pitchFamily="34" charset="-34"/>
              </a:rPr>
              <a:t>นำค่า</a:t>
            </a:r>
            <a:r>
              <a:rPr lang="en-US" sz="1400" b="1" dirty="0" smtClean="0">
                <a:latin typeface="Angsana New" pitchFamily="18" charset="-34"/>
                <a:cs typeface="IrisUPC" pitchFamily="34" charset="-34"/>
              </a:rPr>
              <a:t> Factor F  </a:t>
            </a:r>
            <a:r>
              <a:rPr lang="th-TH" sz="1400" b="1" dirty="0" smtClean="0">
                <a:latin typeface="Angsana New" pitchFamily="18" charset="-34"/>
                <a:cs typeface="IrisUPC" pitchFamily="34" charset="-34"/>
              </a:rPr>
              <a:t>ไปคูณค่า</a:t>
            </a:r>
            <a:r>
              <a:rPr lang="en-US" sz="1400" b="1" dirty="0" smtClean="0">
                <a:latin typeface="Angsana New" pitchFamily="18" charset="-34"/>
                <a:cs typeface="IrisUPC" pitchFamily="34" charset="-34"/>
              </a:rPr>
              <a:t> Factor F</a:t>
            </a:r>
            <a:r>
              <a:rPr lang="th-TH" sz="1400" b="1" dirty="0" smtClean="0">
                <a:latin typeface="Angsana New" pitchFamily="18" charset="-34"/>
                <a:cs typeface="IrisUPC" pitchFamily="34" charset="-34"/>
              </a:rPr>
              <a:t> ค่า-ใช้จ่ายพิเศษฯ </a:t>
            </a:r>
          </a:p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400" b="1" dirty="0" smtClean="0">
                <a:latin typeface="Angsana New" pitchFamily="18" charset="-34"/>
                <a:cs typeface="IrisUPC" pitchFamily="34" charset="-34"/>
              </a:rPr>
              <a:t>จะได้ค่า </a:t>
            </a:r>
            <a:r>
              <a:rPr lang="en-US" sz="1400" b="1" dirty="0" smtClean="0">
                <a:latin typeface="Angsana New" pitchFamily="18" charset="-34"/>
                <a:cs typeface="IrisUPC" pitchFamily="34" charset="-34"/>
              </a:rPr>
              <a:t>Factor F </a:t>
            </a:r>
            <a:r>
              <a:rPr lang="th-TH" sz="1400" b="1" dirty="0" smtClean="0">
                <a:latin typeface="Angsana New" pitchFamily="18" charset="-34"/>
                <a:cs typeface="IrisUPC" pitchFamily="34" charset="-34"/>
              </a:rPr>
              <a:t> งานก่อสร้างสะพานและท่อเหลี่ยม  ซึ่งรวมค่าใช้จ่ายพิเศษฯ </a:t>
            </a:r>
          </a:p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400" b="1" dirty="0" smtClean="0">
                <a:latin typeface="Angsana New" pitchFamily="18" charset="-34"/>
                <a:cs typeface="IrisUPC" pitchFamily="34" charset="-34"/>
              </a:rPr>
              <a:t>ไว้แล้ว</a:t>
            </a:r>
          </a:p>
        </p:txBody>
      </p:sp>
      <p:sp>
        <p:nvSpPr>
          <p:cNvPr id="34" name="สี่เหลี่ยมผืนผ้า 33"/>
          <p:cNvSpPr/>
          <p:nvPr/>
        </p:nvSpPr>
        <p:spPr bwMode="auto">
          <a:xfrm>
            <a:off x="3428992" y="3786190"/>
            <a:ext cx="1260000" cy="1298817"/>
          </a:xfrm>
          <a:prstGeom prst="rect">
            <a:avLst/>
          </a:prstGeom>
          <a:noFill/>
          <a:ln w="127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400" b="1" dirty="0" smtClean="0">
                <a:latin typeface="Angsana New" pitchFamily="18" charset="-34"/>
                <a:cs typeface="IrisUPC" pitchFamily="34" charset="-34"/>
              </a:rPr>
              <a:t>นำค่า</a:t>
            </a:r>
            <a:r>
              <a:rPr lang="en-US" sz="1400" b="1" dirty="0" smtClean="0">
                <a:latin typeface="Angsana New" pitchFamily="18" charset="-34"/>
                <a:cs typeface="IrisUPC" pitchFamily="34" charset="-34"/>
              </a:rPr>
              <a:t> Factor F  </a:t>
            </a:r>
            <a:r>
              <a:rPr lang="th-TH" sz="1400" b="1" dirty="0" smtClean="0">
                <a:latin typeface="Angsana New" pitchFamily="18" charset="-34"/>
                <a:cs typeface="IrisUPC" pitchFamily="34" charset="-34"/>
              </a:rPr>
              <a:t>ไปคูณค่า</a:t>
            </a:r>
            <a:r>
              <a:rPr lang="en-US" sz="1400" b="1" dirty="0" smtClean="0">
                <a:latin typeface="Angsana New" pitchFamily="18" charset="-34"/>
                <a:cs typeface="IrisUPC" pitchFamily="34" charset="-34"/>
              </a:rPr>
              <a:t> Factor F</a:t>
            </a:r>
            <a:r>
              <a:rPr lang="th-TH" sz="1400" b="1" dirty="0" smtClean="0">
                <a:latin typeface="Angsana New" pitchFamily="18" charset="-34"/>
                <a:cs typeface="IrisUPC" pitchFamily="34" charset="-34"/>
              </a:rPr>
              <a:t> ค่าใช้จ่ายพิเศษฯ  จะได้ค่า </a:t>
            </a:r>
            <a:r>
              <a:rPr lang="en-US" sz="1400" b="1" dirty="0" smtClean="0">
                <a:latin typeface="Angsana New" pitchFamily="18" charset="-34"/>
                <a:cs typeface="IrisUPC" pitchFamily="34" charset="-34"/>
              </a:rPr>
              <a:t>Factor F </a:t>
            </a:r>
            <a:r>
              <a:rPr lang="th-TH" sz="1400" b="1" dirty="0" smtClean="0">
                <a:latin typeface="Angsana New" pitchFamily="18" charset="-34"/>
                <a:cs typeface="IrisUPC" pitchFamily="34" charset="-34"/>
              </a:rPr>
              <a:t> งานก่อสร้างชลประทาน ซึ่งรวมค่าใช้จ่ายพิเศษฯ ไว้แล้ว</a:t>
            </a:r>
          </a:p>
        </p:txBody>
      </p:sp>
      <p:sp>
        <p:nvSpPr>
          <p:cNvPr id="39" name="สี่เหลี่ยมผืนผ้า 38"/>
          <p:cNvSpPr/>
          <p:nvPr/>
        </p:nvSpPr>
        <p:spPr bwMode="auto">
          <a:xfrm>
            <a:off x="5143504" y="1977782"/>
            <a:ext cx="1785950" cy="1222642"/>
          </a:xfrm>
          <a:prstGeom prst="rect">
            <a:avLst/>
          </a:prstGeom>
          <a:noFill/>
          <a:ln w="127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300" b="1" dirty="0" smtClean="0">
                <a:latin typeface="Angsana New" pitchFamily="18" charset="-34"/>
                <a:cs typeface="IrisUPC" pitchFamily="34" charset="-34"/>
              </a:rPr>
              <a:t>นำค่า</a:t>
            </a:r>
            <a:r>
              <a:rPr lang="en-US" sz="1300" b="1" dirty="0" smtClean="0">
                <a:latin typeface="Angsana New" pitchFamily="18" charset="-34"/>
                <a:cs typeface="IrisUPC" pitchFamily="34" charset="-34"/>
              </a:rPr>
              <a:t> Factor F </a:t>
            </a:r>
            <a:r>
              <a:rPr lang="th-TH" sz="1300" b="1" dirty="0" smtClean="0">
                <a:latin typeface="Angsana New" pitchFamily="18" charset="-34"/>
                <a:cs typeface="IrisUPC" pitchFamily="34" charset="-34"/>
              </a:rPr>
              <a:t>งานก่อสร้างสะพานและท่อเหลี่ยม ซึ่งรวมค่าใช้จ่ายพิเศษฯ ไว้แล้ว</a:t>
            </a:r>
            <a:r>
              <a:rPr lang="en-US" sz="1300" b="1" dirty="0" smtClean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1300" b="1" dirty="0" smtClean="0">
                <a:latin typeface="Angsana New" pitchFamily="18" charset="-34"/>
                <a:cs typeface="IrisUPC" pitchFamily="34" charset="-34"/>
              </a:rPr>
              <a:t>ไปคูณค่างานต้นทุนของทุกรายการงานก่อสร้างที่กำหนดให้ใช้ค่า </a:t>
            </a:r>
            <a:r>
              <a:rPr lang="en-US" sz="1300" b="1" dirty="0" smtClean="0">
                <a:latin typeface="Angsana New" pitchFamily="18" charset="-34"/>
                <a:cs typeface="IrisUPC" pitchFamily="34" charset="-34"/>
              </a:rPr>
              <a:t>Factor F </a:t>
            </a:r>
            <a:r>
              <a:rPr lang="th-TH" sz="1300" b="1" dirty="0" smtClean="0">
                <a:latin typeface="Angsana New" pitchFamily="18" charset="-34"/>
                <a:cs typeface="IrisUPC" pitchFamily="34" charset="-34"/>
              </a:rPr>
              <a:t> จากตาราง </a:t>
            </a:r>
            <a:r>
              <a:rPr lang="en-US" sz="1300" b="1" dirty="0" smtClean="0">
                <a:latin typeface="Angsana New" pitchFamily="18" charset="-34"/>
                <a:cs typeface="IrisUPC" pitchFamily="34" charset="-34"/>
              </a:rPr>
              <a:t>Factor F  </a:t>
            </a:r>
            <a:r>
              <a:rPr lang="th-TH" sz="1300" b="1" dirty="0" smtClean="0">
                <a:latin typeface="Angsana New" pitchFamily="18" charset="-34"/>
                <a:cs typeface="IrisUPC" pitchFamily="34" charset="-34"/>
              </a:rPr>
              <a:t>งานก่อสร้างสะพานและท่อเหลี่ยม</a:t>
            </a:r>
          </a:p>
        </p:txBody>
      </p:sp>
      <p:sp>
        <p:nvSpPr>
          <p:cNvPr id="40" name="สี่เหลี่ยมผืนผ้า 39"/>
          <p:cNvSpPr/>
          <p:nvPr/>
        </p:nvSpPr>
        <p:spPr bwMode="auto">
          <a:xfrm>
            <a:off x="5143504" y="3794858"/>
            <a:ext cx="1714512" cy="1222642"/>
          </a:xfrm>
          <a:prstGeom prst="rect">
            <a:avLst/>
          </a:prstGeom>
          <a:noFill/>
          <a:ln w="127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300" b="1" dirty="0" smtClean="0">
                <a:latin typeface="Angsana New" pitchFamily="18" charset="-34"/>
                <a:cs typeface="IrisUPC" pitchFamily="34" charset="-34"/>
              </a:rPr>
              <a:t>นำค่า</a:t>
            </a:r>
            <a:r>
              <a:rPr lang="en-US" sz="1300" b="1" dirty="0" smtClean="0">
                <a:latin typeface="Angsana New" pitchFamily="18" charset="-34"/>
                <a:cs typeface="IrisUPC" pitchFamily="34" charset="-34"/>
              </a:rPr>
              <a:t> Factor F </a:t>
            </a:r>
            <a:r>
              <a:rPr lang="th-TH" sz="1300" b="1" dirty="0" smtClean="0">
                <a:latin typeface="Angsana New" pitchFamily="18" charset="-34"/>
                <a:cs typeface="IrisUPC" pitchFamily="34" charset="-34"/>
              </a:rPr>
              <a:t> งานก่อสร้างชลประทาน ซึ่งรวมค่าใช้จ่ายพิเศษฯ ไว้แล้ว</a:t>
            </a:r>
            <a:r>
              <a:rPr lang="en-US" sz="1300" b="1" dirty="0" smtClean="0">
                <a:latin typeface="Angsana New" pitchFamily="18" charset="-34"/>
                <a:cs typeface="IrisUPC" pitchFamily="34" charset="-34"/>
              </a:rPr>
              <a:t> </a:t>
            </a:r>
            <a:r>
              <a:rPr lang="th-TH" sz="1300" b="1" dirty="0" smtClean="0">
                <a:latin typeface="Angsana New" pitchFamily="18" charset="-34"/>
                <a:cs typeface="IrisUPC" pitchFamily="34" charset="-34"/>
              </a:rPr>
              <a:t>ไปคูณค่างานต้นทุนของทุกรายการงานก่อสร้างที่กำหนดให้ใช้ค่า </a:t>
            </a:r>
            <a:r>
              <a:rPr lang="en-US" sz="1300" b="1" dirty="0" smtClean="0">
                <a:latin typeface="Angsana New" pitchFamily="18" charset="-34"/>
                <a:cs typeface="IrisUPC" pitchFamily="34" charset="-34"/>
              </a:rPr>
              <a:t>Factor F </a:t>
            </a:r>
            <a:r>
              <a:rPr lang="th-TH" sz="1300" b="1" dirty="0" smtClean="0">
                <a:latin typeface="Angsana New" pitchFamily="18" charset="-34"/>
                <a:cs typeface="IrisUPC" pitchFamily="34" charset="-34"/>
              </a:rPr>
              <a:t> จากตาราง </a:t>
            </a:r>
            <a:r>
              <a:rPr lang="en-US" sz="1300" b="1" dirty="0" smtClean="0">
                <a:latin typeface="Angsana New" pitchFamily="18" charset="-34"/>
                <a:cs typeface="IrisUPC" pitchFamily="34" charset="-34"/>
              </a:rPr>
              <a:t>Factor F </a:t>
            </a:r>
            <a:r>
              <a:rPr lang="th-TH" sz="1300" b="1" dirty="0" smtClean="0">
                <a:latin typeface="Angsana New" pitchFamily="18" charset="-34"/>
                <a:cs typeface="IrisUPC" pitchFamily="34" charset="-34"/>
              </a:rPr>
              <a:t> งานก่อสร้างชลประทาน</a:t>
            </a:r>
          </a:p>
        </p:txBody>
      </p:sp>
      <p:sp>
        <p:nvSpPr>
          <p:cNvPr id="41" name="ลูกศรขวาท้ายขีด 40"/>
          <p:cNvSpPr/>
          <p:nvPr/>
        </p:nvSpPr>
        <p:spPr bwMode="auto">
          <a:xfrm>
            <a:off x="4786314" y="2214554"/>
            <a:ext cx="285752" cy="788688"/>
          </a:xfrm>
          <a:prstGeom prst="stripedRightArrow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25400">
            <a:bevelT w="38100" h="38100" prst="angle"/>
            <a:contourClr>
              <a:schemeClr val="bg1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42" name="ลูกศรขวาท้ายขีด 41"/>
          <p:cNvSpPr/>
          <p:nvPr/>
        </p:nvSpPr>
        <p:spPr bwMode="auto">
          <a:xfrm>
            <a:off x="4786314" y="4010567"/>
            <a:ext cx="285752" cy="788688"/>
          </a:xfrm>
          <a:prstGeom prst="stripedRightArrow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25400">
            <a:bevelT w="38100" h="38100" prst="angle"/>
            <a:contourClr>
              <a:schemeClr val="bg1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33" name="AutoShape 1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581525" y="4980231"/>
            <a:ext cx="54000" cy="54000"/>
          </a:xfrm>
          <a:prstGeom prst="actionButtonBlank">
            <a:avLst/>
          </a:prstGeom>
          <a:solidFill>
            <a:srgbClr val="00B050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>
              <a:solidFill>
                <a:srgbClr val="0000CC"/>
              </a:solidFill>
              <a:effectLst>
                <a:glow rad="101600">
                  <a:srgbClr val="7030A0">
                    <a:alpha val="60000"/>
                  </a:srgbClr>
                </a:glow>
              </a:effectLst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43" name="AutoShape 1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572000" y="3262311"/>
            <a:ext cx="54000" cy="54000"/>
          </a:xfrm>
          <a:prstGeom prst="actionButtonBlank">
            <a:avLst/>
          </a:prstGeom>
          <a:solidFill>
            <a:srgbClr val="00B050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>
              <a:solidFill>
                <a:srgbClr val="0000CC"/>
              </a:solidFill>
              <a:effectLst>
                <a:glow rad="101600">
                  <a:srgbClr val="7030A0">
                    <a:alpha val="60000"/>
                  </a:srgbClr>
                </a:glow>
              </a:effectLst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49" name="บวก 48"/>
          <p:cNvSpPr/>
          <p:nvPr/>
        </p:nvSpPr>
        <p:spPr bwMode="auto">
          <a:xfrm>
            <a:off x="7929586" y="3363542"/>
            <a:ext cx="428628" cy="409578"/>
          </a:xfrm>
          <a:prstGeom prst="mathPlus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25400">
            <a:bevelT w="38100" h="38100" prst="angle"/>
            <a:contourClr>
              <a:srgbClr val="FFFF00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1600" b="1" dirty="0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50" name="เท่ากับ 49"/>
          <p:cNvSpPr/>
          <p:nvPr/>
        </p:nvSpPr>
        <p:spPr bwMode="auto">
          <a:xfrm>
            <a:off x="7949042" y="5072074"/>
            <a:ext cx="357190" cy="285752"/>
          </a:xfrm>
          <a:prstGeom prst="mathEqual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25400">
            <a:bevelT w="38100" h="38100" prst="angle"/>
            <a:contourClr>
              <a:srgbClr val="FFFF00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1600" b="1" dirty="0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53" name="ลูกศรขวาท้ายขีด 52"/>
          <p:cNvSpPr/>
          <p:nvPr/>
        </p:nvSpPr>
        <p:spPr bwMode="auto">
          <a:xfrm>
            <a:off x="7000891" y="2214554"/>
            <a:ext cx="285752" cy="788688"/>
          </a:xfrm>
          <a:prstGeom prst="stripedRightArrow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25400">
            <a:bevelT w="38100" h="38100" prst="angle"/>
            <a:contourClr>
              <a:schemeClr val="bg1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54" name="ลูกศรขวาท้ายขีด 53"/>
          <p:cNvSpPr/>
          <p:nvPr/>
        </p:nvSpPr>
        <p:spPr bwMode="auto">
          <a:xfrm>
            <a:off x="6967554" y="4010567"/>
            <a:ext cx="285752" cy="788688"/>
          </a:xfrm>
          <a:prstGeom prst="stripedRightArrow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25400">
            <a:bevelT w="38100" h="38100" prst="angle"/>
            <a:contourClr>
              <a:schemeClr val="bg1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69875" indent="-269875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2200" b="1" smtClean="0">
              <a:solidFill>
                <a:srgbClr val="0000CC"/>
              </a:solidFill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55" name="สี่เหลี่ยมมุมมน 54"/>
          <p:cNvSpPr/>
          <p:nvPr/>
        </p:nvSpPr>
        <p:spPr bwMode="auto">
          <a:xfrm>
            <a:off x="7358082" y="1914515"/>
            <a:ext cx="1643074" cy="1404947"/>
          </a:xfrm>
          <a:prstGeom prst="roundRect">
            <a:avLst/>
          </a:prstGeom>
          <a:noFill/>
          <a:ln w="28575" cap="flat" cmpd="sng" algn="ctr">
            <a:solidFill>
              <a:srgbClr val="333399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400" b="1" dirty="0" smtClean="0">
                <a:latin typeface="Angsana New" pitchFamily="18" charset="-34"/>
                <a:cs typeface="IrisUPC" pitchFamily="34" charset="-34"/>
              </a:rPr>
              <a:t>ได้ราคากลางของทุกรายการงานก่อสร้าง ที่กำหนดให้ใช้ค่า </a:t>
            </a:r>
            <a:r>
              <a:rPr lang="en-US" sz="1400" b="1" dirty="0" smtClean="0">
                <a:latin typeface="Angsana New" pitchFamily="18" charset="-34"/>
                <a:cs typeface="IrisUPC" pitchFamily="34" charset="-34"/>
              </a:rPr>
              <a:t>Factor F </a:t>
            </a:r>
            <a:r>
              <a:rPr lang="th-TH" sz="1400" b="1" dirty="0" smtClean="0">
                <a:latin typeface="Angsana New" pitchFamily="18" charset="-34"/>
                <a:cs typeface="IrisUPC" pitchFamily="34" charset="-34"/>
              </a:rPr>
              <a:t> จากตาราง </a:t>
            </a:r>
            <a:r>
              <a:rPr lang="en-US" sz="1400" b="1" dirty="0" smtClean="0">
                <a:latin typeface="Angsana New" pitchFamily="18" charset="-34"/>
                <a:cs typeface="IrisUPC" pitchFamily="34" charset="-34"/>
              </a:rPr>
              <a:t>Factor F </a:t>
            </a:r>
            <a:r>
              <a:rPr lang="th-TH" sz="1400" b="1" dirty="0" smtClean="0">
                <a:latin typeface="Angsana New" pitchFamily="18" charset="-34"/>
                <a:cs typeface="IrisUPC" pitchFamily="34" charset="-34"/>
              </a:rPr>
              <a:t>งานก่อสร้างสะพานและท่อเหลี่ยม  ซึ่งรวมค่าใช้จ่ายพิเศษฯ ไว้แล้ว</a:t>
            </a:r>
          </a:p>
          <a:p>
            <a:pPr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endParaRPr lang="th-TH" sz="1400" b="1" dirty="0" smtClean="0"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56" name="สี่เหลี่ยมมุมมน 55"/>
          <p:cNvSpPr/>
          <p:nvPr/>
        </p:nvSpPr>
        <p:spPr bwMode="auto">
          <a:xfrm>
            <a:off x="7334269" y="3845799"/>
            <a:ext cx="1643074" cy="1131165"/>
          </a:xfrm>
          <a:prstGeom prst="roundRect">
            <a:avLst/>
          </a:prstGeom>
          <a:noFill/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300" b="1" dirty="0" smtClean="0">
                <a:latin typeface="Angsana New" pitchFamily="18" charset="-34"/>
                <a:cs typeface="IrisUPC" pitchFamily="34" charset="-34"/>
              </a:rPr>
              <a:t>ได้ราคากลางของทุกรายการงานก่อสร้าง  ที่กำหนดให้ใช้ค่า </a:t>
            </a:r>
            <a:r>
              <a:rPr lang="en-US" sz="1300" b="1" dirty="0" smtClean="0">
                <a:latin typeface="Angsana New" pitchFamily="18" charset="-34"/>
                <a:cs typeface="IrisUPC" pitchFamily="34" charset="-34"/>
              </a:rPr>
              <a:t>Factor F </a:t>
            </a:r>
            <a:r>
              <a:rPr lang="th-TH" sz="1300" b="1" dirty="0" smtClean="0">
                <a:latin typeface="Angsana New" pitchFamily="18" charset="-34"/>
                <a:cs typeface="IrisUPC" pitchFamily="34" charset="-34"/>
              </a:rPr>
              <a:t> จากตาราง </a:t>
            </a:r>
            <a:r>
              <a:rPr lang="en-US" sz="1300" b="1" dirty="0" smtClean="0">
                <a:latin typeface="Angsana New" pitchFamily="18" charset="-34"/>
                <a:cs typeface="IrisUPC" pitchFamily="34" charset="-34"/>
              </a:rPr>
              <a:t>Factor F </a:t>
            </a:r>
            <a:r>
              <a:rPr lang="th-TH" sz="1300" b="1" dirty="0" smtClean="0">
                <a:latin typeface="Angsana New" pitchFamily="18" charset="-34"/>
                <a:cs typeface="IrisUPC" pitchFamily="34" charset="-34"/>
              </a:rPr>
              <a:t>งานก่อสร้างชลประทาน ซึ่งรวมค่าใช้จ่ายพิเศษฯ ไว้แล้ว</a:t>
            </a:r>
          </a:p>
        </p:txBody>
      </p:sp>
      <p:sp>
        <p:nvSpPr>
          <p:cNvPr id="46" name="แผนผังลำดับงาน: เทปเจาะรู 45"/>
          <p:cNvSpPr/>
          <p:nvPr/>
        </p:nvSpPr>
        <p:spPr bwMode="auto">
          <a:xfrm>
            <a:off x="214282" y="2132856"/>
            <a:ext cx="814134" cy="3224969"/>
          </a:xfrm>
          <a:prstGeom prst="flowChartPunchedTape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ค่างานต้นทุนรวม</a:t>
            </a:r>
          </a:p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ของทุกรายการงานก่อสร้าง  </a:t>
            </a:r>
          </a:p>
          <a:p>
            <a:pPr algn="ctr"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600" b="1" dirty="0" smtClean="0">
                <a:latin typeface="Angsana New" pitchFamily="18" charset="-34"/>
                <a:cs typeface="IrisUPC" pitchFamily="34" charset="-34"/>
              </a:rPr>
              <a:t>ทั้งโครงการ/งานก่อสร้าง</a:t>
            </a:r>
          </a:p>
        </p:txBody>
      </p:sp>
      <p:sp>
        <p:nvSpPr>
          <p:cNvPr id="47" name="คำบรรยายภาพแบบสี่เหลี่ยมมุมมน 46"/>
          <p:cNvSpPr/>
          <p:nvPr/>
        </p:nvSpPr>
        <p:spPr bwMode="auto">
          <a:xfrm>
            <a:off x="4427984" y="1170098"/>
            <a:ext cx="4543722" cy="602718"/>
          </a:xfrm>
          <a:prstGeom prst="wedgeRoundRectCallout">
            <a:avLst>
              <a:gd name="adj1" fmla="val -22047"/>
              <a:gd name="adj2" fmla="val 82593"/>
              <a:gd name="adj3" fmla="val 16667"/>
            </a:avLst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vert="horz" wrap="square" lIns="36000" tIns="45720" rIns="3600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200" b="1" i="1" dirty="0" smtClean="0">
                <a:latin typeface="IrisUPC" pitchFamily="34" charset="-34"/>
                <a:cs typeface="IrisUPC" pitchFamily="34" charset="-34"/>
              </a:rPr>
              <a:t>-  อาคารชลประทานที่แยกรายการเป็นงานย่อย  เฉพาะงาน</a:t>
            </a:r>
            <a:r>
              <a:rPr lang="th-TH" sz="1200" b="1" i="1" dirty="0">
                <a:latin typeface="IrisUPC" pitchFamily="34" charset="-34"/>
                <a:cs typeface="IrisUPC" pitchFamily="34" charset="-34"/>
              </a:rPr>
              <a:t>คอนกรีตทุกประเภท (ยกเว้นคอนกรีตดาด</a:t>
            </a:r>
            <a:r>
              <a:rPr lang="th-TH" sz="1200" b="1" i="1" dirty="0" smtClean="0">
                <a:latin typeface="IrisUPC" pitchFamily="34" charset="-34"/>
                <a:cs typeface="IrisUPC" pitchFamily="34" charset="-34"/>
              </a:rPr>
              <a:t>)</a:t>
            </a:r>
            <a:br>
              <a:rPr lang="th-TH" sz="1200" b="1" i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200" b="1" i="1" dirty="0" smtClean="0">
                <a:latin typeface="IrisUPC" pitchFamily="34" charset="-34"/>
                <a:cs typeface="IrisUPC" pitchFamily="34" charset="-34"/>
              </a:rPr>
              <a:t>    งาน</a:t>
            </a:r>
            <a:r>
              <a:rPr lang="th-TH" sz="1200" b="1" i="1" dirty="0">
                <a:latin typeface="IrisUPC" pitchFamily="34" charset="-34"/>
                <a:cs typeface="IrisUPC" pitchFamily="34" charset="-34"/>
              </a:rPr>
              <a:t>เหล็กเสริมคอนกรีต   และงานวัสดุรอยต่อคอนกรีตทุกชนิด</a:t>
            </a:r>
            <a:endParaRPr lang="en-US" sz="1200" b="1" i="1" dirty="0" smtClean="0">
              <a:latin typeface="IrisUPC" pitchFamily="34" charset="-34"/>
              <a:cs typeface="IrisUPC" pitchFamily="34" charset="-34"/>
            </a:endParaRPr>
          </a:p>
          <a:p>
            <a:pPr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200" b="1" i="1" dirty="0" smtClean="0">
                <a:latin typeface="IrisUPC" pitchFamily="34" charset="-34"/>
                <a:cs typeface="IrisUPC" pitchFamily="34" charset="-34"/>
              </a:rPr>
              <a:t>-  อาคาร</a:t>
            </a:r>
            <a:r>
              <a:rPr lang="th-TH" sz="1200" b="1" i="1" dirty="0">
                <a:latin typeface="IrisUPC" pitchFamily="34" charset="-34"/>
                <a:cs typeface="IrisUPC" pitchFamily="34" charset="-34"/>
              </a:rPr>
              <a:t>ชลประทานที่ไม่แยกรายการเป็นงานย่อย  แต่กำหนด</a:t>
            </a:r>
            <a:r>
              <a:rPr lang="th-TH" sz="1200" b="1" i="1" dirty="0" smtClean="0">
                <a:latin typeface="IrisUPC" pitchFamily="34" charset="-34"/>
                <a:cs typeface="IrisUPC" pitchFamily="34" charset="-34"/>
              </a:rPr>
              <a:t>หน่วย เป็น </a:t>
            </a:r>
            <a:r>
              <a:rPr lang="en-US" sz="1200" b="1" i="1" dirty="0">
                <a:latin typeface="EucrosiaUPC" pitchFamily="18" charset="-34"/>
                <a:cs typeface="EucrosiaUPC" pitchFamily="18" charset="-34"/>
              </a:rPr>
              <a:t>1</a:t>
            </a:r>
            <a:r>
              <a:rPr lang="en-US" sz="1200" b="1" i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200" b="1" i="1" dirty="0">
                <a:latin typeface="IrisUPC" pitchFamily="34" charset="-34"/>
                <a:cs typeface="IrisUPC" pitchFamily="34" charset="-34"/>
              </a:rPr>
              <a:t>แห่ง </a:t>
            </a:r>
            <a:r>
              <a:rPr lang="th-TH" sz="1200" b="1" i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200" b="1" i="1" dirty="0"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1200" b="1" i="1" dirty="0">
                <a:latin typeface="IrisUPC" pitchFamily="34" charset="-34"/>
                <a:cs typeface="IrisUPC" pitchFamily="34" charset="-34"/>
              </a:rPr>
              <a:t> ที่  </a:t>
            </a:r>
            <a:r>
              <a:rPr lang="th-TH" sz="1200" b="1" i="1" dirty="0" smtClean="0">
                <a:latin typeface="IrisUPC" pitchFamily="34" charset="-34"/>
                <a:cs typeface="IrisUPC" pitchFamily="34" charset="-34"/>
              </a:rPr>
              <a:t>หรือ </a:t>
            </a:r>
            <a:r>
              <a:rPr lang="th-TH" sz="1200" b="1" i="1" dirty="0"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1200" b="1" i="1" dirty="0">
                <a:latin typeface="IrisUPC" pitchFamily="34" charset="-34"/>
                <a:cs typeface="IrisUPC" pitchFamily="34" charset="-34"/>
              </a:rPr>
              <a:t> หน่วย</a:t>
            </a:r>
            <a:endParaRPr lang="th-TH" sz="1200" b="1" i="1" dirty="0" smtClean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48" name="คำบรรยายภาพแบบสี่เหลี่ยมมุมมน 47"/>
          <p:cNvSpPr/>
          <p:nvPr/>
        </p:nvSpPr>
        <p:spPr bwMode="auto">
          <a:xfrm>
            <a:off x="3799292" y="5301297"/>
            <a:ext cx="2356884" cy="602718"/>
          </a:xfrm>
          <a:prstGeom prst="wedgeRoundRectCallout">
            <a:avLst>
              <a:gd name="adj1" fmla="val 32553"/>
              <a:gd name="adj2" fmla="val -94885"/>
              <a:gd name="adj3" fmla="val 16667"/>
            </a:avLst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vert="horz" wrap="square" lIns="36000" tIns="45720" rIns="3600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80000"/>
              </a:lnSpc>
              <a:spcAft>
                <a:spcPct val="0"/>
              </a:spcAft>
              <a:buClr>
                <a:srgbClr val="CC3300"/>
              </a:buClr>
              <a:buFont typeface="Wingdings" pitchFamily="2" charset="2"/>
              <a:buNone/>
            </a:pPr>
            <a:r>
              <a:rPr lang="th-TH" sz="1200" b="1" i="1" dirty="0" smtClean="0">
                <a:latin typeface="Angsana New" pitchFamily="18" charset="-34"/>
                <a:cs typeface="IrisUPC" pitchFamily="34" charset="-34"/>
              </a:rPr>
              <a:t>รายการงานก่อสร้างอื่นๆ ทุกรายการที่ไม่อยู่ในข้อกำหนดให้ใช้ค่า </a:t>
            </a:r>
            <a:r>
              <a:rPr lang="en-US" sz="1200" b="1" i="1" dirty="0" smtClean="0">
                <a:latin typeface="Angsana New" pitchFamily="18" charset="-34"/>
                <a:cs typeface="IrisUPC" pitchFamily="34" charset="-34"/>
              </a:rPr>
              <a:t>Factor F </a:t>
            </a:r>
            <a:r>
              <a:rPr lang="th-TH" sz="1200" b="1" i="1" dirty="0" smtClean="0">
                <a:latin typeface="Angsana New" pitchFamily="18" charset="-34"/>
                <a:cs typeface="IrisUPC" pitchFamily="34" charset="-34"/>
              </a:rPr>
              <a:t>  จากตาราง </a:t>
            </a:r>
            <a:r>
              <a:rPr lang="en-US" sz="1200" b="1" i="1" dirty="0" smtClean="0">
                <a:latin typeface="Angsana New" pitchFamily="18" charset="-34"/>
                <a:cs typeface="IrisUPC" pitchFamily="34" charset="-34"/>
              </a:rPr>
              <a:t>Factor F </a:t>
            </a:r>
            <a:r>
              <a:rPr lang="th-TH" sz="1200" b="1" i="1" dirty="0" smtClean="0">
                <a:latin typeface="Angsana New" pitchFamily="18" charset="-34"/>
                <a:cs typeface="IrisUPC" pitchFamily="34" charset="-34"/>
              </a:rPr>
              <a:t> งานก่อสร้างสะพานและท่อเหลี่ยม</a:t>
            </a:r>
          </a:p>
        </p:txBody>
      </p:sp>
      <p:pic>
        <p:nvPicPr>
          <p:cNvPr id="36" name="รูปภาพ 35" descr="แบนฟุ้ง นูน copy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752238" y="6470963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61543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0" contrast="100000"/>
          </a:blip>
          <a:srcRect/>
          <a:stretch>
            <a:fillRect/>
          </a:stretch>
        </p:blipFill>
        <p:spPr bwMode="auto">
          <a:xfrm>
            <a:off x="50823" y="6409733"/>
            <a:ext cx="399007" cy="408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7315" name="Text Box 3"/>
          <p:cNvSpPr txBox="1">
            <a:spLocks noChangeArrowheads="1"/>
          </p:cNvSpPr>
          <p:nvPr/>
        </p:nvSpPr>
        <p:spPr bwMode="auto">
          <a:xfrm>
            <a:off x="401031" y="1368942"/>
            <a:ext cx="8337601" cy="5294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ctr" anchorCtr="0">
            <a:noAutofit/>
          </a:bodyPr>
          <a:lstStyle/>
          <a:p>
            <a:pPr marL="265113" indent="-265113">
              <a:spcBef>
                <a:spcPts val="600"/>
              </a:spcBef>
              <a:buFont typeface="+mj-lt"/>
              <a:buAutoNum type="arabicPeriod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แบบ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สรุปราคากลางงานก่อสร้าง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ชลประทาน </a:t>
            </a:r>
            <a:r>
              <a:rPr lang="th-TH" sz="1800" b="1" dirty="0" smtClean="0">
                <a:latin typeface="Angsana New" pitchFamily="18" charset="-34"/>
                <a:cs typeface="Angsana New" pitchFamily="18" charset="-34"/>
              </a:rPr>
              <a:t>(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BOQ</a:t>
            </a:r>
            <a:r>
              <a:rPr lang="en-US" sz="1800" b="1" dirty="0" smtClean="0">
                <a:latin typeface="Angsana New" pitchFamily="18" charset="-34"/>
                <a:cs typeface="Angsana New" pitchFamily="18" charset="-34"/>
              </a:rPr>
              <a:t>.)</a:t>
            </a:r>
            <a:endParaRPr lang="th-TH" sz="1800" b="1" dirty="0" smtClean="0">
              <a:latin typeface="Angsana New" pitchFamily="18" charset="-34"/>
              <a:cs typeface="Angsana New" pitchFamily="18" charset="-34"/>
            </a:endParaRPr>
          </a:p>
          <a:p>
            <a:pPr marL="265113" indent="-265113">
              <a:spcBef>
                <a:spcPts val="600"/>
              </a:spcBef>
              <a:buFont typeface="+mj-lt"/>
              <a:buAutoNum type="arabicPeriod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แบบฟอร์ม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สำหรับการคำนวณค่าใช้จ่ายพิเศษตามข้อกำหนดและค่าใช้จ่าย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อื่นที่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จำเป็นต้อง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มี   ประกอบด้วย</a:t>
            </a:r>
          </a:p>
          <a:p>
            <a:pPr marL="628650" lvl="1" indent="-171450" defTabSz="255588">
              <a:spcBef>
                <a:spcPts val="600"/>
              </a:spcBef>
              <a:buClr>
                <a:srgbClr val="C00000"/>
              </a:buClr>
              <a:buSzPct val="65000"/>
              <a:buFont typeface="Wingdings" pitchFamily="2" charset="2"/>
              <a:buChar char="Ø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แบบฟอร์ม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สำหรับคำนวณค่าใช้จ่ายกรณีมีเงื่อนไขกำหนดให้ผู้รับจ้างต้องจัดหาที่พักและอุปกรณ์อำนวยความสะดวก  สำหรับผู้ควบคุมงานและผู้ที่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เกี่ยวข้อง   ให้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ผู้มีหน้าที่คำนวณราคา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กลางใช้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แบบฟอร์มตามที่กำหนด 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ดังนี้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	1)  แบบฟอร์ม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คำนวณค่าใช้จ่ายพิเศษตามข้อกำหนดฯ : งานจัดหา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ยานพาหนะ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	2)  แบบฟอร์ม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คำนวณค่าใช้จ่ายพิเศษตามข้อกำหนดฯ : งานจัดหา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คอมพิวเตอร์      </a:t>
            </a:r>
            <a:r>
              <a:rPr lang="en-US" sz="1800" b="1" dirty="0" smtClean="0">
                <a:latin typeface="Angsana New" pitchFamily="18" charset="-34"/>
                <a:cs typeface="Angsana New" pitchFamily="18" charset="-34"/>
              </a:rPr>
              <a:t>Scanner</a:t>
            </a:r>
            <a:r>
              <a:rPr lang="en-US" sz="1800" b="1" dirty="0" smtClean="0">
                <a:latin typeface="IrisUPC" pitchFamily="34" charset="-34"/>
                <a:cs typeface="IrisUPC" pitchFamily="34" charset="-34"/>
              </a:rPr>
              <a:t>   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กล้องถ่ายภาพ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	     มัลติมีเดีย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โปรเจคเตอร์  หรืออุปกรณ์ที่ไม่มีค่าใช้จ่ายวัสดุ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สิ้นเปลือง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	3)  แบบฟอร์ม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คำนวณค่าใช้จ่ายพิเศษตามข้อกำหนดฯ : งานจัดหาเครื่องพิมพ์เอกสาร </a:t>
            </a:r>
            <a:r>
              <a:rPr lang="th-TH" sz="1800" b="1" dirty="0">
                <a:latin typeface="Angsana New" pitchFamily="18" charset="-34"/>
                <a:cs typeface="Angsana New" pitchFamily="18" charset="-34"/>
              </a:rPr>
              <a:t>(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Laser Printer</a:t>
            </a:r>
            <a:r>
              <a:rPr lang="en-US" sz="1800" b="1" dirty="0" smtClean="0">
                <a:latin typeface="Angsana New" pitchFamily="18" charset="-34"/>
                <a:cs typeface="Angsana New" pitchFamily="18" charset="-34"/>
              </a:rPr>
              <a:t>)</a:t>
            </a:r>
            <a:r>
              <a:rPr lang="en-US" sz="18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พร้อม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  		อุปกรณ์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ครบ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ชุด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	4)  แบบฟอร์ม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คำนวณค่าใช้จ่ายพิเศษตามข้อกำหนดฯ : งานจัดหาเครื่องพิมพ์เอกสาร </a:t>
            </a:r>
            <a:r>
              <a:rPr lang="th-TH" sz="1800" b="1" dirty="0">
                <a:latin typeface="Angsana New" pitchFamily="18" charset="-34"/>
                <a:cs typeface="Angsana New" pitchFamily="18" charset="-34"/>
              </a:rPr>
              <a:t>(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Inkjet Printer</a:t>
            </a:r>
            <a:r>
              <a:rPr lang="en-US" sz="1800" b="1" dirty="0" smtClean="0">
                <a:latin typeface="IrisUPC" pitchFamily="34" charset="-34"/>
                <a:cs typeface="IrisUPC" pitchFamily="34" charset="-34"/>
              </a:rPr>
              <a:t>) 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พร้อม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	     อุปกรณ์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ครบ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ชุด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	5)  แบบฟอร์ม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คำนวณค่าใช้จ่ายพิเศษตามข้อกำหนดฯ : งานจัดหาอินเตอร์เน็ตความเร็วสูง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พร้อมติดตั้ง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ระบบ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		</a:t>
            </a:r>
            <a:r>
              <a:rPr lang="th-TH" sz="1800" b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1800" b="1" dirty="0" smtClean="0">
                <a:latin typeface="Angsana New" pitchFamily="18" charset="-34"/>
                <a:cs typeface="Angsana New" pitchFamily="18" charset="-34"/>
              </a:rPr>
              <a:t>LAN</a:t>
            </a:r>
            <a:r>
              <a:rPr lang="en-US" sz="18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ครบ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ชุด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	6)  แบบฟอร์ม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คำนวณค่าใช้จ่ายพิเศษตามข้อกำหนดฯ : งานจัดหาเครื่องถ่าย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เอกสาร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	7)  ใน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กรณีที่มีค่าใช้จ่ายในการจัดหาที่พักและหรืออุปกรณ์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อำนวยความ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สะดวกสำหรับผู้ควบคุม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งาน     และ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ผู้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ที่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		 เกี่ยวข้อง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รายการอื่นๆ 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และไม่สามารถใช้หรือปรับแบบฟอร์มตามข้อ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1)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– ข้อ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6)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มาใช้ได้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ให้ผู้มี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หน้าที่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		 คำนวณ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ราคากลางกำหนดแบบฟอร์มขึ้น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เองตาม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ความ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เหมาะสม   และ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สอดคล้องตามข้อมูลและ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ข้อเท็จจริง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		 สำหรับ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ค่าใช้จ่ายพิเศษตามข้อกำหนดฯ  แต่ละ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รายการ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โดยไม่รวมค่า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ภาษีมูลค่าเพิ่ม</a:t>
            </a: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1691680" y="268265"/>
            <a:ext cx="5761833" cy="87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b" anchorCtr="0">
            <a:noAutofit/>
            <a:sp3d>
              <a:contourClr>
                <a:schemeClr val="bg1"/>
              </a:contourClr>
            </a:sp3d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200" b="1" dirty="0" smtClean="0">
                <a:effectLst/>
                <a:latin typeface="Angsana New" pitchFamily="18" charset="-34"/>
                <a:cs typeface="IrisUPC" pitchFamily="34" charset="-34"/>
              </a:rPr>
              <a:t>แบบฟอร์มการ</a:t>
            </a:r>
            <a:r>
              <a:rPr lang="th-TH" sz="3200" b="1" dirty="0">
                <a:effectLst/>
                <a:latin typeface="Angsana New" pitchFamily="18" charset="-34"/>
                <a:cs typeface="IrisUPC" pitchFamily="34" charset="-34"/>
              </a:rPr>
              <a:t>คำนวณราคา</a:t>
            </a:r>
            <a:r>
              <a:rPr lang="th-TH" sz="3200" b="1" dirty="0" smtClean="0">
                <a:effectLst/>
                <a:latin typeface="Angsana New" pitchFamily="18" charset="-34"/>
                <a:cs typeface="IrisUPC" pitchFamily="34" charset="-34"/>
              </a:rPr>
              <a:t>กลาง</a:t>
            </a:r>
          </a:p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200" b="1" dirty="0" smtClean="0">
                <a:effectLst/>
                <a:latin typeface="Angsana New" pitchFamily="18" charset="-34"/>
                <a:cs typeface="IrisUPC" pitchFamily="34" charset="-34"/>
              </a:rPr>
              <a:t>งานก่อสร้างชลประทาน</a:t>
            </a:r>
            <a:endParaRPr lang="th-TH" sz="3200" b="1" dirty="0">
              <a:effectLst/>
              <a:latin typeface="Angsana New" pitchFamily="18" charset="-34"/>
              <a:cs typeface="IrisUPC" pitchFamily="34" charset="-34"/>
            </a:endParaRPr>
          </a:p>
        </p:txBody>
      </p:sp>
      <p:pic>
        <p:nvPicPr>
          <p:cNvPr id="11" name="รูปภาพ 10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73795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0" contrast="100000"/>
          </a:blip>
          <a:srcRect/>
          <a:stretch>
            <a:fillRect/>
          </a:stretch>
        </p:blipFill>
        <p:spPr bwMode="auto">
          <a:xfrm>
            <a:off x="50823" y="6409733"/>
            <a:ext cx="399007" cy="408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1148296" y="445241"/>
            <a:ext cx="6840760" cy="588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ctr" anchorCtr="0">
            <a:noAutofit/>
            <a:sp3d>
              <a:contourClr>
                <a:schemeClr val="bg1"/>
              </a:contourClr>
            </a:sp3d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b="1" dirty="0" smtClean="0">
                <a:effectLst/>
                <a:latin typeface="Angsana New" pitchFamily="18" charset="-34"/>
                <a:cs typeface="IrisUPC" pitchFamily="34" charset="-34"/>
              </a:rPr>
              <a:t>แบบฟอร์มการ</a:t>
            </a:r>
            <a:r>
              <a:rPr lang="th-TH" b="1" dirty="0">
                <a:effectLst/>
                <a:latin typeface="Angsana New" pitchFamily="18" charset="-34"/>
                <a:cs typeface="IrisUPC" pitchFamily="34" charset="-34"/>
              </a:rPr>
              <a:t>คำนวณราคา</a:t>
            </a:r>
            <a:r>
              <a:rPr lang="th-TH" b="1" dirty="0" smtClean="0">
                <a:effectLst/>
                <a:latin typeface="Angsana New" pitchFamily="18" charset="-34"/>
                <a:cs typeface="IrisUPC" pitchFamily="34" charset="-34"/>
              </a:rPr>
              <a:t>กลางงานก่อสร้างชลประทาน (ต่อ)</a:t>
            </a:r>
            <a:endParaRPr lang="th-TH" b="1" dirty="0">
              <a:effectLst/>
              <a:latin typeface="Angsana New" pitchFamily="18" charset="-34"/>
              <a:cs typeface="IrisUPC" pitchFamily="34" charset="-34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410863" y="1426072"/>
            <a:ext cx="8337601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ctr" anchorCtr="0">
            <a:noAutofit/>
          </a:bodyPr>
          <a:lstStyle/>
          <a:p>
            <a:pPr marL="628650" indent="-176213">
              <a:buClr>
                <a:srgbClr val="FF0000"/>
              </a:buClr>
              <a:buSzPct val="65000"/>
              <a:buFont typeface="Wingdings" pitchFamily="2" charset="2"/>
              <a:buChar char="Ø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แบบฟอร์มค่าใช้จ่าย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พิเศษตามข้อกำหนดและค่าใช้จ่ายอื่นที่จำเป็นต้อง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มีรายการอื่นๆ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ที่ไม่เกี่ยวข้องกับค่าใช้จ่าย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ที่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เกิดขึ้น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ตามเงื่อนไขที่กำหนดให้ผู้รับจ้างจะต้องจัดหาที่พักและอุปกรณ์อำนวยความสะดวกสำหรับผู้ควบคุมงานและผู้ที่เกี่ยวข้อง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ซึ่งผู้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มีหน้าที่คำนวณราคา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กลางได้ปรับ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แบบฟอร์มคำนวณค่าใช้จ่ายพิเศษตามข้อกำหนดฯ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กรณีมีเงื่อนไขกำหนดให้ผู้รับจ้างจะต้องจัดหาที่พักและอุปกรณ์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อำนวยความ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สะดวกสำหรับผู้ควบคุมงานและผู้ที่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เกี่ยวข้อง  มา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ปรับใช้  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หรือได้กำหนด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แบบฟอร์มแสดงรายละเอียดการคำนวณรวมทั้งคำชี้แจงเหตุผลและความจำเป็นที่ต้อง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มี   สำหรับ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แต่ละรายการขึ้นเอง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(คำนวณ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ตามข้อมูลค่าใช้จ่ายที่เป็นจริงในราคาต้นทุน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โดย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ไม่รวมค่าอำนวยการ  ดอกเบี้ย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กำไร  และภาษีมูลค่าเพิ่ม)</a:t>
            </a:r>
          </a:p>
          <a:p>
            <a:pPr marL="354013" indent="-265113">
              <a:buClr>
                <a:srgbClr val="660066"/>
              </a:buClr>
              <a:buSzPct val="100000"/>
              <a:buFont typeface="+mj-lt"/>
              <a:buAutoNum type="arabicPeriod" startAt="3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นอกจาก  </a:t>
            </a:r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3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แบบฟอร์มดังกล่าวแล้ว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  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ผู้มีหน้าที่คำนวณราคากลางต้องจัดทำรายละเอียดและข้อมูล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ต่างๆ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ดังต่อไปนี้  ประกอบไว้กับราคากลางด้ว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ย</a:t>
            </a:r>
            <a:endParaRPr lang="th-TH" sz="1800" b="1" dirty="0">
              <a:latin typeface="IrisUPC" pitchFamily="34" charset="-34"/>
              <a:cs typeface="IrisUPC" pitchFamily="34" charset="-34"/>
            </a:endParaRPr>
          </a:p>
          <a:p>
            <a:r>
              <a:rPr lang="th-TH" sz="1800" b="1" dirty="0">
                <a:latin typeface="IrisUPC" pitchFamily="34" charset="-34"/>
                <a:cs typeface="IrisUPC" pitchFamily="34" charset="-34"/>
              </a:rPr>
              <a:t>	(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)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รายละเอียดการคำนวณค่างานต้นทุนต่อหน่วยของทุกรายการงานก่อสร้าง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r>
              <a:rPr lang="th-TH" sz="18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(</a:t>
            </a:r>
            <a:r>
              <a:rPr lang="en-US" sz="1800" b="1" dirty="0" smtClean="0">
                <a:latin typeface="EucrosiaUPC" pitchFamily="18" charset="-34"/>
                <a:cs typeface="EucrosiaUPC" pitchFamily="18" charset="-34"/>
              </a:rPr>
              <a:t>2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)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รายละเอียดการรวมค่าใช้จ่ายพิเศษตามข้อกำหนดฯ  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และการกำหนดค่า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</a:t>
            </a:r>
            <a:r>
              <a:rPr lang="en-US" sz="1800" b="1" dirty="0" smtClean="0">
                <a:latin typeface="Angsana New" pitchFamily="18" charset="-34"/>
                <a:cs typeface="Angsana New" pitchFamily="18" charset="-34"/>
              </a:rPr>
              <a:t>F</a:t>
            </a:r>
            <a:r>
              <a:rPr lang="en-US" sz="1800" b="1" dirty="0" smtClean="0">
                <a:latin typeface="IrisUPC" pitchFamily="34" charset="-34"/>
                <a:cs typeface="IrisUPC" pitchFamily="34" charset="-34"/>
              </a:rPr>
              <a:t/>
            </a:r>
            <a:br>
              <a:rPr lang="en-US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(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3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)  รายละเอียด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การเทียบหรือคำนวณหาค่า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 จากตาราง </a:t>
            </a:r>
            <a:r>
              <a:rPr lang="en-US" sz="1800" b="1" dirty="0">
                <a:latin typeface="Angsana New" pitchFamily="18" charset="-34"/>
                <a:cs typeface="Angsana New" pitchFamily="18" charset="-34"/>
              </a:rPr>
              <a:t>Factor F</a:t>
            </a:r>
          </a:p>
          <a:p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(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4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)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รายละเอียดการคำนวณค่าขนส่ง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r>
              <a:rPr lang="th-TH" sz="18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(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5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)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ข้อมูล  รายละเอียด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คำ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ชี้แจง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หรือเหตุผลและความจำเป็นในการสืบราคาและแหล่งวัสดุก่อสร้าง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รวมทั้ง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ค่าแรงงาน  และ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อื่นๆ (ถ้ามี)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r>
              <a:rPr lang="th-TH" sz="18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(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6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)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แบบฟอร์ม  เอกสาร  ข้อมูล  รายละเอียด  หลักฐาน  และหรือคำชี้แจงอื่นๆ  ที่เกี่ยวข้องกับการคำนวณราคากลางงานก่อสร้างชลประทานนั้น (ถ้ามี)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15" name="รูปภาพ 14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24243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มุมมน 4"/>
          <p:cNvSpPr/>
          <p:nvPr/>
        </p:nvSpPr>
        <p:spPr bwMode="auto">
          <a:xfrm>
            <a:off x="2156408" y="260648"/>
            <a:ext cx="4824536" cy="936104"/>
          </a:xfrm>
          <a:prstGeom prst="round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  <a:sp3d>
              <a:contourClr>
                <a:srgbClr val="FFFFE1"/>
              </a:contourClr>
            </a:sp3d>
          </a:bodyPr>
          <a:lstStyle/>
          <a:p>
            <a:pPr marL="269875" indent="-269875" algn="ctr">
              <a:lnSpc>
                <a:spcPct val="85000"/>
              </a:lnSpc>
            </a:pPr>
            <a:r>
              <a:rPr lang="th-TH" sz="3200" b="1" dirty="0" smtClean="0">
                <a:effectLst/>
                <a:latin typeface="IrisUPC" pitchFamily="34" charset="-34"/>
                <a:cs typeface="IrisUPC" pitchFamily="34" charset="-34"/>
              </a:rPr>
              <a:t>หลักเกณฑ์การคำนวณค่าครุภัณฑ์</a:t>
            </a:r>
          </a:p>
          <a:p>
            <a:pPr marL="269875" indent="-269875" algn="ctr">
              <a:lnSpc>
                <a:spcPct val="85000"/>
              </a:lnSpc>
            </a:pPr>
            <a:r>
              <a:rPr lang="th-TH" sz="3200" b="1" dirty="0" smtClean="0">
                <a:effectLst/>
                <a:latin typeface="IrisUPC" pitchFamily="34" charset="-34"/>
                <a:cs typeface="IrisUPC" pitchFamily="34" charset="-34"/>
              </a:rPr>
              <a:t>งานก่อสร้างชลประทาน</a:t>
            </a:r>
          </a:p>
        </p:txBody>
      </p:sp>
      <p:sp>
        <p:nvSpPr>
          <p:cNvPr id="6" name="TextBox 5"/>
          <p:cNvSpPr txBox="1"/>
          <p:nvPr/>
        </p:nvSpPr>
        <p:spPr bwMode="auto">
          <a:xfrm>
            <a:off x="251520" y="1412776"/>
            <a:ext cx="8640960" cy="5242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</a:bodyPr>
          <a:lstStyle/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C00000"/>
              </a:buClr>
              <a:buSzPct val="65000"/>
              <a:buFont typeface="Wingdings" pitchFamily="2" charset="2"/>
              <a:buChar char="v"/>
            </a:pPr>
            <a:r>
              <a:rPr lang="th-TH" sz="2000" b="1" dirty="0">
                <a:latin typeface="IrisUPC" pitchFamily="34" charset="-34"/>
                <a:cs typeface="IrisUPC" pitchFamily="34" charset="-34"/>
              </a:rPr>
              <a:t>ครุภัณฑ์ต่างๆ ตามหลักเกณฑ์การคำนวณราคากลางงานก่อสร้างชลประทาน   เป็นครุภัณฑ์ประเภทติดตั้งอยู่กับที่ (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Built-in</a:t>
            </a: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>)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ซึ่งมีหลักเกณฑ์หรือสูตรการคำนวณค่างานต้นทุนต่อหน่วยของบางรายการให้สามารถเทียบเคียงใช้ได้อยู่แล้ว  เช่น กรณีของเครื่องสูบน้ำ  เป็นต้น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Clr>
                <a:srgbClr val="C00000"/>
              </a:buClr>
              <a:buSzPct val="65000"/>
              <a:buFont typeface="Wingdings" pitchFamily="2" charset="2"/>
              <a:buChar char="v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ใน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กรณีที่ต้องคำนวณค่าครุภัณฑ์ที่ไม่ติดตั้งอยู่กับที่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 ให้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นำ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หลักเกณฑ์การ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คำนวณราคากลางงานก่อสร้างอาคาร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/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ใน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ส่วนของการคำนวณค่าครุภัณฑ์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จัดซื้อหรือสั่งซื้อมา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ปรับ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ใช้  โดยผู้มีหน้าที่คำนวณราคากลางอาจดำเนินการตามแนวทาง  ดังนี้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1.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ถอดแบบกำหนดรายการเกี่ยวกับ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ครุภัณฑ์ที่ไม่ติดตั้งอยู่กับที่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โดยอาจกำหนดแบบฟอร์มขึ้นเอง  หรือปรับ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แบบ </a:t>
            </a:r>
            <a:r>
              <a:rPr lang="th-TH" sz="2000" b="1" dirty="0" err="1">
                <a:latin typeface="IrisUPC" pitchFamily="34" charset="-34"/>
                <a:cs typeface="IrisUPC" pitchFamily="34" charset="-34"/>
              </a:rPr>
              <a:t>ปร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.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4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: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แบบแสดงรายการ  ปริมาณงาน  และราคา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(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BOQ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.)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ของงานก่อสร้างอาคารมาปรับใช้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2.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ครุภัณฑ์ที่ไม่ติดตั้งอยู่กับที่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ทุกรายการ ให้คำนวณในราคาผู้ผลิตหรือผู้จำหน่ายโดยไม่รวมค่าใช้จ่ายใดๆ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3.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รวมค่าครุภัณฑ์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ที่ไม่ติดตั้งอยู่กับ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ที่ทุกรายการ     โดย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อาจกำหนด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แบบฟอร์มสรุปขึ้นเอง   หรือปรับ แบบ </a:t>
            </a:r>
            <a:r>
              <a:rPr lang="th-TH" sz="2000" b="1" dirty="0" err="1">
                <a:latin typeface="IrisUPC" pitchFamily="34" charset="-34"/>
                <a:cs typeface="IrisUPC" pitchFamily="34" charset="-34"/>
              </a:rPr>
              <a:t>ปร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.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5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(ข)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: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แบบสรุปค่าครุภัณฑ์จัดซื้อ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ของงานก่อสร้างอาคารมาปรับ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ใช้         แล้วรวมด้วยค่าภาษีมูลค่าเพิ่มในอัตราปัจจุบัน (ปัจจุบันร้อยละ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7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)   จะได้ค่า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ครุภัณฑ์ที่ไม่ติดตั้งอยู่กับ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ที่ทั้งหมดทั้งโครงการ/งานก่อสร้าง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4.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นำค่า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ครุภัณฑ์ที่ไม่ติดตั้งอยู่กับ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ที่ทั้งหมด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ทั้งโครงการ/งาน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    มากำหนดเป็นรายการงานก่อสร้าง(</a:t>
            </a:r>
            <a:r>
              <a:rPr lang="en-US" sz="2000" b="1" dirty="0" smtClean="0">
                <a:latin typeface="Angsana New" pitchFamily="18" charset="-34"/>
                <a:cs typeface="Angsana New" pitchFamily="18" charset="-34"/>
              </a:rPr>
              <a:t>Item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) รายการหนึ่งในแบบ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สรุปราคากลางงานก่อสร้างชลประทาน  (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BOQ</a:t>
            </a:r>
            <a:r>
              <a:rPr lang="en-US" sz="2000" b="1" dirty="0" smtClean="0">
                <a:latin typeface="Angsana New" pitchFamily="18" charset="-34"/>
                <a:cs typeface="Angsana New" pitchFamily="18" charset="-34"/>
              </a:rPr>
              <a:t>.</a:t>
            </a: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>)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โดยระบุ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ค่าครุภัณฑ์ที่ไม่ติดตั้งอยู่กับ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ที่ทั้งหมด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ทั้งโครงการ/งาน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ก่อสร้างนั้น ไว้ในช่อง “ราคากลาง”    พร้อมทั้งระบุแหล่งรายละเอียดของการคำนวณไว้ในช่อง “หมายเหตุ”</a:t>
            </a:r>
          </a:p>
        </p:txBody>
      </p:sp>
      <p:pic>
        <p:nvPicPr>
          <p:cNvPr id="4" name="รูปภาพ 3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8653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251521" y="1447207"/>
            <a:ext cx="8640958" cy="5211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</a:bodyPr>
          <a:lstStyle/>
          <a:p>
            <a:pPr algn="thaiDist">
              <a:lnSpc>
                <a:spcPct val="90000"/>
              </a:lnSpc>
              <a:spcBef>
                <a:spcPts val="800"/>
              </a:spcBef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กรณีของโครงการ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/งานก่อสร้างซึ่งจัดจ้างก่อสร้างเป็นสัญญาเดียว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มีงานก่อสร้างตามความหมายและขอบเขตของงาน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     ตามที่กำหนดในส่วนของแนวทางและวิธีปฏิบัติเกี่ยวกับหลักเกณฑ์การคำนวณราคากลางงานก่อสร้าง  ข้อ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6</a:t>
            </a:r>
            <a:br>
              <a:rPr lang="th-TH" sz="2000" b="1" dirty="0" smtClean="0">
                <a:latin typeface="EucrosiaUPC" pitchFamily="18" charset="-34"/>
                <a:cs typeface="EucrosiaUPC" pitchFamily="18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มากกว่า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 1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กลุ่มงาน (มีทั้งงานก่อสร้างอาคาร  งานก่อสร้างทาง  งานก่อสร้างสะพานและท่อเหลี่ยม และหรืองานก่อสร้าง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ชลประทาน)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และเพื่อให้สอดคล้องกับการดำเนินการก่อสร้างที่เป็นจริงอันจะเป็นประโยชน์ต่อทางราชการยิ่งขึ้น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ผู้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มี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หน้าที่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คำนวณราคา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กลางอาจพิจารณาดำเนินการได้  ดังนี้</a:t>
            </a:r>
          </a:p>
          <a:p>
            <a:pPr marL="625475" indent="-263525">
              <a:lnSpc>
                <a:spcPct val="90000"/>
              </a:lnSpc>
              <a:spcBef>
                <a:spcPts val="800"/>
              </a:spcBef>
              <a:buFont typeface="+mj-lt"/>
              <a:buAutoNum type="arabicPeriod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งานก่อสร้างส่วนใหญ่อยู่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ใน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กลุ่มงาน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ก่อสร้างใด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ให้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ใช้หลักเกณฑ์การคำนวณราคากลางงานก่อสร้างสำหรับ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กลุ่ม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งานก่อสร้างนั้น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เป็น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หลัก</a:t>
            </a:r>
          </a:p>
          <a:p>
            <a:pPr marL="625475" indent="-263525">
              <a:lnSpc>
                <a:spcPct val="90000"/>
              </a:lnSpc>
              <a:spcBef>
                <a:spcPts val="800"/>
              </a:spcBef>
              <a:buFont typeface="+mj-lt"/>
              <a:buAutoNum type="arabicPeriod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แยกงานก่อสร้างที่อยู่ในกลุ่มงานก่อสร้างอื่นไป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กำหนดเป็นงาน/กลุ่ม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งานต่างหาก    แล้ว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ถอดแบบคำนวณ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ราคา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กลาง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โดยใช้หลักเกณฑ์การคำนวณราคากลางงาน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ก่อสร้างที่เกี่ยวข้องสำหรับงาน/กลุ่ม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งานอื่น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นั้น</a:t>
            </a:r>
          </a:p>
          <a:p>
            <a:pPr marL="625475" indent="-263525">
              <a:lnSpc>
                <a:spcPct val="90000"/>
              </a:lnSpc>
              <a:spcBef>
                <a:spcPts val="800"/>
              </a:spcBef>
              <a:buFont typeface="+mj-lt"/>
              <a:buAutoNum type="arabicPeriod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ใน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ส่วนของการหาค่า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ให้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รวมค่างานต้นทุนทั้งโครงการ/งาน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ซึ่งจัดจ้างก่อสร้างเป็นสัญญา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เดียว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นั้น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ไป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คำนวณหรือเทียบหาค่า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จากตาราง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ที่เกี่ยวข้อง มาคำนวณกับค่างานต้นทุนตาม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วิธีการ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ที่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แต่ละหลักเกณฑ์การคำนวณราคากลางงานก่อสร้าง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กำหนด</a:t>
            </a:r>
          </a:p>
          <a:p>
            <a:pPr marL="625475" indent="-263525" algn="thaiDist">
              <a:lnSpc>
                <a:spcPct val="90000"/>
              </a:lnSpc>
              <a:spcBef>
                <a:spcPts val="800"/>
              </a:spcBef>
              <a:buFont typeface="+mj-lt"/>
              <a:buAutoNum type="arabicPeriod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นำ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สรุปค่าก่อสร้าง (ราคากลาง) ของงาน/กลุ่ม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งาน   ที่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แยกไปคำนวณโดยใช้หลักเกณฑ์การคำนวณราคา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กลาง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งานก่อสร้าง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สำหรับงาน/กลุ่มงาน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อื่นนั้น     มา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กำหนดไว้ในแบบสรุปราคากลางงานก่อสร้างของ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หลักเกณฑ์การ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คำนวณราคากลางงานก่อสร้างที่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ใช้เป็น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หลัก     รวมทั้ง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ให้ทำบันทึกชี้แจงเหตุผลและความจำเป็น     และ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แนบ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รายละเอียด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ของการถอดแบบคำนวณราคากลางตามแบบฟอร์มที่กำหนด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สำหรับแต่ละหลักเกณฑ์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การ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คำนวณ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ราคา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กลางงาน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ประกอบไว้ด้วย</a:t>
            </a:r>
          </a:p>
        </p:txBody>
      </p:sp>
      <p:sp>
        <p:nvSpPr>
          <p:cNvPr id="2" name="สี่เหลี่ยมผืนผ้ามุมมน 1"/>
          <p:cNvSpPr/>
          <p:nvPr/>
        </p:nvSpPr>
        <p:spPr bwMode="auto">
          <a:xfrm>
            <a:off x="251521" y="349359"/>
            <a:ext cx="8640958" cy="919401"/>
          </a:xfrm>
          <a:prstGeom prst="round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  <a:sp3d>
              <a:contourClr>
                <a:schemeClr val="bg1"/>
              </a:contourClr>
            </a:sp3d>
          </a:bodyPr>
          <a:lstStyle/>
          <a:p>
            <a:pPr lvl="0"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000" b="1" dirty="0" smtClean="0">
                <a:effectLst/>
                <a:latin typeface="IrisUPC" pitchFamily="34" charset="-34"/>
                <a:cs typeface="IrisUPC" pitchFamily="34" charset="-34"/>
              </a:rPr>
              <a:t>หลักเกณฑ์การพิจารณาและการ</a:t>
            </a:r>
            <a:r>
              <a:rPr lang="th-TH" sz="3000" b="1" dirty="0">
                <a:effectLst/>
                <a:latin typeface="IrisUPC" pitchFamily="34" charset="-34"/>
                <a:cs typeface="IrisUPC" pitchFamily="34" charset="-34"/>
              </a:rPr>
              <a:t>สรุปค่าก่อสร้างเป็นราคากลาง</a:t>
            </a:r>
          </a:p>
          <a:p>
            <a:pPr lvl="0"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3000" b="1" dirty="0">
                <a:effectLst/>
                <a:latin typeface="IrisUPC" pitchFamily="34" charset="-34"/>
                <a:cs typeface="IrisUPC" pitchFamily="34" charset="-34"/>
              </a:rPr>
              <a:t>กรณีใช้หลักเกณฑ์การคำนวณราคากลางงาน</a:t>
            </a:r>
            <a:r>
              <a:rPr lang="th-TH" sz="3000" b="1" dirty="0" smtClean="0">
                <a:effectLst/>
                <a:latin typeface="IrisUPC" pitchFamily="34" charset="-34"/>
                <a:cs typeface="IrisUPC" pitchFamily="34" charset="-34"/>
              </a:rPr>
              <a:t>ก่อสร้าง มากกว่า </a:t>
            </a:r>
            <a:r>
              <a:rPr lang="th-TH" sz="3000" b="1" dirty="0">
                <a:effectLst/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3000" b="1" dirty="0">
                <a:effectLst/>
                <a:latin typeface="IrisUPC" pitchFamily="34" charset="-34"/>
                <a:cs typeface="IrisUPC" pitchFamily="34" charset="-34"/>
              </a:rPr>
              <a:t> หลักเกณฑ์</a:t>
            </a:r>
          </a:p>
        </p:txBody>
      </p:sp>
      <p:pic>
        <p:nvPicPr>
          <p:cNvPr id="5" name="รูปภาพ 4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9612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251520" y="1340768"/>
            <a:ext cx="8640960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  <a:sp3d/>
          </a:bodyPr>
          <a:lstStyle/>
          <a:p>
            <a:pPr marL="265113" indent="-263525">
              <a:lnSpc>
                <a:spcPct val="90000"/>
              </a:lnSpc>
              <a:spcBef>
                <a:spcPts val="800"/>
              </a:spcBef>
              <a:buClr>
                <a:srgbClr val="FF0000"/>
              </a:buClr>
              <a:buSzPct val="65000"/>
              <a:buFont typeface="Wingdings" pitchFamily="2" charset="2"/>
              <a:buChar char="v"/>
            </a:pP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กรณีโครงการก่อสร้างศูนย์ราชการซึ่งจัดจ้างก่อสร้างเป็นสัญญาเดียว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จากรายละเอียดตามแบบ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  พบว่า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มี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งานก่อสร้างที่อยู่ในกลุ่มของงานก่อสร้าง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อาคารร้อย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ละ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40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งานก่อสร้าง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ทางร้อย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ละ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20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งานก่อสร้างสะพาน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และ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ท่อเหลี่ยมร้อย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ละ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10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  และงานก่อสร้าง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ชลประทานร้อย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ละ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30</a:t>
            </a:r>
          </a:p>
          <a:p>
            <a:pPr marL="265113" indent="-263525">
              <a:lnSpc>
                <a:spcPct val="90000"/>
              </a:lnSpc>
              <a:spcBef>
                <a:spcPts val="800"/>
              </a:spcBef>
              <a:buClr>
                <a:srgbClr val="FF0000"/>
              </a:buClr>
              <a:buSzPct val="65000"/>
              <a:buFont typeface="Wingdings" pitchFamily="2" charset="2"/>
              <a:buChar char="v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ผู้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มีหน้าที่คำนวณราคากลางได้พิจารณาเห็น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ว่า    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โครงการก่อสร้างศูนย์ราชการดังกล่าว เป็นโครงการขนาด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ใหญ่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ประกอบด้วย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งานก่อสร้างที่อยู่ในกลุ่มของงานก่อสร้างตามที่กำหนดตามความหมายและขอบเขตของงานก่อสร้าง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ใน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ส่วน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ของแนวทางและวิธีปฏิบัติเกี่ยวกับหลักเกณฑ์การคำนวณราคากลางงานก่อสร้าง ข้อ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6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 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ทั้งในส่วนของ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งาน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อาคาร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งานก่อสร้างทาง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งาน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ก่อสร้างสะพานและท่อเหลี่ยม  และงานก่อสร้างชลประทาน ในปริมาณงาน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ที่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ใกล้เคียงกัน   โดยในส่วนของงานก่อสร้างอาคารมีปริมาณมากที่สุด (ร้อยละ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40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)        ดังนั้น ในกรณีนี้  ผู้มีหน้าที่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คำนวณราคากลางจึงได้ใช้ทั้ง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3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หลักเกณฑ์การคำนวณราคากลางงานก่อสร้างในการคำนวณราคากลางงานก่อสร้างศูนย์ราชการดังกล่าว   โดยดำเนินการตามแนวทาง ดังนี้</a:t>
            </a:r>
          </a:p>
          <a:p>
            <a:pPr marL="625475" indent="-263525">
              <a:lnSpc>
                <a:spcPct val="90000"/>
              </a:lnSpc>
              <a:spcBef>
                <a:spcPts val="800"/>
              </a:spcBef>
              <a:buFont typeface="+mj-lt"/>
              <a:buAutoNum type="arabicPeriod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ใช้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หลักเกณฑ์การคำนวณราคากลางงาน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ก่อสร้างอาคารสำหรับงานก่อสร้างในส่วนของงานก่อสร้างอาคาร  และใช้เป็นหลักเกณฑ์หลัก เนื่องจากมีปริมาณงานมากที่สุดถึงร้อยละ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40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(ใช้แบบฟอร์มของงานก่อสร้างอาคาร)</a:t>
            </a:r>
            <a:endParaRPr lang="th-TH" sz="2000" b="1" dirty="0">
              <a:latin typeface="IrisUPC" pitchFamily="34" charset="-34"/>
              <a:cs typeface="IrisUPC" pitchFamily="34" charset="-34"/>
            </a:endParaRPr>
          </a:p>
          <a:p>
            <a:pPr marL="625475" indent="-263525">
              <a:lnSpc>
                <a:spcPct val="90000"/>
              </a:lnSpc>
              <a:spcBef>
                <a:spcPts val="800"/>
              </a:spcBef>
              <a:buFont typeface="+mj-lt"/>
              <a:buAutoNum type="arabicPeriod"/>
            </a:pP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แยกงาน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ก่อสร้างในส่วนของงานก่อสร้างทาง และงานก่อสร้างสะพานและท่อเหลี่ยม     (ปริมาณงานรวมร้อยละ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30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)  ไปคำนวณโดยใช้หลักเกณฑ์การคำนวณราคากลางงานก่อสร้างทาง สะพาน และท่อเหลี่ยม  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(ใช้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แบบ-ฟอร์มของงานก่อสร้างทาง สะพาน และท่อเหลี่ยม)</a:t>
            </a:r>
          </a:p>
          <a:p>
            <a:pPr marL="625475" indent="-263525">
              <a:lnSpc>
                <a:spcPct val="90000"/>
              </a:lnSpc>
              <a:spcBef>
                <a:spcPts val="800"/>
              </a:spcBef>
              <a:buFont typeface="+mj-lt"/>
              <a:buAutoNum type="arabicPeriod"/>
            </a:pP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แยกงานก่อสร้างในส่วนของงาน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ก่อสร้างชลประทาน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(ปริมาณ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งานร้อย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ละ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30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)  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ไปคำนวณโดยใช้หลักเกณฑ์การคำนวณราคากลางงาน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ก่อสร้างชลประทาน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(ใช้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แบบฟอร์มของงานก่อสร้างชลประทาน)</a:t>
            </a:r>
            <a:endParaRPr lang="th-TH" sz="20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688594" y="248600"/>
            <a:ext cx="7763664" cy="875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none" rtlCol="0" anchor="ctr" anchorCtr="0">
            <a:noAutofit/>
            <a:sp3d>
              <a:contourClr>
                <a:srgbClr val="663300"/>
              </a:contourClr>
            </a:sp3d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b="1" dirty="0" smtClean="0">
                <a:latin typeface="IrisUPC" pitchFamily="34" charset="-34"/>
                <a:cs typeface="IrisUPC" pitchFamily="34" charset="-34"/>
              </a:rPr>
              <a:t>ตัวอย่างการ</a:t>
            </a:r>
            <a:r>
              <a:rPr lang="th-TH" b="1" dirty="0">
                <a:latin typeface="IrisUPC" pitchFamily="34" charset="-34"/>
                <a:cs typeface="IrisUPC" pitchFamily="34" charset="-34"/>
              </a:rPr>
              <a:t>พิจารณาและการสรุปค่าก่อสร้างเป็นราคากลาง</a:t>
            </a:r>
          </a:p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b="1" dirty="0">
                <a:latin typeface="IrisUPC" pitchFamily="34" charset="-34"/>
                <a:cs typeface="IrisUPC" pitchFamily="34" charset="-34"/>
              </a:rPr>
              <a:t>กรณีใช้หลักเกณฑ์การคำนวณราคากลางงานก่อสร้างมากกว่า </a:t>
            </a:r>
            <a:r>
              <a:rPr lang="th-TH" b="1" dirty="0"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b="1" dirty="0" smtClean="0">
                <a:latin typeface="IrisUPC" pitchFamily="34" charset="-34"/>
                <a:cs typeface="IrisUPC" pitchFamily="34" charset="-34"/>
              </a:rPr>
              <a:t>หลักเกณฑ์</a:t>
            </a:r>
          </a:p>
        </p:txBody>
      </p:sp>
      <p:pic>
        <p:nvPicPr>
          <p:cNvPr id="4" name="รูปภาพ 3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33167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271468" y="1124744"/>
            <a:ext cx="8640960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</a:bodyPr>
          <a:lstStyle/>
          <a:p>
            <a:pPr marL="627063" indent="-265113">
              <a:lnSpc>
                <a:spcPct val="85000"/>
              </a:lnSpc>
              <a:spcBef>
                <a:spcPts val="800"/>
              </a:spcBef>
              <a:buFont typeface="+mj-lt"/>
              <a:buAutoNum type="arabicPeriod" startAt="4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คำนวณราคากลางงานก่อสร้างทั้ง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3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ส่วน  โดยใช้แบบฟอร์มที่กำหนดในแต่ละหลักเกณฑ์การคำนวณราคากลาง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งานก่อสร้าง สำหรับแต่ละส่วน </a:t>
            </a:r>
          </a:p>
          <a:p>
            <a:pPr marL="627063" indent="-265113">
              <a:lnSpc>
                <a:spcPct val="85000"/>
              </a:lnSpc>
              <a:spcBef>
                <a:spcPts val="800"/>
              </a:spcBef>
              <a:buFont typeface="+mj-lt"/>
              <a:buAutoNum type="arabicPeriod" startAt="4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คำนวณรวมค่างานต้นทุน </a:t>
            </a: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>(</a:t>
            </a:r>
            <a:r>
              <a:rPr lang="en-US" sz="2000" b="1" dirty="0" smtClean="0">
                <a:latin typeface="Angsana New" pitchFamily="18" charset="-34"/>
                <a:cs typeface="Angsana New" pitchFamily="18" charset="-34"/>
              </a:rPr>
              <a:t>Direct Cost</a:t>
            </a: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>)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ของงานก่อสร้างทั้ง 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3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ส่วน   (ทั้งโครงการก่อสร้างศูนย์ราชการนั้น)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แล้วนำไปเทียบหาค่า </a:t>
            </a:r>
            <a:r>
              <a:rPr lang="en-US" sz="2000" b="1" dirty="0" smtClean="0">
                <a:latin typeface="EucrosiaUPC" pitchFamily="18" charset="-34"/>
                <a:cs typeface="EucrosiaUPC" pitchFamily="18" charset="-34"/>
              </a:rPr>
              <a:t>Factor F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จาก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4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ตาราง </a:t>
            </a:r>
            <a:r>
              <a:rPr lang="en-US" sz="2000" b="1" dirty="0" smtClean="0">
                <a:latin typeface="EucrosiaUPC" pitchFamily="18" charset="-34"/>
                <a:cs typeface="EucrosiaUPC" pitchFamily="18" charset="-34"/>
              </a:rPr>
              <a:t>Factor F</a:t>
            </a: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จะได้ </a:t>
            </a:r>
          </a:p>
          <a:p>
            <a:pPr marL="1160463" indent="-260350">
              <a:lnSpc>
                <a:spcPct val="85000"/>
              </a:lnSpc>
              <a:spcBef>
                <a:spcPts val="800"/>
              </a:spcBef>
              <a:buClr>
                <a:srgbClr val="FF0000"/>
              </a:buClr>
              <a:buSzPct val="60000"/>
              <a:buFont typeface="Wingdings" pitchFamily="2" charset="2"/>
              <a:buChar char="Ø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ค่า</a:t>
            </a:r>
            <a:r>
              <a:rPr lang="th-TH" sz="2000" b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2000" b="1" dirty="0" smtClean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จากตาราง</a:t>
            </a:r>
            <a:r>
              <a:rPr lang="th-TH" sz="2000" b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2000" b="1" dirty="0" smtClean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งานก่อสร้างอาคาร   เพื่อใช้กับงานก่อสร้างในส่วนที่ใช้หลักเกณฑ์การ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คำนวณราคากลางงานก่อสร้างอาคาร</a:t>
            </a:r>
          </a:p>
          <a:p>
            <a:pPr marL="1160463" indent="-260350">
              <a:lnSpc>
                <a:spcPct val="85000"/>
              </a:lnSpc>
              <a:spcBef>
                <a:spcPts val="800"/>
              </a:spcBef>
              <a:buClr>
                <a:srgbClr val="FF0000"/>
              </a:buClr>
              <a:buSzPct val="60000"/>
              <a:buFont typeface="Wingdings" pitchFamily="2" charset="2"/>
              <a:buChar char="Ø"/>
            </a:pPr>
            <a:r>
              <a:rPr lang="th-TH" sz="2000" b="1" dirty="0" smtClean="0">
                <a:latin typeface="Angsana New" pitchFamily="18" charset="-34"/>
                <a:cs typeface="Angsana New" pitchFamily="18" charset="-34"/>
              </a:rPr>
              <a:t>ค่า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จากตาราง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ก่อสร้างทาง    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เพื่อใช้กับงาน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ก่อสร้างในส่วน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ที่ใช้หลักเกณฑ์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การ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คำนวณ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ราคากลางงาน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ก่อสร้างทาง สะพาน  และท่อเหลี่ยม  สำหรับรายการงานก่อสร้างที่มีข้อกำหนดให้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ใช้ค่า </a:t>
            </a:r>
            <a:r>
              <a:rPr lang="en-US" sz="2000" b="1" dirty="0" smtClean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จากตาราง</a:t>
            </a:r>
            <a:r>
              <a:rPr lang="th-TH" sz="2000" b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2000" b="1" dirty="0" smtClean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งานก่อสร้างทาง</a:t>
            </a:r>
          </a:p>
          <a:p>
            <a:pPr marL="1160463" indent="-260350">
              <a:lnSpc>
                <a:spcPct val="85000"/>
              </a:lnSpc>
              <a:spcBef>
                <a:spcPts val="800"/>
              </a:spcBef>
              <a:buClr>
                <a:srgbClr val="FF0000"/>
              </a:buClr>
              <a:buSzPct val="60000"/>
              <a:buFont typeface="Wingdings" pitchFamily="2" charset="2"/>
              <a:buChar char="Ø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ค่า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จากตาราง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ก่อสร้างสะพานและท่อเหลี่ยม 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เพื่อใช้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กับ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	- งานก่อสร้างในส่วน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ที่ใช้หลักเกณฑ์การคำนวณราคากลางงานก่อสร้างทาง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สะพาน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ท่อ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เหลี่ยม 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สำหรับรายการงานก่อสร้างที่มี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ข้อกำหนดให้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ใช้ค่า</a:t>
            </a:r>
            <a:r>
              <a:rPr lang="th-TH" sz="20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Factor </a:t>
            </a:r>
            <a:r>
              <a:rPr lang="en-US" sz="2000" b="1" dirty="0" smtClean="0">
                <a:latin typeface="Angsana New" pitchFamily="18" charset="-34"/>
                <a:cs typeface="Angsana New" pitchFamily="18" charset="-34"/>
              </a:rPr>
              <a:t>F </a:t>
            </a: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จากตาราง</a:t>
            </a:r>
            <a:r>
              <a:rPr lang="th-TH" sz="20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Factor </a:t>
            </a:r>
            <a:r>
              <a:rPr lang="en-US" sz="2000" b="1" dirty="0" smtClean="0">
                <a:latin typeface="Angsana New" pitchFamily="18" charset="-34"/>
                <a:cs typeface="Angsana New" pitchFamily="18" charset="-34"/>
              </a:rPr>
              <a:t>F</a:t>
            </a: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สะพานและท่อเหลี่ยม 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- 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ก่อสร้างในส่วน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ที่ใช้หลักเกณฑ์การคำนวณราคากลางงาน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ก่อสร้างชลประทาน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สำหรับรายการงานก่อสร้างที่มี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ข้อกำหนดให้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ใช้ค่า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Factor </a:t>
            </a:r>
            <a:r>
              <a:rPr lang="en-US" sz="2000" b="1" dirty="0" smtClean="0">
                <a:latin typeface="Angsana New" pitchFamily="18" charset="-34"/>
                <a:cs typeface="Angsana New" pitchFamily="18" charset="-34"/>
              </a:rPr>
              <a:t>F </a:t>
            </a: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จาก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ตาราง</a:t>
            </a:r>
            <a:r>
              <a:rPr lang="th-TH" sz="20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2000" b="1" dirty="0" smtClean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งานก่อสร้างสะพานและ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ท่อ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เหลี่ยม</a:t>
            </a:r>
          </a:p>
          <a:p>
            <a:pPr marL="1160463" indent="-260350">
              <a:lnSpc>
                <a:spcPct val="85000"/>
              </a:lnSpc>
              <a:spcBef>
                <a:spcPts val="800"/>
              </a:spcBef>
              <a:buClr>
                <a:srgbClr val="FF0000"/>
              </a:buClr>
              <a:buSzPct val="60000"/>
              <a:buFont typeface="Wingdings" pitchFamily="2" charset="2"/>
              <a:buChar char="Ø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ค่า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จากตาราง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Factor F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ก่อสร้างชลประทาน     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เพื่อใช้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กับงานก่อสร้างในส่วน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ที่ใช้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หลัก-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เกณฑ์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การคำนวณราคากลางงาน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ก่อสร้างชลประทาน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สำหรับรายการงานก่อสร้างที่มี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ข้อกำหนดให้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ใช้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ค่า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en-US" sz="2000" b="1" dirty="0" smtClean="0">
                <a:latin typeface="Angsana New" pitchFamily="18" charset="-34"/>
                <a:cs typeface="Angsana New" pitchFamily="18" charset="-34"/>
              </a:rPr>
              <a:t>Factor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จาก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ตาราง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ก่อสร้างชลประทาน</a:t>
            </a:r>
            <a:endParaRPr lang="th-TH" sz="2000" dirty="0"/>
          </a:p>
        </p:txBody>
      </p:sp>
      <p:sp>
        <p:nvSpPr>
          <p:cNvPr id="5" name="TextBox 4"/>
          <p:cNvSpPr txBox="1"/>
          <p:nvPr/>
        </p:nvSpPr>
        <p:spPr bwMode="auto">
          <a:xfrm>
            <a:off x="1763688" y="338774"/>
            <a:ext cx="5586644" cy="626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ตัวอย่างการ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พิจารณาและการสรุปค่าก่อสร้างเป็นราคากลาง</a:t>
            </a:r>
          </a:p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1800" b="1" dirty="0">
                <a:latin typeface="IrisUPC" pitchFamily="34" charset="-34"/>
                <a:cs typeface="IrisUPC" pitchFamily="34" charset="-34"/>
              </a:rPr>
              <a:t>กรณีใช้หลักเกณฑ์การคำนวณราคากลางงานก่อสร้างมากกว่า </a:t>
            </a:r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หลักเกณฑ์ (ต่อ)</a:t>
            </a:r>
            <a:endParaRPr lang="th-TH" sz="1800" b="1" dirty="0"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6" name="รูปภาพ 5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10873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251520" y="1381752"/>
            <a:ext cx="8640960" cy="4711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</a:bodyPr>
          <a:lstStyle/>
          <a:p>
            <a:pPr marL="712788" indent="-350838">
              <a:lnSpc>
                <a:spcPct val="90000"/>
              </a:lnSpc>
              <a:spcBef>
                <a:spcPts val="800"/>
              </a:spcBef>
              <a:buFont typeface="+mj-lt"/>
              <a:buAutoNum type="arabicPeriod" startAt="6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นำค่า </a:t>
            </a:r>
            <a:r>
              <a:rPr lang="en-US" sz="2000" b="1" dirty="0" smtClean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ที่ได้ตามข้อ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5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มาคำนวณกับค่างานต้นทุน    ตามแนวทางและวิธีการตามที่แต่ละหลักเกณฑ์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การคำนวณราคากลางงานก่อสร้าง กำหนด</a:t>
            </a:r>
          </a:p>
          <a:p>
            <a:pPr marL="712788" indent="-350838">
              <a:lnSpc>
                <a:spcPct val="90000"/>
              </a:lnSpc>
              <a:spcBef>
                <a:spcPts val="800"/>
              </a:spcBef>
              <a:buFont typeface="+mj-lt"/>
              <a:buAutoNum type="arabicPeriod" startAt="6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กรณีมีครุภัณฑ์จัดซื้อหรือสั่งซื้อ ครุภัณฑ์ที่ไม่ใช่ครุภัณฑ์ </a:t>
            </a:r>
            <a:r>
              <a:rPr lang="en-US" sz="2000" b="1" dirty="0" smtClean="0">
                <a:latin typeface="Angsana New" pitchFamily="18" charset="-34"/>
                <a:cs typeface="Angsana New" pitchFamily="18" charset="-34"/>
              </a:rPr>
              <a:t>Build In</a:t>
            </a: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และหรือค่าใช้จ่ายพิเศษตามข้อกำหนดและ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ค่าใช้จ่ายอื่นที่จำเป็นต้องมี ให้คำนวณตามแนวทางและวิธีการตามที่ในแต่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ละหลักเกณฑ์การคำนวณราคา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กลาง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งานก่อสร้าง กำหนด</a:t>
            </a:r>
          </a:p>
          <a:p>
            <a:pPr marL="712788" indent="-350838">
              <a:lnSpc>
                <a:spcPct val="90000"/>
              </a:lnSpc>
              <a:spcBef>
                <a:spcPts val="800"/>
              </a:spcBef>
              <a:buFont typeface="+mj-lt"/>
              <a:buAutoNum type="arabicPeriod" startAt="6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จัดทำรายงานการคำนวณราคากลางงานก่อสร้างแต่ละส่วน      โดยใช้แบบฟอร์มที่กำหนดในแต่ละหลักเกณฑ์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การคำนวณราคากลางงานก่อสร้าง ที่ใช้คำนวณสำหรับงานก่อสร้างส่วนนั้นๆ</a:t>
            </a:r>
            <a:endParaRPr lang="th-TH" sz="2000" b="1" dirty="0">
              <a:latin typeface="IrisUPC" pitchFamily="34" charset="-34"/>
              <a:cs typeface="IrisUPC" pitchFamily="34" charset="-34"/>
            </a:endParaRPr>
          </a:p>
          <a:p>
            <a:pPr marL="712788" indent="-350838">
              <a:lnSpc>
                <a:spcPct val="90000"/>
              </a:lnSpc>
              <a:spcBef>
                <a:spcPts val="800"/>
              </a:spcBef>
              <a:buFont typeface="+mj-lt"/>
              <a:buAutoNum type="arabicPeriod" startAt="6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นำยอดสรุป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ค่าก่อสร้าง (ราคากลาง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)  ของงานก่อสร้างแต่ละส่วนที่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แยกไปคำนวณโดย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ใช้แต่ละหลักเกณฑ์การ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คำนวณ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ราคา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กลางงานก่อสร้าง   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มากำหนดไว้ในแบบสรุปราคากลางงานก่อสร้างของหลักเกณฑ์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การคำนวณ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ราคากลางงานก่อสร้างที่ใช้เป็น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หลัก   (กรณีนี้คือแบบฟอร์มของหลักเกณฑ์การคำนวณราคากลางงานก่อสร้างอาคาร  ได้แก่  แบบ </a:t>
            </a:r>
            <a:r>
              <a:rPr lang="th-TH" sz="2000" b="1" dirty="0" err="1" smtClean="0">
                <a:latin typeface="IrisUPC" pitchFamily="34" charset="-34"/>
                <a:cs typeface="IrisUPC" pitchFamily="34" charset="-34"/>
              </a:rPr>
              <a:t>ปร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.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6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)   พร้อมทั้งระบุแหล่งรายละเอียดการคำนวณของทุกส่วนไว้ในช่อง “หมายเหตุ”</a:t>
            </a:r>
          </a:p>
          <a:p>
            <a:pPr marL="712788" indent="-350838">
              <a:lnSpc>
                <a:spcPct val="90000"/>
              </a:lnSpc>
              <a:spcBef>
                <a:spcPts val="800"/>
              </a:spcBef>
              <a:buFont typeface="+mj-lt"/>
              <a:buAutoNum type="arabicPeriod" startAt="6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จัดทำ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บันทึกชี้แจงเหตุผลและความ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จำเป็น    และแนบรายละเอียดรายงานการคำนวณ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ราคา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กลางงานก่อสร้างแต่ละส่วนที่ได้จัดทำตามข้อ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8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ประกอบไว้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ด้วย</a:t>
            </a:r>
            <a:endParaRPr lang="th-TH" sz="2000" b="1" dirty="0"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5" name="รูปภาพ 4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1778678" y="425772"/>
            <a:ext cx="5586644" cy="626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ตัวอย่างการ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พิจารณาและการสรุปค่าก่อสร้างเป็นราคากลาง</a:t>
            </a:r>
          </a:p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1800" b="1" dirty="0">
                <a:latin typeface="IrisUPC" pitchFamily="34" charset="-34"/>
                <a:cs typeface="IrisUPC" pitchFamily="34" charset="-34"/>
              </a:rPr>
              <a:t>กรณีใช้หลักเกณฑ์การคำนวณราคากลางงานก่อสร้างมากกว่า </a:t>
            </a:r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หลักเกณฑ์ (ต่อ)</a:t>
            </a:r>
            <a:endParaRPr lang="th-TH" sz="1800" b="1" dirty="0">
              <a:latin typeface="IrisUPC" pitchFamily="34" charset="-34"/>
              <a:cs typeface="Iris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43026454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5"/>
          <p:cNvSpPr/>
          <p:nvPr/>
        </p:nvSpPr>
        <p:spPr>
          <a:xfrm>
            <a:off x="494703" y="2060848"/>
            <a:ext cx="8136904" cy="4135424"/>
          </a:xfrm>
          <a:prstGeom prst="roundRect">
            <a:avLst/>
          </a:prstGeom>
          <a:noFill/>
          <a:effectLst/>
          <a:scene3d>
            <a:camera prst="orthographicFront"/>
            <a:lightRig rig="threePt" dir="t"/>
          </a:scene3d>
          <a:sp3d contourW="127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2200" b="1" dirty="0" smtClean="0">
                <a:solidFill>
                  <a:srgbClr val="003600"/>
                </a:solidFill>
                <a:latin typeface="IrisUPC" pitchFamily="34" charset="-34"/>
                <a:cs typeface="IrisUPC" pitchFamily="34" charset="-34"/>
              </a:rPr>
              <a:t>	</a:t>
            </a:r>
            <a:r>
              <a:rPr lang="th-TH" sz="2200" b="1" dirty="0">
                <a:solidFill>
                  <a:schemeClr val="tx1"/>
                </a:solidFill>
                <a:latin typeface="IrisUPC" pitchFamily="34" charset="-34"/>
                <a:cs typeface="IrisUPC" pitchFamily="34" charset="-34"/>
              </a:rPr>
              <a:t>สำหรับงานก่อสร้างบางรายการ   </a:t>
            </a:r>
            <a:r>
              <a:rPr lang="th-TH" sz="2200" b="1" dirty="0" smtClean="0">
                <a:solidFill>
                  <a:schemeClr val="tx1"/>
                </a:solidFill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solidFill>
                  <a:schemeClr val="tx1"/>
                </a:solidFill>
                <a:latin typeface="IrisUPC" pitchFamily="34" charset="-34"/>
                <a:cs typeface="IrisUPC" pitchFamily="34" charset="-34"/>
              </a:rPr>
              <a:t>รวมทั้งวัสดุ  ครุภัณฑ์  อุปกรณ์พิเศษ </a:t>
            </a:r>
            <a:r>
              <a:rPr lang="th-TH" sz="2200" b="1" dirty="0" smtClean="0">
                <a:solidFill>
                  <a:schemeClr val="tx1"/>
                </a:solidFill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solidFill>
                  <a:schemeClr val="tx1"/>
                </a:solidFill>
                <a:latin typeface="IrisUPC" pitchFamily="34" charset="-34"/>
                <a:cs typeface="IrisUPC" pitchFamily="34" charset="-34"/>
              </a:rPr>
              <a:t>และอื่นๆ   ที่ไม่</a:t>
            </a:r>
            <a:r>
              <a:rPr lang="th-TH" sz="2200" b="1" dirty="0" smtClean="0">
                <a:solidFill>
                  <a:schemeClr val="tx1"/>
                </a:solidFill>
                <a:latin typeface="IrisUPC" pitchFamily="34" charset="-34"/>
                <a:cs typeface="IrisUPC" pitchFamily="34" charset="-34"/>
              </a:rPr>
              <a:t>สามารถถอด</a:t>
            </a:r>
            <a:r>
              <a:rPr lang="th-TH" sz="2200" b="1" dirty="0">
                <a:solidFill>
                  <a:schemeClr val="tx1"/>
                </a:solidFill>
                <a:latin typeface="IrisUPC" pitchFamily="34" charset="-34"/>
                <a:cs typeface="IrisUPC" pitchFamily="34" charset="-34"/>
              </a:rPr>
              <a:t>แบบ</a:t>
            </a:r>
            <a:r>
              <a:rPr lang="th-TH" sz="2200" b="1" dirty="0" smtClean="0">
                <a:solidFill>
                  <a:schemeClr val="tx1"/>
                </a:solidFill>
                <a:latin typeface="IrisUPC" pitchFamily="34" charset="-34"/>
                <a:cs typeface="IrisUPC" pitchFamily="34" charset="-34"/>
              </a:rPr>
              <a:t>ก่อสร้างหรือ</a:t>
            </a:r>
            <a:r>
              <a:rPr lang="th-TH" sz="2200" b="1" dirty="0">
                <a:solidFill>
                  <a:schemeClr val="tx1"/>
                </a:solidFill>
                <a:latin typeface="IrisUPC" pitchFamily="34" charset="-34"/>
                <a:cs typeface="IrisUPC" pitchFamily="34" charset="-34"/>
              </a:rPr>
              <a:t>คำนวณตามหลักเกณฑ์และ</a:t>
            </a:r>
            <a:r>
              <a:rPr lang="th-TH" sz="2200" b="1" dirty="0" smtClean="0">
                <a:solidFill>
                  <a:schemeClr val="tx1"/>
                </a:solidFill>
                <a:latin typeface="IrisUPC" pitchFamily="34" charset="-34"/>
                <a:cs typeface="IrisUPC" pitchFamily="34" charset="-34"/>
              </a:rPr>
              <a:t>วิธีการตามที่แต่ละหลักเกณฑ์การคำนวณราคากลางงานก่อสร้างกำหนดไว้ได้    </a:t>
            </a:r>
            <a:r>
              <a:rPr lang="th-TH" sz="2200" b="1" dirty="0">
                <a:solidFill>
                  <a:schemeClr val="tx1"/>
                </a:solidFill>
                <a:latin typeface="IrisUPC" pitchFamily="34" charset="-34"/>
                <a:cs typeface="IrisUPC" pitchFamily="34" charset="-34"/>
              </a:rPr>
              <a:t>ให้คำนวณตามหลักเกณฑ์  แนวทาง  หรือวิธีการตามที่คณะกรรมการกำกับหลักเกณฑ์และตรวจสอบราคากลางงาน</a:t>
            </a:r>
            <a:r>
              <a:rPr lang="th-TH" sz="2200" b="1" dirty="0" smtClean="0">
                <a:solidFill>
                  <a:schemeClr val="tx1"/>
                </a:solidFill>
                <a:latin typeface="IrisUPC" pitchFamily="34" charset="-34"/>
                <a:cs typeface="IrisUPC" pitchFamily="34" charset="-34"/>
              </a:rPr>
              <a:t>ก่อสร้าง        หรือคณะอนุ-กรรมการ  </a:t>
            </a:r>
            <a:r>
              <a:rPr lang="th-TH" sz="2200" b="1" dirty="0">
                <a:solidFill>
                  <a:schemeClr val="tx1"/>
                </a:solidFill>
                <a:latin typeface="IrisUPC" pitchFamily="34" charset="-34"/>
                <a:cs typeface="IrisUPC" pitchFamily="34" charset="-34"/>
              </a:rPr>
              <a:t>หรือหน่วยงานที่คณะกรรมการกำกับหลักเกณฑ์และตรวจสอบราคากลางงานก่อสร้างมอบหมาย </a:t>
            </a:r>
            <a:r>
              <a:rPr lang="th-TH" sz="2200" b="1" dirty="0" smtClean="0">
                <a:solidFill>
                  <a:schemeClr val="tx1"/>
                </a:solidFill>
                <a:latin typeface="IrisUPC" pitchFamily="34" charset="-34"/>
                <a:cs typeface="IrisUPC" pitchFamily="34" charset="-34"/>
              </a:rPr>
              <a:t>กำหนด    หาก</a:t>
            </a:r>
            <a:r>
              <a:rPr lang="th-TH" sz="2200" b="1" dirty="0">
                <a:solidFill>
                  <a:schemeClr val="tx1"/>
                </a:solidFill>
                <a:latin typeface="IrisUPC" pitchFamily="34" charset="-34"/>
                <a:cs typeface="IrisUPC" pitchFamily="34" charset="-34"/>
              </a:rPr>
              <a:t>คณะกรรมการกำกับหลักเกณฑ์และตรวจสอบราคา</a:t>
            </a:r>
            <a:r>
              <a:rPr lang="th-TH" sz="2200" b="1" dirty="0" smtClean="0">
                <a:solidFill>
                  <a:schemeClr val="tx1"/>
                </a:solidFill>
                <a:latin typeface="IrisUPC" pitchFamily="34" charset="-34"/>
                <a:cs typeface="IrisUPC" pitchFamily="34" charset="-34"/>
              </a:rPr>
              <a:t>กลางงาน</a:t>
            </a:r>
            <a:r>
              <a:rPr lang="th-TH" sz="2200" b="1" dirty="0">
                <a:solidFill>
                  <a:schemeClr val="tx1"/>
                </a:solidFill>
                <a:latin typeface="IrisUPC" pitchFamily="34" charset="-34"/>
                <a:cs typeface="IrisUPC" pitchFamily="34" charset="-34"/>
              </a:rPr>
              <a:t>ก่อสร้าง  หรือคณะอนุกรรมการ  หรือหน่วยงานที่คณะกรรมการกำกับหลักเกณฑ์และตรวจสอบราคากลางงานก่อสร้างมอบหมาย </a:t>
            </a:r>
            <a:r>
              <a:rPr lang="th-TH" sz="2200" b="1" dirty="0" smtClean="0">
                <a:solidFill>
                  <a:schemeClr val="tx1"/>
                </a:solidFill>
                <a:latin typeface="IrisUPC" pitchFamily="34" charset="-34"/>
                <a:cs typeface="IrisUPC" pitchFamily="34" charset="-34"/>
              </a:rPr>
              <a:t>มิได้</a:t>
            </a:r>
            <a:r>
              <a:rPr lang="th-TH" sz="2200" b="1" dirty="0">
                <a:solidFill>
                  <a:schemeClr val="tx1"/>
                </a:solidFill>
                <a:latin typeface="IrisUPC" pitchFamily="34" charset="-34"/>
                <a:cs typeface="IrisUPC" pitchFamily="34" charset="-34"/>
              </a:rPr>
              <a:t>กำหนดไว้  </a:t>
            </a:r>
            <a:r>
              <a:rPr lang="th-TH" sz="2200" b="1" dirty="0" smtClean="0">
                <a:solidFill>
                  <a:schemeClr val="tx1"/>
                </a:solidFill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>
                <a:solidFill>
                  <a:schemeClr val="tx1"/>
                </a:solidFill>
                <a:latin typeface="IrisUPC" pitchFamily="34" charset="-34"/>
                <a:cs typeface="IrisUPC" pitchFamily="34" charset="-34"/>
              </a:rPr>
              <a:t>ผู้มีหน้าที่คำนวณราคากลางสามารถนำหลักการ </a:t>
            </a:r>
            <a:r>
              <a:rPr lang="th-TH" sz="2200" b="1" dirty="0" smtClean="0">
                <a:solidFill>
                  <a:schemeClr val="tx1"/>
                </a:solidFill>
                <a:latin typeface="IrisUPC" pitchFamily="34" charset="-34"/>
                <a:cs typeface="IrisUPC" pitchFamily="34" charset="-34"/>
              </a:rPr>
              <a:t>วิธีการ  </a:t>
            </a:r>
            <a:r>
              <a:rPr lang="th-TH" sz="2200" b="1" dirty="0">
                <a:solidFill>
                  <a:schemeClr val="tx1"/>
                </a:solidFill>
                <a:latin typeface="IrisUPC" pitchFamily="34" charset="-34"/>
                <a:cs typeface="IrisUPC" pitchFamily="34" charset="-34"/>
              </a:rPr>
              <a:t>หรือแนวทางตามหลักวิชา</a:t>
            </a:r>
            <a:r>
              <a:rPr lang="th-TH" sz="2200" b="1" dirty="0" smtClean="0">
                <a:solidFill>
                  <a:schemeClr val="tx1"/>
                </a:solidFill>
                <a:latin typeface="IrisUPC" pitchFamily="34" charset="-34"/>
                <a:cs typeface="IrisUPC" pitchFamily="34" charset="-34"/>
              </a:rPr>
              <a:t>ช่างมา</a:t>
            </a:r>
            <a:r>
              <a:rPr lang="th-TH" sz="2200" b="1" dirty="0">
                <a:solidFill>
                  <a:schemeClr val="tx1"/>
                </a:solidFill>
                <a:latin typeface="IrisUPC" pitchFamily="34" charset="-34"/>
                <a:cs typeface="IrisUPC" pitchFamily="34" charset="-34"/>
              </a:rPr>
              <a:t>ปรับประยุกต์ใช้ได้ตามความเหมาะสมและสอดคล้องตาม</a:t>
            </a:r>
            <a:r>
              <a:rPr lang="th-TH" sz="2200" b="1" dirty="0" smtClean="0">
                <a:solidFill>
                  <a:schemeClr val="tx1"/>
                </a:solidFill>
                <a:latin typeface="IrisUPC" pitchFamily="34" charset="-34"/>
                <a:cs typeface="IrisUPC" pitchFamily="34" charset="-34"/>
              </a:rPr>
              <a:t>ข้อ-เท็จ</a:t>
            </a:r>
            <a:r>
              <a:rPr lang="th-TH" sz="2200" b="1" dirty="0">
                <a:solidFill>
                  <a:schemeClr val="tx1"/>
                </a:solidFill>
                <a:latin typeface="IrisUPC" pitchFamily="34" charset="-34"/>
                <a:cs typeface="IrisUPC" pitchFamily="34" charset="-34"/>
              </a:rPr>
              <a:t>จริงสำหรับโครงการ/งานก่อสร้างนั้น </a:t>
            </a:r>
            <a:r>
              <a:rPr lang="th-TH" sz="2200" b="1" dirty="0" smtClean="0">
                <a:solidFill>
                  <a:schemeClr val="tx1"/>
                </a:solidFill>
                <a:latin typeface="IrisUPC" pitchFamily="34" charset="-34"/>
                <a:cs typeface="IrisUPC" pitchFamily="34" charset="-34"/>
              </a:rPr>
              <a:t>พร้อม</a:t>
            </a:r>
            <a:r>
              <a:rPr lang="th-TH" sz="2200" b="1" dirty="0">
                <a:solidFill>
                  <a:schemeClr val="tx1"/>
                </a:solidFill>
                <a:latin typeface="IrisUPC" pitchFamily="34" charset="-34"/>
                <a:cs typeface="IrisUPC" pitchFamily="34" charset="-34"/>
              </a:rPr>
              <a:t>ทั้งให้จัดทำบันทึกแสดงเหตุผลและความจำเป็นรวมทั้งรายละเอียดของการถอดแบบและหรือการคำนวณประกอบไว้ด้วย</a:t>
            </a:r>
            <a:endParaRPr lang="th-TH" sz="2200" b="1" dirty="0" smtClean="0">
              <a:solidFill>
                <a:schemeClr val="tx1"/>
              </a:solidFill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931967" y="473999"/>
            <a:ext cx="7255423" cy="1298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</a:pPr>
            <a:r>
              <a:rPr lang="th-TH" sz="3200" b="1" dirty="0" smtClean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แนวทางปฏิบัติ</a:t>
            </a:r>
          </a:p>
          <a:p>
            <a:pPr algn="ctr">
              <a:lnSpc>
                <a:spcPct val="80000"/>
              </a:lnSpc>
              <a:spcBef>
                <a:spcPct val="0"/>
              </a:spcBef>
            </a:pPr>
            <a:r>
              <a:rPr lang="th-TH" sz="3200" b="1" dirty="0" smtClean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กรณี</a:t>
            </a:r>
            <a:r>
              <a:rPr lang="th-TH" sz="32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ที่ไม่สามารถถอดแบบก่อสร้างหรือคำนวณค่า</a:t>
            </a:r>
            <a:r>
              <a:rPr lang="th-TH" sz="3200" b="1" dirty="0" smtClean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งาน</a:t>
            </a:r>
          </a:p>
          <a:p>
            <a:pPr algn="ctr">
              <a:lnSpc>
                <a:spcPct val="80000"/>
              </a:lnSpc>
              <a:spcBef>
                <a:spcPct val="0"/>
              </a:spcBef>
            </a:pPr>
            <a:r>
              <a:rPr lang="th-TH" sz="3200" b="1" dirty="0" smtClean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ตาม</a:t>
            </a:r>
            <a:r>
              <a:rPr lang="th-TH" sz="3200" b="1" dirty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หลักเกณฑ์ที่กำหนดไว้</a:t>
            </a:r>
            <a:r>
              <a:rPr lang="th-TH" sz="3200" b="1" dirty="0" smtClean="0"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ได้</a:t>
            </a:r>
            <a:endParaRPr lang="th-TH" sz="3200" b="1" dirty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4" name="รูปภาพ 3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48897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2884" y="2204864"/>
            <a:ext cx="899940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b="1" dirty="0" smtClean="0">
                <a:latin typeface="IrisUPC" pitchFamily="34" charset="-34"/>
                <a:cs typeface="IrisUPC" pitchFamily="34" charset="-34"/>
              </a:rPr>
              <a:t>แนวทางและวิธีปฏิบัติ</a:t>
            </a:r>
          </a:p>
          <a:p>
            <a:pPr algn="ctr"/>
            <a:r>
              <a:rPr lang="th-TH" sz="5400" b="1" dirty="0" smtClean="0">
                <a:latin typeface="IrisUPC" pitchFamily="34" charset="-34"/>
                <a:cs typeface="IrisUPC" pitchFamily="34" charset="-34"/>
              </a:rPr>
              <a:t>เกี่ยวกับ</a:t>
            </a:r>
          </a:p>
          <a:p>
            <a:pPr algn="ctr"/>
            <a:r>
              <a:rPr lang="th-TH" sz="5400" b="1" dirty="0" smtClean="0">
                <a:latin typeface="IrisUPC" pitchFamily="34" charset="-34"/>
                <a:cs typeface="IrisUPC" pitchFamily="34" charset="-34"/>
              </a:rPr>
              <a:t>หลักเกณฑ์การคำนวณราคากลางงานก่อสร้าง</a:t>
            </a:r>
            <a:endParaRPr lang="th-TH" sz="5400" b="1" dirty="0"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5" name="รูปภาพ 4" descr="แบนฟุ้ง นูน cop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737649" y="6445102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44029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60" name="Text Box 4"/>
          <p:cNvSpPr txBox="1">
            <a:spLocks noChangeArrowheads="1"/>
          </p:cNvSpPr>
          <p:nvPr/>
        </p:nvSpPr>
        <p:spPr bwMode="auto">
          <a:xfrm>
            <a:off x="251520" y="1268760"/>
            <a:ext cx="8678893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contourClr>
              <a:srgbClr val="66FF33"/>
            </a:contourClr>
          </a:sp3d>
        </p:spPr>
        <p:txBody>
          <a:bodyPr wrap="square">
            <a:spAutoFit/>
          </a:bodyPr>
          <a:lstStyle/>
          <a:p>
            <a:pPr marL="269875" indent="-269875">
              <a:lnSpc>
                <a:spcPts val="2400"/>
              </a:lnSpc>
              <a:buClr>
                <a:srgbClr val="003300"/>
              </a:buClr>
              <a:buSzPct val="65000"/>
              <a:buFont typeface="Wingdings" pitchFamily="2" charset="2"/>
              <a:buChar char="v"/>
            </a:pPr>
            <a:r>
              <a:rPr lang="th-TH" sz="2400" b="1" dirty="0">
                <a:latin typeface="IrisUPC" pitchFamily="34" charset="-34"/>
                <a:cs typeface="IrisUPC" pitchFamily="34" charset="-34"/>
              </a:rPr>
              <a:t>เป็น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ข้อบังคับ   ข้อกำหนด  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แนวทาง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และวิธีปฏิบัติเพื่อให้มีการนำหลักเกณฑ์การคำนวณราคากลางงานก่อสร้างไปใช้ปฏิบัติได้อย่างถูกต้องและมี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ประสิทธิภาพ</a:t>
            </a:r>
          </a:p>
          <a:p>
            <a:pPr>
              <a:lnSpc>
                <a:spcPts val="2400"/>
              </a:lnSpc>
              <a:buClr>
                <a:srgbClr val="003300"/>
              </a:buClr>
              <a:buSzPct val="65000"/>
            </a:pPr>
            <a:endParaRPr lang="th-TH" sz="600" b="1" dirty="0">
              <a:latin typeface="IrisUPC" pitchFamily="34" charset="-34"/>
              <a:cs typeface="IrisUPC" pitchFamily="34" charset="-34"/>
            </a:endParaRPr>
          </a:p>
          <a:p>
            <a:pPr marL="269875" indent="-269875">
              <a:lnSpc>
                <a:spcPts val="2400"/>
              </a:lnSpc>
              <a:buClr>
                <a:srgbClr val="003300"/>
              </a:buClr>
              <a:buSzPct val="65000"/>
              <a:buFont typeface="Wingdings" pitchFamily="2" charset="2"/>
              <a:buChar char="v"/>
            </a:pPr>
            <a:r>
              <a:rPr lang="th-TH" sz="2400" b="1" dirty="0">
                <a:latin typeface="IrisUPC" pitchFamily="34" charset="-34"/>
                <a:cs typeface="IrisUPC" pitchFamily="34" charset="-34"/>
              </a:rPr>
              <a:t>ประกอบด้วยแนวทางและวิธีปฏิบัติ   รวม  </a:t>
            </a:r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21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 ข้อ 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ในเรื่องต่างๆ  ดังนี้</a:t>
            </a:r>
          </a:p>
        </p:txBody>
      </p:sp>
      <p:sp>
        <p:nvSpPr>
          <p:cNvPr id="480261" name="Text Box 5"/>
          <p:cNvSpPr txBox="1">
            <a:spLocks noChangeArrowheads="1"/>
          </p:cNvSpPr>
          <p:nvPr/>
        </p:nvSpPr>
        <p:spPr bwMode="auto">
          <a:xfrm>
            <a:off x="467544" y="2565031"/>
            <a:ext cx="8208963" cy="4104329"/>
          </a:xfrm>
          <a:prstGeom prst="rect">
            <a:avLst/>
          </a:prstGeom>
          <a:noFill/>
          <a:ln w="12700" algn="ctr">
            <a:solidFill>
              <a:schemeClr val="bg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>
            <a:spAutoFit/>
          </a:bodyPr>
          <a:lstStyle/>
          <a:p>
            <a:pPr marL="180975">
              <a:lnSpc>
                <a:spcPts val="2300"/>
              </a:lnSpc>
              <a:spcBef>
                <a:spcPts val="400"/>
              </a:spcBef>
              <a:buClr>
                <a:srgbClr val="0000CC"/>
              </a:buClr>
            </a:pPr>
            <a:r>
              <a:rPr lang="th-TH" sz="2200" b="1" dirty="0" smtClean="0">
                <a:solidFill>
                  <a:srgbClr val="0000CC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1.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ขอบเขตการบังคับใช้</a:t>
            </a:r>
          </a:p>
          <a:p>
            <a:pPr marL="180975">
              <a:lnSpc>
                <a:spcPts val="2300"/>
              </a:lnSpc>
              <a:spcBef>
                <a:spcPts val="400"/>
              </a:spcBef>
              <a:buClr>
                <a:srgbClr val="0000CC"/>
              </a:buClr>
            </a:pP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 2.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ข้อกำหนดให้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ใช้หลักเกณฑ์การคำนวณราคากลางงาน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ก่อสร้างนี้ แทน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หลักเกณฑ์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ฯ เดิม</a:t>
            </a:r>
            <a:endParaRPr lang="en-US" sz="2200" b="1" dirty="0" smtClean="0">
              <a:latin typeface="IrisUPC" pitchFamily="34" charset="-34"/>
              <a:cs typeface="IrisUPC" pitchFamily="34" charset="-34"/>
            </a:endParaRPr>
          </a:p>
          <a:p>
            <a:pPr marL="180975">
              <a:lnSpc>
                <a:spcPts val="2300"/>
              </a:lnSpc>
              <a:spcBef>
                <a:spcPts val="400"/>
              </a:spcBef>
              <a:buClr>
                <a:srgbClr val="0000CC"/>
              </a:buClr>
            </a:pP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 3.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ข้อกำหนดให้ใช้หลักเกณฑ์การคำนวณราคากลางงานก่อสร้างนี้กับทุกโครงการ/งานก่อสร้าง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/>
            </a:r>
            <a:br>
              <a:rPr lang="en-US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    โดยไม่คำนึงถึงวงเงินหรือมูลค่าของโครงการ/งานก่อสร้าง</a:t>
            </a:r>
          </a:p>
          <a:p>
            <a:pPr marL="180975">
              <a:lnSpc>
                <a:spcPts val="2300"/>
              </a:lnSpc>
              <a:spcBef>
                <a:spcPts val="400"/>
              </a:spcBef>
              <a:buClr>
                <a:srgbClr val="0000CC"/>
              </a:buClr>
            </a:pP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 4.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งานก่อสร้างที่อยู่ในบังคับต้องคำนวณราคากลางตามหลักเกณฑ์ฯ</a:t>
            </a:r>
          </a:p>
          <a:p>
            <a:pPr marL="180975">
              <a:lnSpc>
                <a:spcPts val="2300"/>
              </a:lnSpc>
              <a:spcBef>
                <a:spcPts val="400"/>
              </a:spcBef>
              <a:buClr>
                <a:srgbClr val="0000CC"/>
              </a:buClr>
            </a:pP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 5.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ข้อกำหนดในการใช้หลักเกณฑ์การคำนวณราคากลางงานก่อสร้างแต่ละหลักเกณฑ์ฯ</a:t>
            </a:r>
          </a:p>
          <a:p>
            <a:pPr marL="180975">
              <a:lnSpc>
                <a:spcPts val="2300"/>
              </a:lnSpc>
              <a:spcBef>
                <a:spcPts val="400"/>
              </a:spcBef>
              <a:buClr>
                <a:srgbClr val="0000CC"/>
              </a:buClr>
            </a:pP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 6.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ความหมายและขอบเขตของงานก่อสร้างแต่ละกลุ่มเพื่อประกอบการเลือกใช้หลักเกณฑ์ฯ</a:t>
            </a:r>
          </a:p>
          <a:p>
            <a:pPr marL="180975">
              <a:lnSpc>
                <a:spcPts val="2300"/>
              </a:lnSpc>
              <a:spcBef>
                <a:spcPts val="400"/>
              </a:spcBef>
              <a:buClr>
                <a:srgbClr val="0000CC"/>
              </a:buClr>
            </a:pP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 7.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แนวทางการ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นำหลักเกณฑ์การคำนวณราคากลางงานก่อสร้างนี้ ไปใช้กับงานก่อสร้าง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อื่น</a:t>
            </a:r>
          </a:p>
          <a:p>
            <a:pPr marL="180975">
              <a:lnSpc>
                <a:spcPts val="2300"/>
              </a:lnSpc>
              <a:spcBef>
                <a:spcPts val="400"/>
              </a:spcBef>
              <a:buClr>
                <a:srgbClr val="0000CC"/>
              </a:buClr>
            </a:pP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 8.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ข้อกำหนด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กรณีโครงการ/งานก่อสร้างซึ่งจัดจ้างก่อสร้างเป็นสัญญาเดียวสามารถใช้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หลักเกณฑ์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    การ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คำนวณราคากลางงาน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ก่อสร้างได้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มากกว่า 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หลักเกณฑ์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  <a:p>
            <a:pPr marL="180975">
              <a:lnSpc>
                <a:spcPts val="2300"/>
              </a:lnSpc>
              <a:spcBef>
                <a:spcPts val="400"/>
              </a:spcBef>
              <a:buClr>
                <a:srgbClr val="0000CC"/>
              </a:buClr>
            </a:pP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 9.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ข้อกำหนด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เกี่ยวกับราคาและแหล่งวัสดุก่อสร้าง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</a:t>
            </a:r>
          </a:p>
          <a:p>
            <a:pPr marL="180975">
              <a:lnSpc>
                <a:spcPts val="2300"/>
              </a:lnSpc>
              <a:spcBef>
                <a:spcPts val="400"/>
              </a:spcBef>
              <a:buClr>
                <a:srgbClr val="0000CC"/>
              </a:buClr>
            </a:pP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10.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บทบาท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ของกระทรวงพาณิชย์ ใน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การเผยแพร่ราคาวัสดุ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ก่อสร้าง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8114" y="179587"/>
            <a:ext cx="7289675" cy="976102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 contourW="12700"/>
        </p:spPr>
        <p:txBody>
          <a:bodyPr wrap="none" rtlCol="0" anchor="b" anchorCtr="0">
            <a:noAutofit/>
            <a:sp3d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pPr algn="ctr">
              <a:lnSpc>
                <a:spcPts val="3000"/>
              </a:lnSpc>
              <a:spcBef>
                <a:spcPct val="0"/>
              </a:spcBef>
              <a:buClrTx/>
              <a:buFontTx/>
              <a:buNone/>
            </a:pPr>
            <a:r>
              <a:rPr lang="th-TH" sz="3600" b="1" dirty="0">
                <a:latin typeface="IrisUPC" pitchFamily="34" charset="-34"/>
                <a:cs typeface="IrisUPC" pitchFamily="34" charset="-34"/>
              </a:rPr>
              <a:t>แนวทางและวิธีปฏิบัติ</a:t>
            </a:r>
          </a:p>
          <a:p>
            <a:pPr algn="ctr">
              <a:lnSpc>
                <a:spcPts val="3000"/>
              </a:lnSpc>
              <a:spcBef>
                <a:spcPct val="0"/>
              </a:spcBef>
              <a:buClrTx/>
              <a:buFontTx/>
              <a:buNone/>
            </a:pPr>
            <a:r>
              <a:rPr lang="th-TH" sz="3600" b="1" dirty="0">
                <a:latin typeface="IrisUPC" pitchFamily="34" charset="-34"/>
                <a:cs typeface="IrisUPC" pitchFamily="34" charset="-34"/>
              </a:rPr>
              <a:t>เกี่ยวกับหลักเกณฑ์การคำนวณราคากลางงาน</a:t>
            </a:r>
            <a:r>
              <a:rPr lang="th-TH" sz="3600" b="1" dirty="0" smtClean="0">
                <a:latin typeface="IrisUPC" pitchFamily="34" charset="-34"/>
                <a:cs typeface="IrisUPC" pitchFamily="34" charset="-34"/>
              </a:rPr>
              <a:t>ก่อสร้าง</a:t>
            </a:r>
            <a:endParaRPr lang="th-TH" sz="3600" b="1" dirty="0"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6" name="รูปภาพ 5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29726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85" name="Rectangle 5"/>
          <p:cNvSpPr>
            <a:spLocks noChangeArrowheads="1"/>
          </p:cNvSpPr>
          <p:nvPr/>
        </p:nvSpPr>
        <p:spPr bwMode="auto">
          <a:xfrm>
            <a:off x="-9428" y="95926"/>
            <a:ext cx="9153428" cy="317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lnSpc>
                <a:spcPct val="75000"/>
              </a:lnSpc>
              <a:spcBef>
                <a:spcPct val="0"/>
              </a:spcBef>
              <a:buClrTx/>
              <a:buFontTx/>
              <a:buNone/>
            </a:pPr>
            <a:r>
              <a:rPr lang="th-TH" sz="1800" b="1" dirty="0">
                <a:effectLst/>
                <a:latin typeface="IrisUPC" pitchFamily="34" charset="-34"/>
                <a:cs typeface="IrisUPC" pitchFamily="34" charset="-34"/>
              </a:rPr>
              <a:t>แนวทางและวิธีปฏิบัติเกี่ยวกับหลักเกณฑ์การคำนวณราคากลางงานก่อสร้าง (ต่อ)</a:t>
            </a:r>
          </a:p>
        </p:txBody>
      </p:sp>
      <p:sp>
        <p:nvSpPr>
          <p:cNvPr id="481283" name="Text Box 3"/>
          <p:cNvSpPr txBox="1">
            <a:spLocks noChangeArrowheads="1"/>
          </p:cNvSpPr>
          <p:nvPr/>
        </p:nvSpPr>
        <p:spPr bwMode="auto">
          <a:xfrm>
            <a:off x="539552" y="620688"/>
            <a:ext cx="8064896" cy="585893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anchor="ctr" anchorCtr="0">
            <a:noAutofit/>
            <a:sp3d/>
          </a:bodyPr>
          <a:lstStyle/>
          <a:p>
            <a:pPr marL="180975">
              <a:lnSpc>
                <a:spcPts val="2300"/>
              </a:lnSpc>
              <a:spcBef>
                <a:spcPts val="600"/>
              </a:spcBef>
              <a:buClr>
                <a:srgbClr val="4C004C"/>
              </a:buClr>
            </a:pPr>
            <a:r>
              <a:rPr lang="th-TH" sz="2200" b="1" dirty="0" smtClean="0">
                <a:solidFill>
                  <a:srgbClr val="000000"/>
                </a:solidFill>
                <a:latin typeface="EucrosiaUPC" pitchFamily="18" charset="-34"/>
                <a:cs typeface="EucrosiaUPC" pitchFamily="18" charset="-34"/>
              </a:rPr>
              <a:t>11.  </a:t>
            </a:r>
            <a:r>
              <a:rPr lang="th-TH" sz="2200" b="1" dirty="0" smtClean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ข้อกำหนด</a:t>
            </a:r>
            <a:r>
              <a:rPr lang="th-TH" sz="2200" b="1" dirty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ในการ</a:t>
            </a:r>
            <a:r>
              <a:rPr lang="th-TH" sz="2200" b="1" dirty="0" smtClean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ปรับปรุงตารางค่า</a:t>
            </a:r>
            <a:r>
              <a:rPr lang="th-TH" sz="2200" b="1" dirty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ขนส่งวัสดุ</a:t>
            </a:r>
            <a:r>
              <a:rPr lang="th-TH" sz="2200" b="1" dirty="0" smtClean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ก่อสร้าง ตารางค่า</a:t>
            </a:r>
            <a:r>
              <a:rPr lang="th-TH" sz="2200" b="1" dirty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ดำเนินการและค่าเสื่อม</a:t>
            </a:r>
            <a:r>
              <a:rPr lang="th-TH" sz="2200" b="1" dirty="0" smtClean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ราคา</a:t>
            </a:r>
            <a:br>
              <a:rPr lang="th-TH" sz="2200" b="1" dirty="0" smtClean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       เครื่องจักร</a:t>
            </a:r>
            <a:r>
              <a:rPr lang="en-US" sz="2200" b="1" dirty="0" smtClean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 smtClean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 ตารางอัตรา</a:t>
            </a:r>
            <a:r>
              <a:rPr lang="th-TH" sz="2200" b="1" dirty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ราคางาน</a:t>
            </a:r>
            <a:r>
              <a:rPr lang="th-TH" sz="2200" b="1" dirty="0" smtClean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ดิน   ตารางอัตรา</a:t>
            </a:r>
            <a:r>
              <a:rPr lang="th-TH" sz="2200" b="1" dirty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ราคางานปรับปรุงฐานรากและงาน</a:t>
            </a:r>
            <a:r>
              <a:rPr lang="th-TH" sz="2200" b="1" dirty="0" smtClean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ระเบิด</a:t>
            </a:r>
            <a:br>
              <a:rPr lang="th-TH" sz="2200" b="1" dirty="0" smtClean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       หิน และรายละเอียดประกอบการคำนวณฯ อื่นๆ</a:t>
            </a:r>
            <a:endParaRPr lang="en-US" sz="2200" b="1" dirty="0">
              <a:solidFill>
                <a:srgbClr val="000000"/>
              </a:solidFill>
              <a:latin typeface="IrisUPC" pitchFamily="34" charset="-34"/>
              <a:cs typeface="IrisUPC" pitchFamily="34" charset="-34"/>
            </a:endParaRPr>
          </a:p>
          <a:p>
            <a:pPr marL="180975">
              <a:lnSpc>
                <a:spcPts val="2300"/>
              </a:lnSpc>
              <a:spcBef>
                <a:spcPts val="600"/>
              </a:spcBef>
              <a:buClr>
                <a:srgbClr val="4C004C"/>
              </a:buClr>
            </a:pPr>
            <a:r>
              <a:rPr lang="th-TH" sz="2200" b="1" dirty="0" smtClean="0">
                <a:solidFill>
                  <a:srgbClr val="000000"/>
                </a:solidFill>
                <a:latin typeface="EucrosiaUPC" pitchFamily="18" charset="-34"/>
                <a:cs typeface="EucrosiaUPC" pitchFamily="18" charset="-34"/>
              </a:rPr>
              <a:t>12.  </a:t>
            </a:r>
            <a:r>
              <a:rPr lang="th-TH" sz="2200" b="1" dirty="0" smtClean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ข้อกำหนด</a:t>
            </a:r>
            <a:r>
              <a:rPr lang="th-TH" sz="2200" b="1" dirty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ในการปรับปรุงบัญชีค่าแรงงาน/ดำเนินการฯ</a:t>
            </a:r>
            <a:r>
              <a:rPr lang="en-US" sz="2200" b="1" dirty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 </a:t>
            </a:r>
            <a:endParaRPr lang="th-TH" sz="2200" b="1" dirty="0" smtClean="0">
              <a:solidFill>
                <a:srgbClr val="000000"/>
              </a:solidFill>
              <a:latin typeface="IrisUPC" pitchFamily="34" charset="-34"/>
              <a:cs typeface="IrisUPC" pitchFamily="34" charset="-34"/>
            </a:endParaRPr>
          </a:p>
          <a:p>
            <a:pPr marL="180975">
              <a:lnSpc>
                <a:spcPts val="2300"/>
              </a:lnSpc>
              <a:spcBef>
                <a:spcPts val="600"/>
              </a:spcBef>
              <a:buClr>
                <a:srgbClr val="4C004C"/>
              </a:buClr>
            </a:pPr>
            <a:r>
              <a:rPr lang="th-TH" sz="2200" b="1" dirty="0" smtClean="0">
                <a:solidFill>
                  <a:srgbClr val="000000"/>
                </a:solidFill>
                <a:latin typeface="EucrosiaUPC" pitchFamily="18" charset="-34"/>
                <a:cs typeface="EucrosiaUPC" pitchFamily="18" charset="-34"/>
              </a:rPr>
              <a:t>13.  </a:t>
            </a:r>
            <a:r>
              <a:rPr lang="th-TH" sz="2200" b="1" dirty="0" smtClean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ข้อกำหนด</a:t>
            </a:r>
            <a:r>
              <a:rPr lang="th-TH" sz="2200" b="1" dirty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และการ</a:t>
            </a:r>
            <a:r>
              <a:rPr lang="th-TH" sz="2200" b="1" dirty="0" smtClean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ประกาศเปลี่ยนแปลงอัตรา</a:t>
            </a:r>
            <a:r>
              <a:rPr lang="th-TH" sz="2200" b="1" dirty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ดอกเบี้ย</a:t>
            </a:r>
            <a:r>
              <a:rPr lang="th-TH" sz="2200" b="1" dirty="0" smtClean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เงินกู้ฯ และตาราง </a:t>
            </a:r>
            <a:r>
              <a:rPr lang="en-US" sz="2200" b="1" dirty="0" smtClean="0">
                <a:solidFill>
                  <a:srgbClr val="000000"/>
                </a:solidFill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th-TH" sz="2200" b="1" dirty="0" smtClean="0">
                <a:solidFill>
                  <a:srgbClr val="000000"/>
                </a:solidFill>
                <a:latin typeface="Angsana New" pitchFamily="18" charset="-34"/>
                <a:cs typeface="Angsana New" pitchFamily="18" charset="-34"/>
              </a:rPr>
              <a:t> </a:t>
            </a:r>
            <a:endParaRPr lang="th-TH" sz="2200" b="1" dirty="0">
              <a:solidFill>
                <a:srgbClr val="000000"/>
              </a:solidFill>
              <a:latin typeface="Angsana New" pitchFamily="18" charset="-34"/>
              <a:cs typeface="Angsana New" pitchFamily="18" charset="-34"/>
            </a:endParaRPr>
          </a:p>
          <a:p>
            <a:pPr marL="180975">
              <a:lnSpc>
                <a:spcPts val="2300"/>
              </a:lnSpc>
              <a:spcBef>
                <a:spcPts val="600"/>
              </a:spcBef>
              <a:buClr>
                <a:srgbClr val="4C004C"/>
              </a:buClr>
            </a:pPr>
            <a:r>
              <a:rPr lang="th-TH" sz="2200" b="1" dirty="0" smtClean="0">
                <a:solidFill>
                  <a:srgbClr val="000000"/>
                </a:solidFill>
                <a:latin typeface="EucrosiaUPC" pitchFamily="18" charset="-34"/>
                <a:cs typeface="EucrosiaUPC" pitchFamily="18" charset="-34"/>
              </a:rPr>
              <a:t>14.  </a:t>
            </a:r>
            <a:r>
              <a:rPr lang="th-TH" sz="2200" b="1" dirty="0" smtClean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ข้อกำหนดและการ</a:t>
            </a:r>
            <a:r>
              <a:rPr lang="th-TH" sz="2200" b="1" dirty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ประกาศเปลี่ยนแปลง</a:t>
            </a:r>
            <a:r>
              <a:rPr lang="th-TH" sz="2200" b="1" dirty="0" smtClean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ภาษีมูลค่าเพิ่ม และตาราง </a:t>
            </a:r>
            <a:r>
              <a:rPr lang="en-US" sz="2200" b="1" dirty="0" smtClean="0">
                <a:solidFill>
                  <a:srgbClr val="000000"/>
                </a:solidFill>
                <a:latin typeface="Angsana New" pitchFamily="18" charset="-34"/>
                <a:cs typeface="Angsana New" pitchFamily="18" charset="-34"/>
              </a:rPr>
              <a:t>Factor F</a:t>
            </a:r>
            <a:endParaRPr lang="en-US" sz="2200" b="1" dirty="0">
              <a:solidFill>
                <a:srgbClr val="000000"/>
              </a:solidFill>
              <a:latin typeface="Angsana New" pitchFamily="18" charset="-34"/>
              <a:cs typeface="Angsana New" pitchFamily="18" charset="-34"/>
            </a:endParaRPr>
          </a:p>
          <a:p>
            <a:pPr marL="180975">
              <a:lnSpc>
                <a:spcPts val="2300"/>
              </a:lnSpc>
              <a:spcBef>
                <a:spcPts val="600"/>
              </a:spcBef>
              <a:buClr>
                <a:srgbClr val="4C004C"/>
              </a:buClr>
            </a:pPr>
            <a:r>
              <a:rPr lang="th-TH" sz="2200" b="1" dirty="0" smtClean="0">
                <a:solidFill>
                  <a:srgbClr val="000000"/>
                </a:solidFill>
                <a:latin typeface="EucrosiaUPC" pitchFamily="18" charset="-34"/>
                <a:cs typeface="EucrosiaUPC" pitchFamily="18" charset="-34"/>
              </a:rPr>
              <a:t>15.  </a:t>
            </a:r>
            <a:r>
              <a:rPr lang="th-TH" sz="2200" b="1" dirty="0" smtClean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แนวทาง</a:t>
            </a:r>
            <a:r>
              <a:rPr lang="th-TH" sz="2200" b="1" dirty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ปฏิบัติในการแบ่งงวดงาน </a:t>
            </a:r>
            <a:r>
              <a:rPr lang="th-TH" sz="2200" b="1" dirty="0" smtClean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การจ่ายเงิน </a:t>
            </a:r>
            <a:r>
              <a:rPr lang="th-TH" sz="2200" b="1" dirty="0" smtClean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2200" b="1" dirty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การกำหนดระยะเวลาแล้วเสร็จของ</a:t>
            </a:r>
            <a:r>
              <a:rPr lang="th-TH" sz="2200" b="1" dirty="0" smtClean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งาน</a:t>
            </a:r>
            <a:br>
              <a:rPr lang="th-TH" sz="2200" b="1" dirty="0" smtClean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       ก่อสร้าง</a:t>
            </a:r>
            <a:r>
              <a:rPr lang="en-US" sz="2200" b="1" dirty="0" smtClean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 </a:t>
            </a:r>
            <a:endParaRPr lang="en-US" sz="2200" b="1" dirty="0">
              <a:solidFill>
                <a:srgbClr val="000000"/>
              </a:solidFill>
              <a:latin typeface="IrisUPC" pitchFamily="34" charset="-34"/>
              <a:cs typeface="IrisUPC" pitchFamily="34" charset="-34"/>
            </a:endParaRPr>
          </a:p>
          <a:p>
            <a:pPr marL="180975">
              <a:lnSpc>
                <a:spcPts val="2300"/>
              </a:lnSpc>
              <a:spcBef>
                <a:spcPts val="600"/>
              </a:spcBef>
              <a:buClr>
                <a:srgbClr val="4C004C"/>
              </a:buClr>
            </a:pPr>
            <a:r>
              <a:rPr lang="th-TH" sz="2200" b="1" dirty="0" smtClean="0">
                <a:solidFill>
                  <a:srgbClr val="000000"/>
                </a:solidFill>
                <a:latin typeface="EucrosiaUPC" pitchFamily="18" charset="-34"/>
                <a:cs typeface="EucrosiaUPC" pitchFamily="18" charset="-34"/>
              </a:rPr>
              <a:t>16.  </a:t>
            </a:r>
            <a:r>
              <a:rPr lang="th-TH" sz="2200" b="1" dirty="0" smtClean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แนวทาง</a:t>
            </a:r>
            <a:r>
              <a:rPr lang="th-TH" sz="2200" b="1" dirty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ปฏิบัติเกี่ยวกับการออกแบบ</a:t>
            </a:r>
            <a:r>
              <a:rPr lang="th-TH" sz="2200" b="1" dirty="0" smtClean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ก่อสร้างและประมาณการราคาในชั้นต้น</a:t>
            </a:r>
            <a:endParaRPr lang="th-TH" sz="2200" b="1" dirty="0">
              <a:solidFill>
                <a:srgbClr val="000000"/>
              </a:solidFill>
              <a:latin typeface="IrisUPC" pitchFamily="34" charset="-34"/>
              <a:cs typeface="IrisUPC" pitchFamily="34" charset="-34"/>
            </a:endParaRPr>
          </a:p>
          <a:p>
            <a:pPr marL="180975">
              <a:lnSpc>
                <a:spcPts val="2300"/>
              </a:lnSpc>
              <a:spcBef>
                <a:spcPts val="600"/>
              </a:spcBef>
              <a:buClr>
                <a:srgbClr val="4C004C"/>
              </a:buClr>
            </a:pPr>
            <a:r>
              <a:rPr lang="th-TH" sz="2200" b="1" dirty="0" smtClean="0">
                <a:solidFill>
                  <a:srgbClr val="000000"/>
                </a:solidFill>
                <a:latin typeface="EucrosiaUPC" pitchFamily="18" charset="-34"/>
                <a:cs typeface="EucrosiaUPC" pitchFamily="18" charset="-34"/>
              </a:rPr>
              <a:t>17.  </a:t>
            </a:r>
            <a:r>
              <a:rPr lang="th-TH" sz="2200" b="1" dirty="0" smtClean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การแต่งตั้ง </a:t>
            </a:r>
            <a:r>
              <a:rPr lang="th-TH" sz="2200" b="1" dirty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องค์ประกอบ </a:t>
            </a:r>
            <a:r>
              <a:rPr lang="th-TH" sz="2200" b="1" dirty="0" smtClean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2200" b="1" dirty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อำนาจหน้าที่ของคณะกรรมการกำหนดราคา</a:t>
            </a:r>
            <a:r>
              <a:rPr lang="th-TH" sz="2200" b="1" dirty="0" smtClean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กลาง</a:t>
            </a:r>
          </a:p>
          <a:p>
            <a:pPr marL="180975">
              <a:lnSpc>
                <a:spcPts val="2300"/>
              </a:lnSpc>
              <a:spcBef>
                <a:spcPts val="600"/>
              </a:spcBef>
              <a:buClr>
                <a:srgbClr val="4C004C"/>
              </a:buClr>
            </a:pPr>
            <a:r>
              <a:rPr lang="th-TH" sz="2200" b="1" dirty="0" smtClean="0">
                <a:solidFill>
                  <a:srgbClr val="000000"/>
                </a:solidFill>
                <a:latin typeface="EucrosiaUPC" pitchFamily="18" charset="-34"/>
                <a:cs typeface="EucrosiaUPC" pitchFamily="18" charset="-34"/>
              </a:rPr>
              <a:t>18.  </a:t>
            </a:r>
            <a:r>
              <a:rPr lang="th-TH" sz="2200" b="1" dirty="0" smtClean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การปรับปรุงราคากลางงานก่อสร้างให้มีความเป็นปัจจุบัน</a:t>
            </a:r>
            <a:endParaRPr lang="en-US" sz="2200" b="1" dirty="0">
              <a:solidFill>
                <a:srgbClr val="000000"/>
              </a:solidFill>
              <a:latin typeface="IrisUPC" pitchFamily="34" charset="-34"/>
              <a:cs typeface="IrisUPC" pitchFamily="34" charset="-34"/>
            </a:endParaRPr>
          </a:p>
          <a:p>
            <a:pPr marL="180975">
              <a:lnSpc>
                <a:spcPts val="2300"/>
              </a:lnSpc>
              <a:spcBef>
                <a:spcPts val="600"/>
              </a:spcBef>
              <a:buClr>
                <a:srgbClr val="4C004C"/>
              </a:buClr>
            </a:pPr>
            <a:r>
              <a:rPr lang="th-TH" sz="2200" b="1" dirty="0" smtClean="0">
                <a:solidFill>
                  <a:srgbClr val="000000"/>
                </a:solidFill>
                <a:latin typeface="EucrosiaUPC" pitchFamily="18" charset="-34"/>
                <a:cs typeface="EucrosiaUPC" pitchFamily="18" charset="-34"/>
              </a:rPr>
              <a:t>19.  </a:t>
            </a:r>
            <a:r>
              <a:rPr lang="th-TH" sz="2200" b="1" dirty="0" smtClean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แนวทาง</a:t>
            </a:r>
            <a:r>
              <a:rPr lang="th-TH" sz="2200" b="1" dirty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ปฏิบัติกรณีมีการประกาศเปลี่ยนแปลงอัตราดอกเบี้ย</a:t>
            </a:r>
            <a:r>
              <a:rPr lang="th-TH" sz="2200" b="1" dirty="0" smtClean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เงินกู้   ภาษีมูลค่าเพิ่ม  ตาราง</a:t>
            </a:r>
            <a:br>
              <a:rPr lang="th-TH" sz="2200" b="1" dirty="0" smtClean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     </a:t>
            </a:r>
            <a:r>
              <a:rPr lang="th-TH" sz="2200" b="1" dirty="0" smtClean="0">
                <a:solidFill>
                  <a:srgbClr val="000000"/>
                </a:solidFill>
                <a:latin typeface="Angsana New" pitchFamily="18" charset="-34"/>
                <a:cs typeface="Angsana New" pitchFamily="18" charset="-34"/>
              </a:rPr>
              <a:t>  </a:t>
            </a:r>
            <a:r>
              <a:rPr lang="en-US" sz="2200" b="1" dirty="0" smtClean="0">
                <a:solidFill>
                  <a:srgbClr val="000000"/>
                </a:solidFill>
                <a:latin typeface="Angsana New" pitchFamily="18" charset="-34"/>
                <a:cs typeface="Angsana New" pitchFamily="18" charset="-34"/>
              </a:rPr>
              <a:t> Factor F</a:t>
            </a:r>
            <a:r>
              <a:rPr lang="en-US" sz="2200" b="1" dirty="0" smtClean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 smtClean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และรายละเอียด</a:t>
            </a:r>
            <a:r>
              <a:rPr lang="th-TH" sz="2200" b="1" dirty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ประกอบการคำนวณราคากลางงานก่อสร้าง</a:t>
            </a:r>
          </a:p>
          <a:p>
            <a:pPr marL="180975">
              <a:lnSpc>
                <a:spcPts val="2300"/>
              </a:lnSpc>
              <a:spcBef>
                <a:spcPts val="600"/>
              </a:spcBef>
              <a:buClr>
                <a:srgbClr val="4C004C"/>
              </a:buClr>
            </a:pPr>
            <a:r>
              <a:rPr lang="th-TH" sz="2200" b="1" dirty="0" smtClean="0">
                <a:solidFill>
                  <a:srgbClr val="000000"/>
                </a:solidFill>
                <a:latin typeface="EucrosiaUPC" pitchFamily="18" charset="-34"/>
                <a:cs typeface="EucrosiaUPC" pitchFamily="18" charset="-34"/>
              </a:rPr>
              <a:t>20.  </a:t>
            </a:r>
            <a:r>
              <a:rPr lang="th-TH" sz="2200" b="1" dirty="0" smtClean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ข้อกำหนด</a:t>
            </a:r>
            <a:r>
              <a:rPr lang="th-TH" sz="2200" b="1" dirty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ในการประกาศและเปิดเผยราคากลางงานก่อสร้าง</a:t>
            </a:r>
            <a:r>
              <a:rPr lang="en-US" sz="2200" b="1" dirty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 </a:t>
            </a:r>
          </a:p>
          <a:p>
            <a:pPr marL="180975">
              <a:lnSpc>
                <a:spcPts val="2300"/>
              </a:lnSpc>
              <a:spcBef>
                <a:spcPts val="600"/>
              </a:spcBef>
              <a:buClr>
                <a:srgbClr val="4C004C"/>
              </a:buClr>
            </a:pPr>
            <a:r>
              <a:rPr lang="th-TH" sz="2200" b="1" dirty="0" smtClean="0">
                <a:solidFill>
                  <a:srgbClr val="000000"/>
                </a:solidFill>
                <a:latin typeface="EucrosiaUPC" pitchFamily="18" charset="-34"/>
                <a:cs typeface="EucrosiaUPC" pitchFamily="18" charset="-34"/>
              </a:rPr>
              <a:t>21.  </a:t>
            </a:r>
            <a:r>
              <a:rPr lang="th-TH" sz="2200" b="1" dirty="0" smtClean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อำนาจ</a:t>
            </a:r>
            <a:r>
              <a:rPr lang="th-TH" sz="2200" b="1" dirty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หน้าที่และภารกิจของหน่วยงานกลาง (กรมบัญชีกลาง) </a:t>
            </a:r>
            <a:r>
              <a:rPr lang="th-TH" sz="2200" b="1" dirty="0" smtClean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ใน</a:t>
            </a:r>
            <a:r>
              <a:rPr lang="th-TH" sz="2200" b="1" dirty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การกำกับดูแลการ</a:t>
            </a:r>
            <a:r>
              <a:rPr lang="th-TH" sz="2200" b="1" dirty="0" smtClean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กำหนด</a:t>
            </a:r>
            <a:br>
              <a:rPr lang="th-TH" sz="2200" b="1" dirty="0" smtClean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       ราคา</a:t>
            </a:r>
            <a:r>
              <a:rPr lang="th-TH" sz="2200" b="1" dirty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กลางงานก่อสร้างของทาง</a:t>
            </a:r>
            <a:r>
              <a:rPr lang="th-TH" sz="2200" b="1" dirty="0" smtClean="0">
                <a:solidFill>
                  <a:srgbClr val="000000"/>
                </a:solidFill>
                <a:latin typeface="IrisUPC" pitchFamily="34" charset="-34"/>
                <a:cs typeface="IrisUPC" pitchFamily="34" charset="-34"/>
              </a:rPr>
              <a:t>ราชการ</a:t>
            </a:r>
            <a:endParaRPr lang="en-US" sz="2200" b="1" dirty="0">
              <a:solidFill>
                <a:srgbClr val="000000"/>
              </a:solidFill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14" name="รูปภาพ 13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86664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403" name="AutoShape 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9045575" y="6759575"/>
            <a:ext cx="71438" cy="71438"/>
          </a:xfrm>
          <a:prstGeom prst="actionButtonBlank">
            <a:avLst/>
          </a:prstGeom>
          <a:solidFill>
            <a:srgbClr val="99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486407" name="Text Box 7"/>
          <p:cNvSpPr txBox="1">
            <a:spLocks noChangeArrowheads="1"/>
          </p:cNvSpPr>
          <p:nvPr/>
        </p:nvSpPr>
        <p:spPr bwMode="auto">
          <a:xfrm>
            <a:off x="1691680" y="2276873"/>
            <a:ext cx="5760640" cy="1008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lIns="90000" tIns="46800" rIns="90000" bIns="4680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>
                <a:srgbClr val="FF3300"/>
              </a:buClr>
              <a:buSzPct val="70000"/>
            </a:pPr>
            <a:r>
              <a:rPr lang="th-TH" sz="2600" b="1" dirty="0">
                <a:latin typeface="IrisUPC" pitchFamily="34" charset="-34"/>
                <a:cs typeface="IrisUPC" pitchFamily="34" charset="-34"/>
              </a:rPr>
              <a:t>หลักเกณฑ์การคำนวณราคากลางงานก่อสร้าง</a:t>
            </a: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นี้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>
                <a:srgbClr val="FF3300"/>
              </a:buClr>
              <a:buSzPct val="70000"/>
            </a:pP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2600" b="1" dirty="0">
                <a:latin typeface="IrisUPC" pitchFamily="34" charset="-34"/>
                <a:cs typeface="IrisUPC" pitchFamily="34" charset="-34"/>
              </a:rPr>
              <a:t>บังคับใช้กับหน่วยงานภาครัฐ</a:t>
            </a:r>
          </a:p>
        </p:txBody>
      </p:sp>
      <p:sp>
        <p:nvSpPr>
          <p:cNvPr id="486409" name="Text Box 9"/>
          <p:cNvSpPr txBox="1">
            <a:spLocks noChangeArrowheads="1"/>
          </p:cNvSpPr>
          <p:nvPr/>
        </p:nvSpPr>
        <p:spPr bwMode="auto">
          <a:xfrm>
            <a:off x="799118" y="4077072"/>
            <a:ext cx="7531970" cy="156966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extrusionH="31750">
            <a:contourClr>
              <a:srgbClr val="7030A0"/>
            </a:contourClr>
          </a:sp3d>
        </p:spPr>
        <p:txBody>
          <a:bodyPr wrap="square" anchor="b" anchorCtr="0">
            <a:spAutoFit/>
          </a:bodyPr>
          <a:lstStyle/>
          <a:p>
            <a:pPr marL="269875" indent="-269875">
              <a:buSzPct val="65000"/>
              <a:buFont typeface="Wingdings" pitchFamily="2" charset="2"/>
              <a:buChar char="q"/>
            </a:pP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หน่วยงาน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ภาครัฐทั้งหมด</a:t>
            </a:r>
            <a:r>
              <a:rPr lang="en-US" sz="2400" b="1" dirty="0">
                <a:latin typeface="IrisUPC" pitchFamily="34" charset="-34"/>
                <a:cs typeface="IrisUPC" pitchFamily="34" charset="-34"/>
              </a:rPr>
              <a:t> =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ส่วนราชการ  รัฐวิสาหกิจ 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หน่วยงานอิสระ  องค์กร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		            มหาชน  และหน่วยงาน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อื่นๆ ของ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รัฐ</a:t>
            </a:r>
          </a:p>
          <a:p>
            <a:pPr marL="269875" indent="-269875">
              <a:buSzPct val="65000"/>
              <a:buFont typeface="Wingdings" pitchFamily="2" charset="2"/>
              <a:buChar char="q"/>
            </a:pP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องค์กร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ปกครองส่วน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ท้องถิ่น</a:t>
            </a:r>
          </a:p>
          <a:p>
            <a:pPr marL="269875" indent="-269875">
              <a:buSzPct val="65000"/>
              <a:buFont typeface="Wingdings" pitchFamily="2" charset="2"/>
              <a:buChar char="q"/>
            </a:pP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ไม่บังคับใช้กับภาคเอกชน</a:t>
            </a:r>
            <a:endParaRPr lang="th-TH" sz="2400" b="1" dirty="0"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0" contrast="100000"/>
          </a:blip>
          <a:srcRect/>
          <a:stretch>
            <a:fillRect/>
          </a:stretch>
        </p:blipFill>
        <p:spPr bwMode="auto">
          <a:xfrm>
            <a:off x="50823" y="6409733"/>
            <a:ext cx="399007" cy="408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AutoShape 3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048781" y="6643710"/>
            <a:ext cx="54000" cy="54000"/>
          </a:xfrm>
          <a:prstGeom prst="actionButtonBlank">
            <a:avLst/>
          </a:prstGeom>
          <a:solidFill>
            <a:srgbClr val="66FF3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2" name="TextBox 1"/>
          <p:cNvSpPr txBox="1"/>
          <p:nvPr/>
        </p:nvSpPr>
        <p:spPr>
          <a:xfrm>
            <a:off x="3353179" y="1390710"/>
            <a:ext cx="24368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แนวทางและวิธีปฏิบัติฯ ข้อ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 1)</a:t>
            </a:r>
            <a:endParaRPr lang="th-TH" sz="2000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76171" y="836712"/>
            <a:ext cx="25891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latin typeface="IrisUPC" pitchFamily="34" charset="-34"/>
                <a:cs typeface="IrisUPC" pitchFamily="34" charset="-34"/>
              </a:rPr>
              <a:t>ขอบเขตการบังคับ</a:t>
            </a:r>
            <a:r>
              <a:rPr lang="th-TH" sz="3200" b="1" dirty="0" smtClean="0">
                <a:latin typeface="IrisUPC" pitchFamily="34" charset="-34"/>
                <a:cs typeface="IrisUPC" pitchFamily="34" charset="-34"/>
              </a:rPr>
              <a:t>ใช้</a:t>
            </a:r>
            <a:endParaRPr lang="th-TH" sz="3200" b="1" dirty="0"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10" name="รูปภาพ 9" descr="แบนฟุ้ง นูน copy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09739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86686" y="2771875"/>
            <a:ext cx="7963860" cy="239078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</a:bodyPr>
          <a:lstStyle/>
          <a:p>
            <a:r>
              <a:rPr lang="th-TH" b="1" dirty="0" smtClean="0">
                <a:latin typeface="IrisUPC" pitchFamily="34" charset="-34"/>
                <a:cs typeface="IrisUPC" pitchFamily="34" charset="-34"/>
              </a:rPr>
              <a:t>หลักเกณฑ์  </a:t>
            </a:r>
            <a:r>
              <a:rPr lang="th-TH" b="1" dirty="0">
                <a:latin typeface="IrisUPC" pitchFamily="34" charset="-34"/>
                <a:cs typeface="IrisUPC" pitchFamily="34" charset="-34"/>
              </a:rPr>
              <a:t>แนวทาง </a:t>
            </a:r>
            <a:r>
              <a:rPr lang="th-TH" b="1" dirty="0" smtClean="0">
                <a:latin typeface="IrisUPC" pitchFamily="34" charset="-34"/>
                <a:cs typeface="IrisUPC" pitchFamily="34" charset="-34"/>
              </a:rPr>
              <a:t>วิธี</a:t>
            </a:r>
            <a:r>
              <a:rPr lang="th-TH" b="1" dirty="0">
                <a:latin typeface="IrisUPC" pitchFamily="34" charset="-34"/>
                <a:cs typeface="IrisUPC" pitchFamily="34" charset="-34"/>
              </a:rPr>
              <a:t>ปฏิบัติ </a:t>
            </a:r>
            <a:r>
              <a:rPr lang="th-TH" b="1" dirty="0" smtClean="0"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b="1" dirty="0">
                <a:latin typeface="IrisUPC" pitchFamily="34" charset="-34"/>
                <a:cs typeface="IrisUPC" pitchFamily="34" charset="-34"/>
              </a:rPr>
              <a:t>รายละเอียดเกี่ยวกับการกำหนดราคา</a:t>
            </a:r>
            <a:r>
              <a:rPr lang="th-TH" b="1" dirty="0" smtClean="0">
                <a:latin typeface="IrisUPC" pitchFamily="34" charset="-34"/>
                <a:cs typeface="IrisUPC" pitchFamily="34" charset="-34"/>
              </a:rPr>
              <a:t>กลาง</a:t>
            </a:r>
            <a:br>
              <a:rPr lang="th-TH" b="1" dirty="0" smtClean="0">
                <a:latin typeface="IrisUPC" pitchFamily="34" charset="-34"/>
                <a:cs typeface="IrisUPC" pitchFamily="34" charset="-34"/>
              </a:rPr>
            </a:br>
            <a:r>
              <a:rPr lang="th-TH" b="1" dirty="0" smtClean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b="1" dirty="0">
                <a:latin typeface="IrisUPC" pitchFamily="34" charset="-34"/>
                <a:cs typeface="IrisUPC" pitchFamily="34" charset="-34"/>
              </a:rPr>
              <a:t>ก่อสร้างของทางราชการ </a:t>
            </a:r>
            <a:r>
              <a:rPr lang="th-TH" b="1" dirty="0" smtClean="0">
                <a:latin typeface="IrisUPC" pitchFamily="34" charset="-34"/>
                <a:cs typeface="IrisUPC" pitchFamily="34" charset="-34"/>
              </a:rPr>
              <a:t>    ตาม</a:t>
            </a:r>
            <a:r>
              <a:rPr lang="th-TH" b="1" dirty="0">
                <a:latin typeface="IrisUPC" pitchFamily="34" charset="-34"/>
                <a:cs typeface="IrisUPC" pitchFamily="34" charset="-34"/>
              </a:rPr>
              <a:t>มติคณะรัฐมนตรี </a:t>
            </a:r>
            <a:r>
              <a:rPr lang="th-TH" b="1" dirty="0" smtClean="0">
                <a:latin typeface="IrisUPC" pitchFamily="34" charset="-34"/>
                <a:cs typeface="IrisUPC" pitchFamily="34" charset="-34"/>
              </a:rPr>
              <a:t> กฎ  ระเบียบ  ข้อบังคับ</a:t>
            </a:r>
            <a:br>
              <a:rPr lang="th-TH" b="1" dirty="0" smtClean="0">
                <a:latin typeface="IrisUPC" pitchFamily="34" charset="-34"/>
                <a:cs typeface="IrisUPC" pitchFamily="34" charset="-34"/>
              </a:rPr>
            </a:br>
            <a:r>
              <a:rPr lang="th-TH" b="1" dirty="0" smtClean="0">
                <a:latin typeface="IrisUPC" pitchFamily="34" charset="-34"/>
                <a:cs typeface="IrisUPC" pitchFamily="34" charset="-34"/>
              </a:rPr>
              <a:t>คำสั่ง  รวมทั้ง</a:t>
            </a:r>
            <a:r>
              <a:rPr lang="th-TH" b="1" dirty="0">
                <a:latin typeface="IrisUPC" pitchFamily="34" charset="-34"/>
                <a:cs typeface="IrisUPC" pitchFamily="34" charset="-34"/>
              </a:rPr>
              <a:t>ตามหนังสือเวียนอื่นใด </a:t>
            </a:r>
            <a:r>
              <a:rPr lang="th-TH" b="1" dirty="0" smtClean="0">
                <a:latin typeface="IrisUPC" pitchFamily="34" charset="-34"/>
                <a:cs typeface="IrisUPC" pitchFamily="34" charset="-34"/>
              </a:rPr>
              <a:t>    ซึ่ง</a:t>
            </a:r>
            <a:r>
              <a:rPr lang="th-TH" b="1" dirty="0">
                <a:latin typeface="IrisUPC" pitchFamily="34" charset="-34"/>
                <a:cs typeface="IrisUPC" pitchFamily="34" charset="-34"/>
              </a:rPr>
              <a:t>ได้กำหนดไว้แล้วในหลักเกณฑ์การคำนวณราคากลางงานก่อสร้างนี้ </a:t>
            </a:r>
            <a:r>
              <a:rPr lang="th-TH" b="1" dirty="0" smtClean="0">
                <a:latin typeface="IrisUPC" pitchFamily="34" charset="-34"/>
                <a:cs typeface="IrisUPC" pitchFamily="34" charset="-34"/>
              </a:rPr>
              <a:t>   ให้</a:t>
            </a:r>
            <a:r>
              <a:rPr lang="th-TH" b="1" dirty="0">
                <a:latin typeface="IrisUPC" pitchFamily="34" charset="-34"/>
                <a:cs typeface="IrisUPC" pitchFamily="34" charset="-34"/>
              </a:rPr>
              <a:t>ใช้ตามหลักเกณฑ์การคำนวณราคากลางงานก่อสร้างนี้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53179" y="1804754"/>
            <a:ext cx="24368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แนวทางและวิธีปฏิบัติฯ ข้อ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 2)</a:t>
            </a:r>
            <a:endParaRPr lang="th-TH" sz="2000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83330" y="685145"/>
            <a:ext cx="737734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3200" b="1" dirty="0">
                <a:latin typeface="IrisUPC" pitchFamily="34" charset="-34"/>
                <a:cs typeface="IrisUPC" pitchFamily="34" charset="-34"/>
              </a:rPr>
              <a:t>ข้อกำหนดให้ใช้หลักเกณฑ์การคำนวณราคากลางงานก่อสร้าง</a:t>
            </a:r>
            <a:r>
              <a:rPr lang="th-TH" sz="3200" b="1" dirty="0" smtClean="0">
                <a:latin typeface="IrisUPC" pitchFamily="34" charset="-34"/>
                <a:cs typeface="IrisUPC" pitchFamily="34" charset="-34"/>
              </a:rPr>
              <a:t>นี้</a:t>
            </a:r>
          </a:p>
          <a:p>
            <a:pPr algn="ctr"/>
            <a:r>
              <a:rPr lang="th-TH" sz="32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3200" b="1" dirty="0">
                <a:latin typeface="IrisUPC" pitchFamily="34" charset="-34"/>
                <a:cs typeface="IrisUPC" pitchFamily="34" charset="-34"/>
              </a:rPr>
              <a:t>แทนหลักเกณฑ์ฯ เดิม</a:t>
            </a:r>
            <a:endParaRPr lang="th-TH" sz="3200" dirty="0"/>
          </a:p>
        </p:txBody>
      </p:sp>
      <p:pic>
        <p:nvPicPr>
          <p:cNvPr id="6" name="รูปภาพ 5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52130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93928" y="3437637"/>
            <a:ext cx="7748398" cy="1296144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</a:bodyPr>
          <a:lstStyle/>
          <a:p>
            <a:r>
              <a:rPr lang="th-TH" sz="3000" b="1" dirty="0" smtClean="0">
                <a:latin typeface="IrisUPC" pitchFamily="34" charset="-34"/>
                <a:cs typeface="IrisUPC" pitchFamily="34" charset="-34"/>
              </a:rPr>
              <a:t>หลักเกณฑ์</a:t>
            </a:r>
            <a:r>
              <a:rPr lang="th-TH" sz="3000" b="1" dirty="0">
                <a:latin typeface="IrisUPC" pitchFamily="34" charset="-34"/>
                <a:cs typeface="IrisUPC" pitchFamily="34" charset="-34"/>
              </a:rPr>
              <a:t>การคำนวณราคากลางงานก่อสร้างนี้ </a:t>
            </a:r>
            <a:r>
              <a:rPr lang="th-TH" sz="30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3000" b="1" dirty="0">
                <a:latin typeface="IrisUPC" pitchFamily="34" charset="-34"/>
                <a:cs typeface="IrisUPC" pitchFamily="34" charset="-34"/>
              </a:rPr>
              <a:t>ให้ใช้กับงานก่อสร้าง โดยไม่คำนึงถึงวงเงิน </a:t>
            </a:r>
            <a:r>
              <a:rPr lang="th-TH" sz="3000" b="1" dirty="0" smtClean="0">
                <a:latin typeface="IrisUPC" pitchFamily="34" charset="-34"/>
                <a:cs typeface="IrisUPC" pitchFamily="34" charset="-34"/>
              </a:rPr>
              <a:t>มูลค่า </a:t>
            </a:r>
            <a:r>
              <a:rPr lang="th-TH" sz="3000" b="1" dirty="0">
                <a:latin typeface="IrisUPC" pitchFamily="34" charset="-34"/>
                <a:cs typeface="IrisUPC" pitchFamily="34" charset="-34"/>
              </a:rPr>
              <a:t>และหรือวงเงินงบประมาณของงานก่อสร้าง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47864" y="2020778"/>
            <a:ext cx="24368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แนวทางและวิธีปฏิบัติฯ ข้อ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 3)</a:t>
            </a:r>
            <a:endParaRPr lang="th-TH" sz="2000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9740" y="473522"/>
            <a:ext cx="84249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>
                <a:latin typeface="IrisUPC" pitchFamily="34" charset="-34"/>
                <a:cs typeface="IrisUPC" pitchFamily="34" charset="-34"/>
              </a:rPr>
              <a:t>ข้อกำหนดให้ใช้หลักเกณฑ์การคำนวณราคากลางงานก่อสร้าง</a:t>
            </a:r>
            <a:r>
              <a:rPr lang="th-TH" sz="3200" b="1" dirty="0" smtClean="0">
                <a:latin typeface="IrisUPC" pitchFamily="34" charset="-34"/>
                <a:cs typeface="IrisUPC" pitchFamily="34" charset="-34"/>
              </a:rPr>
              <a:t>นี้</a:t>
            </a:r>
          </a:p>
          <a:p>
            <a:pPr algn="ctr"/>
            <a:r>
              <a:rPr lang="th-TH" sz="3200" b="1" dirty="0" smtClean="0">
                <a:latin typeface="IrisUPC" pitchFamily="34" charset="-34"/>
                <a:cs typeface="IrisUPC" pitchFamily="34" charset="-34"/>
              </a:rPr>
              <a:t>กับ</a:t>
            </a:r>
            <a:r>
              <a:rPr lang="th-TH" sz="3200" b="1" dirty="0">
                <a:latin typeface="IrisUPC" pitchFamily="34" charset="-34"/>
                <a:cs typeface="IrisUPC" pitchFamily="34" charset="-34"/>
              </a:rPr>
              <a:t>ทุกโครงการ/งาน</a:t>
            </a:r>
            <a:r>
              <a:rPr lang="th-TH" sz="3200" b="1" dirty="0" smtClean="0">
                <a:latin typeface="IrisUPC" pitchFamily="34" charset="-34"/>
                <a:cs typeface="IrisUPC" pitchFamily="34" charset="-34"/>
              </a:rPr>
              <a:t>ก่อสร้าง</a:t>
            </a:r>
            <a:endParaRPr lang="en-US" sz="3200" b="1" dirty="0" smtClean="0">
              <a:latin typeface="IrisUPC" pitchFamily="34" charset="-34"/>
              <a:cs typeface="IrisUPC" pitchFamily="34" charset="-34"/>
            </a:endParaRPr>
          </a:p>
          <a:p>
            <a:pPr algn="ctr"/>
            <a:r>
              <a:rPr lang="th-TH" sz="3200" b="1" dirty="0" smtClean="0">
                <a:latin typeface="IrisUPC" pitchFamily="34" charset="-34"/>
                <a:cs typeface="IrisUPC" pitchFamily="34" charset="-34"/>
              </a:rPr>
              <a:t>โดย</a:t>
            </a:r>
            <a:r>
              <a:rPr lang="th-TH" sz="3200" b="1" dirty="0">
                <a:latin typeface="IrisUPC" pitchFamily="34" charset="-34"/>
                <a:cs typeface="IrisUPC" pitchFamily="34" charset="-34"/>
              </a:rPr>
              <a:t>ไม่คำนึงถึงวงเงินหรือมูลค่าของโครงการ/งานก่อสร้าง</a:t>
            </a:r>
            <a:r>
              <a:rPr lang="en-US" sz="3200" b="1" dirty="0">
                <a:effectLst>
                  <a:innerShdw blurRad="114300">
                    <a:prstClr val="black"/>
                  </a:innerShdw>
                </a:effectLst>
                <a:latin typeface="IrisUPC" pitchFamily="34" charset="-34"/>
                <a:cs typeface="IrisUPC" pitchFamily="34" charset="-34"/>
              </a:rPr>
              <a:t> </a:t>
            </a:r>
          </a:p>
        </p:txBody>
      </p:sp>
      <p:pic>
        <p:nvPicPr>
          <p:cNvPr id="8" name="รูปภาพ 7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18178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1502890"/>
            <a:ext cx="8640960" cy="5017338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</a:bodyPr>
          <a:lstStyle/>
          <a:p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ก่อสร้างที่ต้องคำนวณราคากลางตามหลักเกณฑ์การคำนวณราคากลางงานก่อสร้างนี้ 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หมายถึง</a:t>
            </a:r>
          </a:p>
          <a:p>
            <a:r>
              <a:rPr lang="th-TH" sz="18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1. 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กิจกรรม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การกระทำ การประกอบ การติดตั้ง และหรือการดำเนินการอื่นใด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เพื่อ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ก่อให้เกิดเป็นสิ่งก่อสร้าง  อันได้แก่  อาคาร  โครงสร้าง  ระบบสาธารณูปโภค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หรือสิ่งอื่นใด  ซึ่งมีลักษณะคงทน  ถาวร  และใช้ประโยชน์ได้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และให้หมายความรวมถึง  การปรับปรุง  การรื้อถอน  การต่อเติม  และการซ่อมแซมสิ่งที่ก่อสร้างดังกล่าวด้วย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r>
              <a:rPr lang="th-TH" sz="1800" b="1" dirty="0">
                <a:latin typeface="IrisUPC" pitchFamily="34" charset="-34"/>
                <a:cs typeface="IrisUPC" pitchFamily="34" charset="-34"/>
              </a:rPr>
              <a:t>		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การ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ปรับปรุง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หมายถึง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การแก้ไข  การกระทำ  และหรือการดำเนินการอื่นใด  เพื่อให้สิ่งก่อสร้างซึ่งได้ก่อสร้างไว้แล้วคงสภาพเดิมหรือให้มีสภาพที่ดียิ่งขึ้น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r>
              <a:rPr lang="th-TH" sz="1800" b="1" dirty="0">
                <a:latin typeface="IrisUPC" pitchFamily="34" charset="-34"/>
                <a:cs typeface="IrisUPC" pitchFamily="34" charset="-34"/>
              </a:rPr>
              <a:t>		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การ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รื้อถอน 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หมายถึง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การรื้อหรือการดำเนินการอื่นใด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เพื่อนำส่วนประกอบอันเป็นโครงสร้างของ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สิ่ง ก่อสร้าง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หรือสิ่งก่อสร้างทั้งหมดออกไป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r>
              <a:rPr lang="en-US" sz="18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การ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ต่อเติม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หมายถึง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การดัดแปลง  เปลี่ยนแปลง  เพิ่มเติม  ลดหรือขยาย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ซึ่งลักษณะ  ขอบเขต  แบบ  รูปทรง  สัดส่วน  น้ำหนัก  เนื้อ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ที่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ของโครงสร้างหรือส่วน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ต่างๆ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ของสิ่งก่อสร้างซึ่งได้ก่อสร้างไว้แล้ว  ให้ผิดไปจากเดิม  แต่มิใช่เป็นกรณีของการซ่อมแซม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r>
              <a:rPr lang="en-US" sz="18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การ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ซ่อมแซม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หมายถึง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การซ่อม 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การดำเนินการ 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และหรือการเปลี่ยนแปลงส่วนประกอบอันเป็นโครงสร้างของสิ่งก่อสร้างหรือสิ่งก่อสร้างทั้งหมดให้คงสภาพและหรือใช้งานได้ตามปกติ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ดังเดิม</a:t>
            </a:r>
            <a:endParaRPr lang="th-TH" sz="1800" b="1" dirty="0">
              <a:latin typeface="IrisUPC" pitchFamily="34" charset="-34"/>
              <a:cs typeface="IrisUPC" pitchFamily="34" charset="-34"/>
            </a:endParaRPr>
          </a:p>
          <a:p>
            <a:r>
              <a:rPr lang="th-TH" sz="18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ทั้งนี้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การปรับปรุง  การรื้อถอน  การต่อเติม  และการซ่อมแซม ดังกล่าว 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ต้องมีแบบรูปรายการและจำเป็นต้องมีการควบคุมดูแลการปฏิบัติงานตลอดระยะเวลาดำเนินการด้วย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r>
              <a:rPr lang="th-TH" sz="18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2. 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ก่อสร้างดังกล่าวตามข้อ 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ต้องดำเนินการจัดจ้างก่อสร้างตามระเบียบว่าด้วยการพัสดุ และหรือระเบียบอื่นๆ ที่เกี่ยวข้องกับการจัดจ้างก่อสร้าง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2128" y="385500"/>
            <a:ext cx="75568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3200" b="1" dirty="0" smtClean="0">
                <a:latin typeface="IrisUPC" pitchFamily="34" charset="-34"/>
                <a:cs typeface="IrisUPC" pitchFamily="34" charset="-34"/>
              </a:rPr>
              <a:t>งานก่อสร้างที่อยู่ในบังคับต้อง</a:t>
            </a:r>
            <a:r>
              <a:rPr lang="th-TH" sz="3200" b="1" dirty="0">
                <a:latin typeface="IrisUPC" pitchFamily="34" charset="-34"/>
                <a:cs typeface="IrisUPC" pitchFamily="34" charset="-34"/>
              </a:rPr>
              <a:t>คำนวณราคากลางตามหลักเกณฑ์</a:t>
            </a:r>
            <a:r>
              <a:rPr lang="th-TH" sz="3200" b="1" dirty="0" smtClean="0">
                <a:latin typeface="IrisUPC" pitchFamily="34" charset="-34"/>
                <a:cs typeface="IrisUPC" pitchFamily="34" charset="-34"/>
              </a:rPr>
              <a:t>ฯ</a:t>
            </a:r>
            <a:endParaRPr lang="en-US" sz="32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80316" y="836712"/>
            <a:ext cx="24352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แนวทางและวิธีปฏิบัติฯ ข้อ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4)</a:t>
            </a:r>
            <a:endParaRPr lang="th-TH" sz="2000" b="1" dirty="0">
              <a:latin typeface="EucrosiaUPC" pitchFamily="18" charset="-34"/>
              <a:cs typeface="EucrosiaUPC" pitchFamily="18" charset="-34"/>
            </a:endParaRPr>
          </a:p>
        </p:txBody>
      </p:sp>
      <p:pic>
        <p:nvPicPr>
          <p:cNvPr id="8" name="รูปภาพ 7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35236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939" name="Text Box 3"/>
          <p:cNvSpPr txBox="1">
            <a:spLocks noChangeArrowheads="1"/>
          </p:cNvSpPr>
          <p:nvPr/>
        </p:nvSpPr>
        <p:spPr bwMode="auto">
          <a:xfrm>
            <a:off x="323528" y="1508586"/>
            <a:ext cx="8518555" cy="501675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6350"/>
        </p:spPr>
        <p:txBody>
          <a:bodyPr wrap="square" anchor="ctr" anchorCtr="0">
            <a:noAutofit/>
          </a:bodyPr>
          <a:lstStyle/>
          <a:p>
            <a:pPr marL="269875" indent="-269875">
              <a:buClr>
                <a:srgbClr val="C00000"/>
              </a:buClr>
              <a:buSzPct val="65000"/>
              <a:buFont typeface="Wingdings" pitchFamily="2" charset="2"/>
              <a:buChar char="v"/>
            </a:pPr>
            <a:r>
              <a:rPr lang="th-TH" sz="2000" b="1" dirty="0">
                <a:latin typeface="IrisUPC" pitchFamily="34" charset="-34"/>
                <a:cs typeface="IrisUPC" pitchFamily="34" charset="-34"/>
              </a:rPr>
              <a:t>อาคาร    หมายความว่า   สิ่งปลูกสร้างถาวรที่บุคคลอาจเข้าอยู่หรือใช้สอยได้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เช่น   อาคารที่ทำการ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โรงพยาบาล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โรงเรียน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สนามกีฬา   สถานีนำร่อง   หรือสิ่งปลูกสร้างอย่างอื่นที่มีลักษณะทำนองเดียวกัน  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และรวมตลอด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ถึง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สิ่งก่อสร้าง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อื่นๆ ซึ่งสร้างขึ้นเพื่อประโยชน์ใช้สอยสำหรับอาคารนั้นๆ 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เช่น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เสาธง   รั้ว   ท่อระบายน้ำ    หอถัง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น้ำ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ถนน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ประปา และสิ่งอื่นๆ  ซึ่งเป็นส่วนประกอบของตัวอาคาร  เช่น  เครื่องปรับอากาศ  ลิฟต์  เฟอร์นิเจอร์  ฯลฯ</a:t>
            </a:r>
          </a:p>
          <a:p>
            <a:pPr marL="269875" indent="-269875">
              <a:buClr>
                <a:srgbClr val="C00000"/>
              </a:buClr>
              <a:buSzPct val="65000"/>
              <a:buFont typeface="Wingdings" pitchFamily="2" charset="2"/>
              <a:buChar char="v"/>
            </a:pPr>
            <a:r>
              <a:rPr lang="th-TH" sz="2000" b="1" dirty="0">
                <a:latin typeface="IrisUPC" pitchFamily="34" charset="-34"/>
                <a:cs typeface="IrisUPC" pitchFamily="34" charset="-34"/>
              </a:rPr>
              <a:t>งานก่อสร้างสาธารณูปโภค 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หมายความว่า   งานก่อสร้าง   ซ่อมแซม   และบำรุงรักษางานอันเกี่ยวกับการ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ประปา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การ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ไฟฟ้า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การสื่อสาร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การโทรคมนาคม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การระบายน้ำ    ระบบการขนส่งปิโตรเลียมโดยทางท่อ    ทาง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หลวง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ทาง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รถไฟ   และการอื่นที่เกี่ยวข้องซึ่งดำเนินการในระดับพื้นดิน  ใต้พื้นดิน  หรือเหนือพื้นดิน</a:t>
            </a:r>
          </a:p>
          <a:p>
            <a:pPr marL="269875" indent="-269875">
              <a:buClr>
                <a:srgbClr val="C00000"/>
              </a:buClr>
              <a:buSzPct val="65000"/>
              <a:buFont typeface="Wingdings" pitchFamily="2" charset="2"/>
              <a:buChar char="v"/>
            </a:pPr>
            <a:r>
              <a:rPr lang="th-TH" sz="2000" b="1" dirty="0">
                <a:latin typeface="IrisUPC" pitchFamily="34" charset="-34"/>
                <a:cs typeface="IrisUPC" pitchFamily="34" charset="-34"/>
              </a:rPr>
              <a:t>หนังสือสำนักนายกรัฐมนตรี  ที่ </a:t>
            </a:r>
            <a:r>
              <a:rPr lang="th-TH" sz="2000" b="1" dirty="0" err="1">
                <a:latin typeface="IrisUPC" pitchFamily="34" charset="-34"/>
                <a:cs typeface="IrisUPC" pitchFamily="34" charset="-34"/>
              </a:rPr>
              <a:t>นร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(</a:t>
            </a:r>
            <a:r>
              <a:rPr lang="th-TH" sz="2000" b="1" dirty="0" err="1">
                <a:latin typeface="IrisUPC" pitchFamily="34" charset="-34"/>
                <a:cs typeface="IrisUPC" pitchFamily="34" charset="-34"/>
              </a:rPr>
              <a:t>กวพ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)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1204/ว1939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ลงวันที่ 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24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กุมภาพันธ์ 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2537</a:t>
            </a:r>
          </a:p>
          <a:p>
            <a:pPr marL="801688" lvl="1" indent="-260350">
              <a:buClr>
                <a:srgbClr val="0000CC"/>
              </a:buClr>
              <a:buSzPct val="65000"/>
              <a:buFont typeface="Wingdings" pitchFamily="2" charset="2"/>
              <a:buChar char="v"/>
            </a:pPr>
            <a:r>
              <a:rPr lang="th-TH" sz="2000" b="1" dirty="0">
                <a:latin typeface="IrisUPC" pitchFamily="34" charset="-34"/>
                <a:cs typeface="IrisUPC" pitchFamily="34" charset="-34"/>
              </a:rPr>
              <a:t>ตามระเบียบฯ ว่าด้วยการพัสดุ  ข้อ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72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และข้อ </a:t>
            </a:r>
            <a:r>
              <a:rPr lang="th-TH" sz="2000" b="1" dirty="0">
                <a:latin typeface="EucrosiaUPC" pitchFamily="18" charset="-34"/>
                <a:cs typeface="EucrosiaUPC" pitchFamily="18" charset="-34"/>
              </a:rPr>
              <a:t>73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 ได้กำหนดวิธีปฏิบัติในการดำเนินการจ้างก่อสร้าง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โดย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ให้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ส่วนราชการจะต้องแต่งตั้งคณะกรรมการตรวจการจ้าง และผู้ควบคุมงานก่อสร้าง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เพื่อ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ปฏิบัติหน้าที่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ตาม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ที่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กำหนดตามระเบียบฯ ข้อดังกล่าว</a:t>
            </a:r>
          </a:p>
          <a:p>
            <a:pPr marL="801688" lvl="1" indent="-260350">
              <a:buClr>
                <a:srgbClr val="0000CC"/>
              </a:buClr>
              <a:buSzPct val="65000"/>
              <a:buFont typeface="Wingdings" pitchFamily="2" charset="2"/>
              <a:buChar char="v"/>
            </a:pPr>
            <a:r>
              <a:rPr lang="th-TH" sz="2000" b="1" dirty="0">
                <a:latin typeface="IrisUPC" pitchFamily="34" charset="-34"/>
                <a:cs typeface="IrisUPC" pitchFamily="34" charset="-34"/>
              </a:rPr>
              <a:t>เพื่อประโยชน์ในการปฏิบัติงานตามระเบียบดังกล่าว     </a:t>
            </a:r>
            <a:r>
              <a:rPr lang="th-TH" sz="2000" b="1" dirty="0" err="1">
                <a:latin typeface="IrisUPC" pitchFamily="34" charset="-34"/>
                <a:cs typeface="IrisUPC" pitchFamily="34" charset="-34"/>
              </a:rPr>
              <a:t>กวพ.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ได้ซักซ้อมความเข้าใจว่า  งานก่อสร้างในที่นี้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/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หมายความ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รวมถึง</a:t>
            </a:r>
          </a:p>
          <a:p>
            <a:pPr marL="981075" lvl="2">
              <a:buSzPct val="65000"/>
            </a:pPr>
            <a:r>
              <a:rPr lang="th-TH" sz="2000" b="1" dirty="0">
                <a:latin typeface="IrisUPC" pitchFamily="34" charset="-34"/>
                <a:cs typeface="IrisUPC" pitchFamily="34" charset="-34"/>
              </a:rPr>
              <a:t>-  งานเคลื่อนย้ายอาคาร</a:t>
            </a:r>
          </a:p>
          <a:p>
            <a:pPr marL="981075" lvl="2">
              <a:buSzPct val="65000"/>
            </a:pPr>
            <a:r>
              <a:rPr lang="th-TH" sz="2000" b="1" dirty="0">
                <a:latin typeface="IrisUPC" pitchFamily="34" charset="-34"/>
                <a:cs typeface="IrisUPC" pitchFamily="34" charset="-34"/>
              </a:rPr>
              <a:t>-  งานดัดแปลง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งานต่อเติม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รื้อถอน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และงานซ่อมแซม      ซึ่งส่วนราชการเห็น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ว่า มี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ความ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จำเป็น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จะต้องมีการควบคุมดูแลการปฏิบัติงานของผู้รับจ้างตลอดเวลาดำเนินการตามความ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เหมาะสม ด้วย</a:t>
            </a:r>
            <a:endParaRPr lang="th-TH" sz="20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34555" y="406986"/>
            <a:ext cx="7083658" cy="86177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contourClr>
                <a:schemeClr val="bg2">
                  <a:lumMod val="50000"/>
                </a:schemeClr>
              </a:contourClr>
            </a:sp3d>
          </a:bodyPr>
          <a:lstStyle/>
          <a:p>
            <a:pPr algn="ctr">
              <a:lnSpc>
                <a:spcPct val="75000"/>
              </a:lnSpc>
              <a:spcBef>
                <a:spcPct val="0"/>
              </a:spcBef>
              <a:buClrTx/>
              <a:buFontTx/>
              <a:buNone/>
            </a:pPr>
            <a:r>
              <a:rPr lang="th-TH" sz="3200" b="1" dirty="0">
                <a:effectLst/>
                <a:latin typeface="IrisUPC" pitchFamily="34" charset="-34"/>
                <a:cs typeface="IrisUPC" pitchFamily="34" charset="-34"/>
              </a:rPr>
              <a:t>ความหมายของงาน</a:t>
            </a:r>
            <a:r>
              <a:rPr lang="th-TH" sz="3200" b="1" dirty="0" smtClean="0">
                <a:effectLst/>
                <a:latin typeface="IrisUPC" pitchFamily="34" charset="-34"/>
                <a:cs typeface="IrisUPC" pitchFamily="34" charset="-34"/>
              </a:rPr>
              <a:t>ก่อสร้าง</a:t>
            </a:r>
          </a:p>
          <a:p>
            <a:pPr algn="ctr">
              <a:lnSpc>
                <a:spcPct val="75000"/>
              </a:lnSpc>
              <a:spcBef>
                <a:spcPct val="0"/>
              </a:spcBef>
              <a:buClrTx/>
              <a:buFontTx/>
              <a:buNone/>
            </a:pPr>
            <a:r>
              <a:rPr lang="th-TH" sz="3200" b="1" dirty="0" smtClean="0">
                <a:effectLst/>
                <a:latin typeface="IrisUPC" pitchFamily="34" charset="-34"/>
                <a:cs typeface="IrisUPC" pitchFamily="34" charset="-34"/>
              </a:rPr>
              <a:t>ตาม</a:t>
            </a:r>
            <a:r>
              <a:rPr lang="th-TH" sz="3200" b="1" dirty="0">
                <a:effectLst/>
                <a:latin typeface="IrisUPC" pitchFamily="34" charset="-34"/>
                <a:cs typeface="IrisUPC" pitchFamily="34" charset="-34"/>
              </a:rPr>
              <a:t>ระเบียบฯ ว่าด้วยการ</a:t>
            </a:r>
            <a:r>
              <a:rPr lang="th-TH" sz="3200" b="1" dirty="0" smtClean="0">
                <a:effectLst/>
                <a:latin typeface="IrisUPC" pitchFamily="34" charset="-34"/>
                <a:cs typeface="IrisUPC" pitchFamily="34" charset="-34"/>
              </a:rPr>
              <a:t>พัสดุ</a:t>
            </a:r>
            <a:endParaRPr lang="th-TH" sz="3200" b="1" dirty="0">
              <a:effectLst/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4" name="รูปภาพ 3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58662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5062" y="1628800"/>
            <a:ext cx="8568952" cy="504056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6350"/>
        </p:spPr>
        <p:txBody>
          <a:bodyPr wrap="square" rtlCol="0" anchor="ctr" anchorCtr="0">
            <a:noAutofit/>
          </a:bodyPr>
          <a:lstStyle/>
          <a:p>
            <a:r>
              <a:rPr lang="th-TH" sz="24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หลักเกณฑ์</a:t>
            </a:r>
            <a:r>
              <a:rPr lang="th-TH" sz="24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การคำนวณราคากลางงานก่อสร้างนี้    ประกอบด้วยหลักเกณฑ์การคำนวณราคากลางงานก่อสร้างอาคาร  </a:t>
            </a:r>
            <a:r>
              <a:rPr lang="th-TH" sz="24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24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หลักเกณฑ์การคำนวณราคากลางงานก่อสร้างทาง  สะพาน  และท่อเหลี่ยม   และหลักเกณฑ์การคำนวณราคากลางงานก่อสร้างชลประทาน  </a:t>
            </a:r>
            <a:r>
              <a:rPr lang="th-TH" sz="24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        </a:t>
            </a:r>
            <a:r>
              <a:rPr lang="th-TH" sz="24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ผู้มีหน้าที่คำนวณราคากลางต้องเลือกใช้หลักเกณฑ์การคำนวณราคากลางงานก่อสร้างให้</a:t>
            </a:r>
            <a:r>
              <a:rPr lang="th-TH" sz="24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ถูกต้อง    ตามที่</a:t>
            </a:r>
            <a:r>
              <a:rPr lang="th-TH" sz="24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กำหนดสำหรับแต่ละหลักเกณฑ์การคำนวณราคากลางงานก่อสร้าง  ดังนี้</a:t>
            </a:r>
            <a:endParaRPr lang="en-US" sz="2400" b="1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latin typeface="IrisUPC" pitchFamily="34" charset="-34"/>
              <a:cs typeface="IrisUPC" pitchFamily="34" charset="-34"/>
            </a:endParaRPr>
          </a:p>
          <a:p>
            <a:r>
              <a:rPr lang="th-TH" sz="24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	</a:t>
            </a:r>
            <a:r>
              <a:rPr lang="th-TH" sz="24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1.  </a:t>
            </a:r>
            <a:r>
              <a:rPr lang="th-TH" sz="24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24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ก่อสร้างที่อยู่ในกลุ่มงานก่อสร้างอาคาร </a:t>
            </a:r>
            <a:r>
              <a:rPr lang="th-TH" sz="24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 </a:t>
            </a:r>
            <a:r>
              <a:rPr lang="th-TH" sz="24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ให้ใช้หลักเกณฑ์การคำนวณราคา</a:t>
            </a:r>
            <a:r>
              <a:rPr lang="th-TH" sz="24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กลางงาน</a:t>
            </a:r>
            <a:r>
              <a:rPr lang="th-TH" sz="24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ก่อสร้างอาคาร</a:t>
            </a:r>
            <a:endParaRPr lang="en-US" sz="2400" b="1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latin typeface="IrisUPC" pitchFamily="34" charset="-34"/>
              <a:cs typeface="IrisUPC" pitchFamily="34" charset="-34"/>
            </a:endParaRPr>
          </a:p>
          <a:p>
            <a:r>
              <a:rPr lang="th-TH" sz="24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	</a:t>
            </a:r>
            <a:r>
              <a:rPr lang="th-TH" sz="24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2.  </a:t>
            </a:r>
            <a:r>
              <a:rPr lang="th-TH" sz="24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งานก่อสร้างที่อยู่ในกลุ่มงานก่อสร้างทาง </a:t>
            </a:r>
            <a:r>
              <a:rPr lang="th-TH" sz="24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    </a:t>
            </a:r>
            <a:r>
              <a:rPr lang="th-TH" sz="24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ให้ใช้หลักเกณฑ์การคำนวณราคา</a:t>
            </a:r>
            <a:r>
              <a:rPr lang="th-TH" sz="24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กลางงาน</a:t>
            </a:r>
            <a:r>
              <a:rPr lang="th-TH" sz="24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ก่อสร้างทาง  สะพาน  และท่อเหลี่ยม</a:t>
            </a:r>
            <a:endParaRPr lang="en-US" sz="2400" b="1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latin typeface="IrisUPC" pitchFamily="34" charset="-34"/>
              <a:cs typeface="IrisUPC" pitchFamily="34" charset="-34"/>
            </a:endParaRPr>
          </a:p>
          <a:p>
            <a:r>
              <a:rPr lang="th-TH" sz="24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	</a:t>
            </a:r>
            <a:r>
              <a:rPr lang="th-TH" sz="24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3.  </a:t>
            </a:r>
            <a:r>
              <a:rPr lang="th-TH" sz="24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งานก่อสร้างที่อยู่ในกลุ่มงานก่อสร้างสะพานและท่อเหลี่ยม </a:t>
            </a:r>
            <a:r>
              <a:rPr lang="th-TH" sz="24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     ให้</a:t>
            </a:r>
            <a:r>
              <a:rPr lang="th-TH" sz="24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ใช้หลักเกณฑ์การคำนวณราคากลางงานก่อสร้างทาง  สะพาน  และท่อเหลี่ยม</a:t>
            </a:r>
            <a:endParaRPr lang="en-US" sz="2400" b="1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latin typeface="IrisUPC" pitchFamily="34" charset="-34"/>
              <a:cs typeface="IrisUPC" pitchFamily="34" charset="-34"/>
            </a:endParaRPr>
          </a:p>
          <a:p>
            <a:r>
              <a:rPr lang="th-TH" sz="24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	</a:t>
            </a:r>
            <a:r>
              <a:rPr lang="th-TH" sz="24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4.  </a:t>
            </a:r>
            <a:r>
              <a:rPr lang="th-TH" sz="24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งานก่อสร้างที่อยู่ในกลุ่มงานก่อสร้างชลประทาน </a:t>
            </a:r>
            <a:r>
              <a:rPr lang="th-TH" sz="24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4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ให้ใช้หลักเกณฑ์การคำนวณราคากลางงานก่อสร้าง</a:t>
            </a:r>
            <a:r>
              <a:rPr lang="th-TH" sz="24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ชลประทาน</a:t>
            </a:r>
            <a:endParaRPr lang="en-US" sz="2400" b="1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75856" y="1012666"/>
            <a:ext cx="24352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แนวทางและวิธีปฏิบัติฯ ข้อ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5)</a:t>
            </a:r>
            <a:endParaRPr lang="th-TH" sz="2000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212" y="243734"/>
            <a:ext cx="9036496" cy="881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th-TH" sz="3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ข้อกำหนดในการใช้หลักเกณฑ์การคำนวณราคากลางงานก่อสร้าง</a:t>
            </a:r>
          </a:p>
          <a:p>
            <a:pPr algn="ctr">
              <a:lnSpc>
                <a:spcPts val="3000"/>
              </a:lnSpc>
            </a:pPr>
            <a:r>
              <a:rPr lang="th-TH" sz="3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แต่ละหลักเกณฑ์ฯ</a:t>
            </a:r>
            <a:endParaRPr lang="th-TH" sz="3200" b="1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8" name="รูปภาพ 7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23082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1" y="1196752"/>
            <a:ext cx="8640959" cy="5580412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</a:bodyPr>
          <a:lstStyle/>
          <a:p>
            <a:pPr>
              <a:lnSpc>
                <a:spcPts val="1800"/>
              </a:lnSpc>
            </a:pP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เพื่อให้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การเลือกใช้หลักเกณฑ์การคำนวณราคากลางงาน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ก่อสร้างมี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ความชัดเจนและไม่มีปัญหาในทางปฏิบัติ   จึงกำหนดความหมายและขอบเขตของงานก่อสร้างสำหรับแต่ละกลุ่มไว้  เพื่อประกอบการพิจารณาเลือกใช้หลักเกณฑ์ฯ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ดังนี้</a:t>
            </a:r>
          </a:p>
          <a:p>
            <a:pPr>
              <a:lnSpc>
                <a:spcPts val="1800"/>
              </a:lnSpc>
            </a:pPr>
            <a:r>
              <a:rPr lang="th-TH" sz="16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ก่อสร้างอาคาร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  หมายถึง  งานก่อสร้างใหม่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ปรับปรุง  งานซ่อมแซม  งานรื้อถอน  และหรืองานต่อเติม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อาคาร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บ้าน 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เรือน</a:t>
            </a:r>
            <a:br>
              <a:rPr lang="th-TH" sz="16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โรง 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ร้าน  แพ  เรือหรือพาหนะสำหรับขนส่งข้าม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ฟาก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ท่าเทียบ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เรือ  ตึกแถว ร้านค้า โรงเรือน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โรงเรียน 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โรงพยาบาล โรงงาน โรง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ภาพยนตร์ 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ศูนย์การค้า</a:t>
            </a:r>
            <a:br>
              <a:rPr lang="th-TH" sz="16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คลังสินค้า  อาคารสำนักงาน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อาคารที่ทำการ  อาคารชุดพักอาศัย  ศาลาที่พัก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วัด   พระอุโบสถ  หอระฆัง  กุฏิพระ  มัสยิด  สุเหร่า  อนุสาวรีย์   หอ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สูง</a:t>
            </a:r>
            <a:br>
              <a:rPr lang="th-TH" sz="16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หอประชุม 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ห้องสมุด 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ตลาด 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อู่เรือ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คานเรือ  ท่า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น้ำ</a:t>
            </a:r>
            <a:r>
              <a:rPr lang="en-US" sz="16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ท่า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จอดเรือ  สถานีนำร่อง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สถานี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ขนส่งฯ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หรือ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สิ่งก่อสร้างอื่นที่มี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ลักษณะ รูปแบบ  และ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หรือ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โครงสร้าง</a:t>
            </a:r>
            <a:br>
              <a:rPr lang="th-TH" sz="16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คล้าย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กับสิ่งก่อสร้างดังกล่าวซึ่งบุคคลอาจเข้าอยู่และหรือเข้าไปใช้สอยได้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   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และให้หมายความ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รวมถึง 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งานก่อสร้างใหม่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 งาน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ปรับปรุง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 งานซ่อมแซม</a:t>
            </a:r>
            <a:br>
              <a:rPr lang="th-TH" sz="16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รื้อถอน  และ/หรืองานต่อเติมสิ่งก่อสร้าง  ดังต่อไปนี้ด้วย</a:t>
            </a:r>
            <a:endParaRPr lang="en-US" sz="1600" b="1" dirty="0">
              <a:latin typeface="IrisUPC" pitchFamily="34" charset="-34"/>
              <a:cs typeface="IrisUPC" pitchFamily="34" charset="-34"/>
            </a:endParaRPr>
          </a:p>
          <a:p>
            <a:pPr>
              <a:lnSpc>
                <a:spcPts val="1800"/>
              </a:lnSpc>
            </a:pPr>
            <a:r>
              <a:rPr lang="en-US" sz="1600" b="1" dirty="0">
                <a:latin typeface="IrisUPC" pitchFamily="34" charset="-34"/>
                <a:cs typeface="IrisUPC" pitchFamily="34" charset="-34"/>
              </a:rPr>
              <a:t> 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600" b="1" dirty="0" smtClean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1600" b="1" dirty="0">
                <a:latin typeface="EucrosiaUPC" pitchFamily="18" charset="-34"/>
                <a:cs typeface="EucrosiaUPC" pitchFamily="18" charset="-34"/>
              </a:rPr>
              <a:t>1)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อัฒจันทร์ หรือ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สิ่งก่อสร้างอย่างอื่นที่มีวัตถุประสงค์เพื่อใช้เป็นที่เล่นกีฬาและหรือออกกำลัง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กาย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เช่น   สนาม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กีฬา</a:t>
            </a:r>
            <a:br>
              <a:rPr lang="th-TH" sz="16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สนาม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ฟุตบอล  ลู่กีฬา  สนามเทนนิส   สนามบาสเกตบอล  สนามแบดมินตัน   สระว่ายน้ำ  เป็นต้น</a:t>
            </a:r>
            <a:endParaRPr lang="en-US" sz="1600" b="1" dirty="0">
              <a:latin typeface="IrisUPC" pitchFamily="34" charset="-34"/>
              <a:cs typeface="IrisUPC" pitchFamily="34" charset="-34"/>
            </a:endParaRPr>
          </a:p>
          <a:p>
            <a:pPr>
              <a:lnSpc>
                <a:spcPts val="1800"/>
              </a:lnSpc>
            </a:pPr>
            <a:r>
              <a:rPr lang="th-TH" sz="16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600" b="1" dirty="0" smtClean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1600" b="1" dirty="0">
                <a:latin typeface="EucrosiaUPC" pitchFamily="18" charset="-34"/>
                <a:cs typeface="EucrosiaUPC" pitchFamily="18" charset="-34"/>
              </a:rPr>
              <a:t>2)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  ป้ายและหรือสิ่งที่สร้างขึ้นสำหรับติดหรือ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ตั้ง เพื่อ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การประชาสัมพันธ์หรือเพื่อการโฆษณา</a:t>
            </a:r>
            <a:endParaRPr lang="en-US" sz="1600" b="1" dirty="0">
              <a:latin typeface="IrisUPC" pitchFamily="34" charset="-34"/>
              <a:cs typeface="IrisUPC" pitchFamily="34" charset="-34"/>
            </a:endParaRPr>
          </a:p>
          <a:p>
            <a:pPr>
              <a:lnSpc>
                <a:spcPts val="1800"/>
              </a:lnSpc>
            </a:pPr>
            <a:r>
              <a:rPr lang="th-TH" sz="16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600" b="1" dirty="0" smtClean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1600" b="1" dirty="0">
                <a:latin typeface="EucrosiaUPC" pitchFamily="18" charset="-34"/>
                <a:cs typeface="EucrosiaUPC" pitchFamily="18" charset="-34"/>
              </a:rPr>
              <a:t>3)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 ถนน  ทางเท้า  พื้นที่  หรือสิ่งที่สร้างขึ้นเพื่อใช้เป็นที่จอดรถ  ที่กลับรถ  พื้นลานคอนกรีต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และหรือ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ทางเข้าออก</a:t>
            </a:r>
            <a:br>
              <a:rPr lang="th-TH" sz="16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ของ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รถ  ภายในบริเวณซึ่งเป็น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ส่วนประกอบหรือเกี่ยวเนื่องและหรืออยู่ภายในบริเวณ ชุมชนที่พักอาศัย หรือส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วนสารธารณะ</a:t>
            </a:r>
            <a:endParaRPr lang="en-US" sz="1600" b="1" dirty="0">
              <a:latin typeface="IrisUPC" pitchFamily="34" charset="-34"/>
              <a:cs typeface="IrisUPC" pitchFamily="34" charset="-34"/>
            </a:endParaRPr>
          </a:p>
          <a:p>
            <a:pPr>
              <a:lnSpc>
                <a:spcPts val="1800"/>
              </a:lnSpc>
            </a:pPr>
            <a:r>
              <a:rPr lang="en-US" sz="16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600" b="1" dirty="0" smtClean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1600" b="1" dirty="0">
                <a:latin typeface="EucrosiaUPC" pitchFamily="18" charset="-34"/>
                <a:cs typeface="EucrosiaUPC" pitchFamily="18" charset="-34"/>
              </a:rPr>
              <a:t>4)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  รางระบาย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น้ำ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ท่อระบาย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น้ำ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บ่อพัก  บ่อบำบัดน้ำเสีย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บ่อ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เกรอะบ่อซึม  บ่อเก็บน้ำ  หรือถังพักน้ำ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ระบบ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ประปา</a:t>
            </a:r>
            <a:br>
              <a:rPr lang="th-TH" sz="16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ปักเสาพาดสาย  ระบบไฟฟ้าแสงสว่าง   ภายในบริเวณอาคาร  ชุมชนที่พักอาศัย หรือสวนสาธารณะ</a:t>
            </a:r>
            <a:endParaRPr lang="en-US" sz="1600" b="1" dirty="0">
              <a:latin typeface="IrisUPC" pitchFamily="34" charset="-34"/>
              <a:cs typeface="IrisUPC" pitchFamily="34" charset="-34"/>
            </a:endParaRPr>
          </a:p>
          <a:p>
            <a:pPr>
              <a:lnSpc>
                <a:spcPts val="1800"/>
              </a:lnSpc>
            </a:pPr>
            <a:r>
              <a:rPr lang="th-TH" sz="16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600" b="1" dirty="0" smtClean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1600" b="1" dirty="0">
                <a:latin typeface="EucrosiaUPC" pitchFamily="18" charset="-34"/>
                <a:cs typeface="EucrosiaUPC" pitchFamily="18" charset="-34"/>
              </a:rPr>
              <a:t>5)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  สระน้ำ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น้ำพุ เขื่อน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กันดิน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สะพาน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ข้ามคู/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คลอง</a:t>
            </a:r>
            <a:r>
              <a:rPr lang="en-US" sz="16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ทางเดิน  งานปลูกต้นไม้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ประติมากรรม  งานปลูกหญ้า 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และ</a:t>
            </a:r>
            <a:br>
              <a:rPr lang="th-TH" sz="16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หรือ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งานจัดสวน  ภายในบริเวณอาคาร  ชุมชนที่พักอาศัย หรือสวนสาธารณะ</a:t>
            </a:r>
            <a:endParaRPr lang="en-US" sz="1600" b="1" dirty="0">
              <a:latin typeface="IrisUPC" pitchFamily="34" charset="-34"/>
              <a:cs typeface="IrisUPC" pitchFamily="34" charset="-34"/>
            </a:endParaRPr>
          </a:p>
          <a:p>
            <a:pPr>
              <a:lnSpc>
                <a:spcPts val="1800"/>
              </a:lnSpc>
            </a:pPr>
            <a:r>
              <a:rPr lang="th-TH" sz="16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600" b="1" dirty="0" smtClean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1600" b="1" dirty="0">
                <a:latin typeface="EucrosiaUPC" pitchFamily="18" charset="-34"/>
                <a:cs typeface="EucrosiaUPC" pitchFamily="18" charset="-34"/>
              </a:rPr>
              <a:t>6)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  เสาธง  รั้ว  กำแพง  ประตูรั้ว  และป้อมยาม</a:t>
            </a:r>
            <a:endParaRPr lang="en-US" sz="1600" b="1" dirty="0">
              <a:latin typeface="IrisUPC" pitchFamily="34" charset="-34"/>
              <a:cs typeface="IrisUPC" pitchFamily="34" charset="-34"/>
            </a:endParaRPr>
          </a:p>
          <a:p>
            <a:pPr>
              <a:lnSpc>
                <a:spcPts val="1800"/>
              </a:lnSpc>
            </a:pPr>
            <a:r>
              <a:rPr lang="th-TH" sz="16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600" b="1" dirty="0" smtClean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1600" b="1" dirty="0">
                <a:latin typeface="EucrosiaUPC" pitchFamily="18" charset="-34"/>
                <a:cs typeface="EucrosiaUPC" pitchFamily="18" charset="-34"/>
              </a:rPr>
              <a:t>7)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  งานตกแต่งภายในและหรืองานก่อสร้างอื่น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ใดซึ่ง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เป็นส่วนประกอบหรือเกี่ยวเนื่องและหรืออยู่ภายในบริเวณ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อาคาร</a:t>
            </a:r>
            <a:br>
              <a:rPr lang="th-TH" sz="16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ชุมชน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ที่พักอาศัย  หรือสวนสาธารณะ</a:t>
            </a:r>
            <a:endParaRPr lang="en-US" sz="1600" b="1" dirty="0">
              <a:latin typeface="IrisUPC" pitchFamily="34" charset="-34"/>
              <a:cs typeface="IrisUPC" pitchFamily="34" charset="-34"/>
            </a:endParaRPr>
          </a:p>
          <a:p>
            <a:pPr>
              <a:lnSpc>
                <a:spcPts val="1800"/>
              </a:lnSpc>
            </a:pP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		</a:t>
            </a:r>
            <a:r>
              <a:rPr lang="th-TH" sz="1600" b="1" dirty="0" smtClean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1600" b="1" dirty="0">
                <a:latin typeface="EucrosiaUPC" pitchFamily="18" charset="-34"/>
                <a:cs typeface="EucrosiaUPC" pitchFamily="18" charset="-34"/>
              </a:rPr>
              <a:t>8)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  งานระบบปรับ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อากาศ  ระบายอากาศ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งานระบบลิฟต์และบันไดเลื่อน  งานระบบเครื่องกลและระบบพิเศษ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อื่นๆ ที่</a:t>
            </a:r>
            <a:br>
              <a:rPr lang="th-TH" sz="16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เป็น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ส่วนประกอบและติดตั้งอยู่กับตัวอาคาร (</a:t>
            </a:r>
            <a:r>
              <a:rPr lang="en-US" sz="1600" b="1" dirty="0">
                <a:latin typeface="IrisUPC" pitchFamily="34" charset="-34"/>
                <a:cs typeface="IrisUPC" pitchFamily="34" charset="-34"/>
              </a:rPr>
              <a:t>Build in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)  หรือสิ่งก่อสร้างอื่นในกลุ่มงานก่อสร้างอาคาร</a:t>
            </a:r>
            <a:endParaRPr lang="en-US" sz="1600" b="1" dirty="0">
              <a:latin typeface="IrisUPC" pitchFamily="34" charset="-34"/>
              <a:cs typeface="IrisUPC" pitchFamily="34" charset="-34"/>
            </a:endParaRPr>
          </a:p>
          <a:p>
            <a:pPr>
              <a:lnSpc>
                <a:spcPts val="1800"/>
              </a:lnSpc>
            </a:pPr>
            <a:r>
              <a:rPr lang="th-TH" sz="16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600" b="1" dirty="0" smtClean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1600" b="1" dirty="0">
                <a:latin typeface="EucrosiaUPC" pitchFamily="18" charset="-34"/>
                <a:cs typeface="EucrosiaUPC" pitchFamily="18" charset="-34"/>
              </a:rPr>
              <a:t>9)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  สิ่งก่อสร้างอื่น  ตามที่คณะกรรมการกำกับหลักเกณฑ์และตรวจสอบ</a:t>
            </a:r>
            <a:r>
              <a:rPr lang="th-TH" sz="1500" b="1" dirty="0">
                <a:latin typeface="IrisUPC" pitchFamily="34" charset="-34"/>
                <a:cs typeface="IrisUPC" pitchFamily="34" charset="-34"/>
              </a:rPr>
              <a:t>ราคากลางงานก่อสร้าง  หรือ</a:t>
            </a:r>
            <a:r>
              <a:rPr lang="th-TH" sz="1500" b="1" dirty="0" smtClean="0">
                <a:latin typeface="IrisUPC" pitchFamily="34" charset="-34"/>
                <a:cs typeface="IrisUPC" pitchFamily="34" charset="-34"/>
              </a:rPr>
              <a:t>คณะอนุกรรมการ</a:t>
            </a:r>
            <a:br>
              <a:rPr lang="th-TH" sz="15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500" b="1" dirty="0" smtClean="0">
                <a:latin typeface="IrisUPC" pitchFamily="34" charset="-34"/>
                <a:cs typeface="IrisUPC" pitchFamily="34" charset="-34"/>
              </a:rPr>
              <a:t>หรือ</a:t>
            </a:r>
            <a:r>
              <a:rPr lang="th-TH" sz="1500" b="1" dirty="0">
                <a:latin typeface="IrisUPC" pitchFamily="34" charset="-34"/>
                <a:cs typeface="IrisUPC" pitchFamily="34" charset="-34"/>
              </a:rPr>
              <a:t>หน่วยงานที่คณะกรรมการกำกับหลักเกณฑ์และตรวจสอบราคากลางงานก่อสร้างมอบหมาย</a:t>
            </a:r>
            <a:r>
              <a:rPr lang="en-US" sz="15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500" b="1" dirty="0">
                <a:latin typeface="IrisUPC" pitchFamily="34" charset="-34"/>
                <a:cs typeface="IrisUPC" pitchFamily="34" charset="-34"/>
              </a:rPr>
              <a:t>กำหนด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46664" y="107579"/>
            <a:ext cx="6017994" cy="888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th-TH" sz="3200" b="1" dirty="0" smtClean="0">
                <a:latin typeface="IrisUPC" pitchFamily="34" charset="-34"/>
                <a:cs typeface="IrisUPC" pitchFamily="34" charset="-34"/>
              </a:rPr>
              <a:t>ความหมายและขอบเขตของงานก่อสร้างแต่ละกลุ่ม</a:t>
            </a:r>
          </a:p>
          <a:p>
            <a:pPr algn="ctr">
              <a:lnSpc>
                <a:spcPts val="3000"/>
              </a:lnSpc>
            </a:pPr>
            <a:r>
              <a:rPr lang="th-TH" sz="3200" b="1" dirty="0" smtClean="0">
                <a:latin typeface="IrisUPC" pitchFamily="34" charset="-34"/>
                <a:cs typeface="IrisUPC" pitchFamily="34" charset="-34"/>
              </a:rPr>
              <a:t>เพื่อประกอบการเลือกใช้หลักเกณฑ์ฯ</a:t>
            </a:r>
            <a:endParaRPr lang="th-TH" sz="32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57333" y="818606"/>
            <a:ext cx="24272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(แนวทางและวิธีปฏิบัติฯ ข้อ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 6)</a:t>
            </a:r>
            <a:endParaRPr lang="th-TH" sz="2000" b="1" dirty="0">
              <a:latin typeface="EucrosiaUPC" pitchFamily="18" charset="-34"/>
              <a:cs typeface="EucrosiaUPC" pitchFamily="18" charset="-34"/>
            </a:endParaRPr>
          </a:p>
        </p:txBody>
      </p:sp>
      <p:pic>
        <p:nvPicPr>
          <p:cNvPr id="8" name="รูปภาพ 7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116632" y="6397582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00165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1277334"/>
            <a:ext cx="8532948" cy="5184576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</a:bodyPr>
          <a:lstStyle/>
          <a:p>
            <a:r>
              <a:rPr lang="en-US" sz="1600" b="1" dirty="0">
                <a:solidFill>
                  <a:srgbClr val="0000CC"/>
                </a:solidFill>
                <a:latin typeface="IrisUPC" pitchFamily="34" charset="-34"/>
                <a:cs typeface="IrisUPC" pitchFamily="34" charset="-34"/>
              </a:rPr>
              <a:t>	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ก่อสร้าง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ชลประทาน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หมายถึง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 การ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ก่อสร้าง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 ปรับปรุง  ซ่อมแซม  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รื้อ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ถอน 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และหรือต่อเติม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สิ่งก่อสร้างที่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เกี่ยวข้องกับ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การ</a:t>
            </a:r>
            <a:br>
              <a:rPr lang="th-TH" sz="16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ควบคุมน้ำ เพื่อ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การชลประทานหรือเพื่อการ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อื่น   เช่น  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การประมง 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 การเกษตร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กรรม  การป้องกันน้ำเค็ม  การป้องกันน้ำท่วม  การผันน้ำ  การจัด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รูป</a:t>
            </a:r>
            <a:br>
              <a:rPr lang="th-TH" sz="16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ที่ดิน 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และหรือเพื่อการผลิตกระแสไฟฟ้า  เป็นต้น 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      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โดยทำการก่อสร้างอาคารและหรือสิ่งก่อสร้างต่างๆ 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เช่น  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เขื่อนทดน้ำ  อาคารประกอบ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ของ</a:t>
            </a:r>
            <a:br>
              <a:rPr lang="th-TH" sz="16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เขื่อน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ทด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น้ำ 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เขื่อนเก็บกักน้ำ</a:t>
            </a:r>
            <a:r>
              <a:rPr lang="en-US" sz="16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อาคารประกอบของเขื่อนเก็บกักน้ำ</a:t>
            </a:r>
            <a:r>
              <a:rPr lang="en-US" sz="16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คลองส่งน้ำ  อาคารของคลองส่งน้ำ  คลองระบายน้ำ  คูส่งน้ำ  คูระบายน้ำ 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สถานี</a:t>
            </a:r>
            <a:br>
              <a:rPr lang="th-TH" sz="16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สูบ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น้ำ  เป็นต้น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และให้หมายความรวมถึงสิ่งก่อสร้างอื่นใดซึ่งมี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ลักษณะ รูปแบบ  วัตถุประสงค์ หรือ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โครงสร้างคล้ายกับสิ่งก่อสร้าง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ดังกล่าว  หรือเป็น</a:t>
            </a:r>
            <a:br>
              <a:rPr lang="th-TH" sz="16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ส่วนประกอบและ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หรือเกี่ยวเนื่องกับสิ่งก่อสร้างดังกล่าวด้วย</a:t>
            </a:r>
            <a:endParaRPr lang="en-US" sz="1600" b="1" dirty="0">
              <a:latin typeface="IrisUPC" pitchFamily="34" charset="-34"/>
              <a:cs typeface="IrisUPC" pitchFamily="34" charset="-34"/>
            </a:endParaRPr>
          </a:p>
          <a:p>
            <a:r>
              <a:rPr lang="en-US" sz="1600" b="1" dirty="0">
                <a:latin typeface="IrisUPC" pitchFamily="34" charset="-34"/>
                <a:cs typeface="IrisUPC" pitchFamily="34" charset="-34"/>
              </a:rPr>
              <a:t> </a:t>
            </a:r>
          </a:p>
          <a:p>
            <a:r>
              <a:rPr lang="th-TH" sz="16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ก่อสร้างทาง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  หมายถึง  การก่อสร้าง  การขยาย  การบูรณะ  และหรือการบำรุงรักษาทางหรือถนน 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ซึ่งจัดไว้เพื่อ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ประโยชน์</a:t>
            </a:r>
            <a:br>
              <a:rPr lang="th-TH" sz="16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ใน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การจราจรหรือการสาธารณะทางบกแต่ไม่รวมทางรถไฟ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ไม่ว่าใน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ระดับพื้นดิน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ใต้หรือเหนือพื้นดิน  หรือใต้หรือเหนืออสังหาริมทรัพย์อย่าง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อื่น และ</a:t>
            </a:r>
            <a:br>
              <a:rPr lang="th-TH" sz="16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ให้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หมายความรวมถึงที่ดิน  พืช  พันธุ์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ไม้ทุก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ชนิด  ท่อกลม  รางระบายน้ำ  ร่องน้ำ  กำแพงกันดิน  เขื่อน  รั้ว  หลักสำรวจ  หลักเขต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หลักระยะ ป้าย-</a:t>
            </a:r>
            <a:br>
              <a:rPr lang="th-TH" sz="16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จราจร  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เครื่องหมาย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เครื่องสัญญาณไฟฟ้า  เครื่องแสดงสัญญาณ  ที่จอดรถ   ที่พักคนโดยสาร   ที่พักริมทาง   อาคาร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และหรือสิ่งอื่นใดอัน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เป็น</a:t>
            </a:r>
            <a:br>
              <a:rPr lang="th-TH" sz="16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อุปกรณ์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งานก่อสร้างทางในบรรดาที่มี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อยู่  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หรือที่ได้จัดไว้ในเขตงานก่อสร้างทาง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  หรือ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เพื่อประโยชน์แก่งานก่อสร้างทางและหรือผู้ใช้สิ่งก่อสร้างที่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เป็น</a:t>
            </a:r>
            <a:br>
              <a:rPr lang="th-TH" sz="16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ก่อสร้างทางนั้น</a:t>
            </a:r>
            <a:endParaRPr lang="en-US" sz="1600" b="1" dirty="0">
              <a:latin typeface="IrisUPC" pitchFamily="34" charset="-34"/>
              <a:cs typeface="IrisUPC" pitchFamily="34" charset="-34"/>
            </a:endParaRPr>
          </a:p>
          <a:p>
            <a:r>
              <a:rPr lang="en-US" sz="1600" b="1" dirty="0">
                <a:latin typeface="IrisUPC" pitchFamily="34" charset="-34"/>
                <a:cs typeface="IrisUPC" pitchFamily="34" charset="-34"/>
              </a:rPr>
              <a:t> </a:t>
            </a:r>
          </a:p>
          <a:p>
            <a:r>
              <a:rPr lang="th-TH" sz="16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ก่อสร้างสะพานและท่อเหลี่ยม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  หมายถึง</a:t>
            </a:r>
            <a:r>
              <a:rPr lang="en-US" sz="16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การก่อสร้าง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การ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ขยาย  การ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บูรณะ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และหรือการบำรุงรักษาสะพาน  ท่อ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เหลี่ยม</a:t>
            </a:r>
            <a:br>
              <a:rPr lang="th-TH" sz="16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ทาง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ต่างระดับ 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หรือสะพานลอยคนเดิน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ข้าม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ซึ่งจัดไว้เพื่อประโยชน์ในการจราจรหรือ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การสาธารณะ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ทางบกแต่ไม่รวมทาง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รถไฟ ไม่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ว่าในระดับ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พื้นดิน</a:t>
            </a:r>
            <a:br>
              <a:rPr lang="th-TH" sz="16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ใต้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หรือเหนือพื้นดิน  หรือใต้หรือเหนืออสังหาริมทรัพย์อย่าง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อื่น     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และให้หมายความรวมถึง อุโมงค์ ท่าเรือสำหรับขึ้นหรือลงรถ  และหรือสิ่งอื่นใด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อัน</a:t>
            </a:r>
            <a:br>
              <a:rPr lang="th-TH" sz="16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เป็น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อุปกรณ์งานก่อสร้างสะพานและท่อเหลี่ยมในบรรดาที่มี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อยู่       หรือ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ที่ได้จัดไว้ในเขตงานก่อสร้างสะพานและท่อ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เหลี่ยม หรือ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เพื่อประโยชน์แก่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งาน</a:t>
            </a:r>
            <a:br>
              <a:rPr lang="th-TH" sz="16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ก่อสร้าง</a:t>
            </a:r>
            <a:r>
              <a:rPr lang="th-TH" sz="1600" b="1" dirty="0">
                <a:latin typeface="IrisUPC" pitchFamily="34" charset="-34"/>
                <a:cs typeface="IrisUPC" pitchFamily="34" charset="-34"/>
              </a:rPr>
              <a:t>สะพานและท่อเหลี่ยม และหรือผู้ใช้สิ่งก่อสร้างที่เป็นงานก่อสร้างสะพานและท่อเหลี่ยมนั้น</a:t>
            </a:r>
            <a:r>
              <a:rPr lang="th-TH" sz="1600" b="1" dirty="0" smtClean="0">
                <a:latin typeface="IrisUPC" pitchFamily="34" charset="-34"/>
                <a:cs typeface="IrisUPC" pitchFamily="34" charset="-34"/>
              </a:rPr>
              <a:t>ด้วย</a:t>
            </a:r>
            <a:endParaRPr lang="en-US" sz="16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74427" y="185582"/>
            <a:ext cx="4562466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ความหมายและขอบเขตของงานก่อสร้างแต่ละกลุ่ม</a:t>
            </a:r>
          </a:p>
          <a:p>
            <a:pPr algn="ctr">
              <a:lnSpc>
                <a:spcPts val="2400"/>
              </a:lnSpc>
            </a:pP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เพื่อประกอบการเลือกใช้หลักเกณฑ์ฯ  (ต่อ)</a:t>
            </a:r>
            <a:endParaRPr lang="th-TH" sz="24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25101" y="836712"/>
            <a:ext cx="2209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แนวทางและวิธีปฏิบัติฯ ข้อ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 6)</a:t>
            </a:r>
            <a:endParaRPr lang="th-TH" sz="1800" b="1" dirty="0">
              <a:latin typeface="EucrosiaUPC" pitchFamily="18" charset="-34"/>
              <a:cs typeface="EucrosiaUPC" pitchFamily="18" charset="-34"/>
            </a:endParaRPr>
          </a:p>
        </p:txBody>
      </p:sp>
      <p:pic>
        <p:nvPicPr>
          <p:cNvPr id="8" name="รูปภาพ 7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46522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6911" y="1988840"/>
            <a:ext cx="8208912" cy="4032448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</a:bodyPr>
          <a:lstStyle/>
          <a:p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สำหรับ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งานก่อสร้างอื่นที่ไม่อยู่ในความหมายและขอบเขตของงาน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ก่อสร้างอาคาร   งานก่อสร้างทาง   งานก่อสร้างสะพานและท่อเหลี่ยม  และงานก่อสร้างชลประทาน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โดยตรง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ให้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พิจารณาในรายละเอียดของโครงสร้าง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ลักษณะ-งาน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และหรือขอบเขตของงานส่วนใหญ่ใกล้เคียงกับงานก่อสร้างใด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ให้ใช้หลักเกณฑ์การคำนวณราคากลางงานก่อสร้างที่กำหนดสำหรับกลุ่มงานนั้นเป็น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หลัก</a:t>
            </a:r>
          </a:p>
          <a:p>
            <a:endParaRPr lang="en-US" sz="600" b="1" dirty="0">
              <a:latin typeface="IrisUPC" pitchFamily="34" charset="-34"/>
              <a:cs typeface="IrisUPC" pitchFamily="34" charset="-34"/>
            </a:endParaRPr>
          </a:p>
          <a:p>
            <a:r>
              <a:rPr lang="th-TH" sz="20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ใน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กรณีที่เป็นโครงการ/งานก่อสร้างซึ่งประกอบด้วยงานหรือโครงการก่อสร้างหลายโครงการ  มีความ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ซับซ้อน ใช้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งบประมาณ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มาก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มีลักษณะการก่อสร้างเป็นการ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เฉพาะ และ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หรือใช้เทคโนโลยี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พิเศษ  ซึ่งแตกต่างไปจาก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ความหมาย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และขอบเขตงาน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ก่อสร้างอาคาร  งาน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ก่อสร้างทาง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ก่อสร้างสะพานและท่อเหลี่ยม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งานก่อสร้างชลประทาน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และมิได้จัดจ้างก่อสร้างตามระเบียบว่าด้วยการพัสดุ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หรือ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เป็นโครงการ/งานก่อสร้างที่ได้รับอนุมติ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หรือ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มี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ระเบียบหรือกฎหมายที่เกี่ยวข้องกำหนดให้ใช้วิธีการคำนวณราคากลางเป็นการ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เฉพาะ     ไม่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อยู่ในข้อกำหนด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การ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บังคับ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ใช้ของหลักเกณฑ์การคำนวณราคากลางงานก่อสร้างนี้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แต่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อย่างไรก็ตาม  หากโครงสร้างและลักษณะงาน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ใน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ส่วน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ใดสามารถนำหลักเกณฑ์การคำนวณราคากลางงานก่อสร้างนี้มาปรับใช้ได้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ก็สามารถที่จะพิจารณาปรับใช้ได้ตามความเหมาะสมและสอดคล้องตามข้อเท็จจริง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4857" y="512468"/>
            <a:ext cx="7245649" cy="881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th-TH" sz="3200" b="1" dirty="0" smtClean="0">
                <a:latin typeface="IrisUPC" pitchFamily="34" charset="-34"/>
                <a:cs typeface="IrisUPC" pitchFamily="34" charset="-34"/>
              </a:rPr>
              <a:t>แนวทางการ</a:t>
            </a:r>
            <a:r>
              <a:rPr lang="th-TH" sz="3200" b="1" dirty="0">
                <a:latin typeface="IrisUPC" pitchFamily="34" charset="-34"/>
                <a:cs typeface="IrisUPC" pitchFamily="34" charset="-34"/>
              </a:rPr>
              <a:t>นำหลักเกณฑ์การคำนวณราคากลางงานก่อสร้าง</a:t>
            </a:r>
            <a:r>
              <a:rPr lang="th-TH" sz="3200" b="1" dirty="0" smtClean="0">
                <a:latin typeface="IrisUPC" pitchFamily="34" charset="-34"/>
                <a:cs typeface="IrisUPC" pitchFamily="34" charset="-34"/>
              </a:rPr>
              <a:t>นี้</a:t>
            </a:r>
          </a:p>
          <a:p>
            <a:pPr algn="ctr">
              <a:lnSpc>
                <a:spcPts val="3000"/>
              </a:lnSpc>
            </a:pPr>
            <a:r>
              <a:rPr lang="th-TH" sz="3200" b="1" dirty="0" smtClean="0">
                <a:latin typeface="IrisUPC" pitchFamily="34" charset="-34"/>
                <a:cs typeface="IrisUPC" pitchFamily="34" charset="-34"/>
              </a:rPr>
              <a:t>ไป</a:t>
            </a:r>
            <a:r>
              <a:rPr lang="th-TH" sz="3200" b="1" dirty="0">
                <a:latin typeface="IrisUPC" pitchFamily="34" charset="-34"/>
                <a:cs typeface="IrisUPC" pitchFamily="34" charset="-34"/>
              </a:rPr>
              <a:t>ใช้กับงานก่อสร้าง</a:t>
            </a:r>
            <a:r>
              <a:rPr lang="th-TH" sz="3200" b="1" dirty="0" smtClean="0">
                <a:latin typeface="IrisUPC" pitchFamily="34" charset="-34"/>
                <a:cs typeface="IrisUPC" pitchFamily="34" charset="-34"/>
              </a:rPr>
              <a:t>อื่น</a:t>
            </a:r>
            <a:endParaRPr lang="en-US" sz="32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5122" y="1358458"/>
            <a:ext cx="24368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แนวทางและวิธีปฏิบัติฯ ข้อ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 7)</a:t>
            </a:r>
            <a:endParaRPr lang="th-TH" sz="2000" b="1" dirty="0">
              <a:latin typeface="EucrosiaUPC" pitchFamily="18" charset="-34"/>
              <a:cs typeface="EucrosiaUPC" pitchFamily="18" charset="-34"/>
            </a:endParaRPr>
          </a:p>
        </p:txBody>
      </p:sp>
      <p:pic>
        <p:nvPicPr>
          <p:cNvPr id="8" name="รูปภาพ 7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53694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0915" y="2348880"/>
            <a:ext cx="8064896" cy="3456384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</a:bodyPr>
          <a:lstStyle/>
          <a:p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กรณี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โครงการ/งานก่อสร้างซึ่งจัดจ้างก่อสร้างเป็นสัญญา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เดียว     ประกอบด้วย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งานหรือกลุ่มงานตามความหมายและขอบเขตของงาน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ก่อสร้างเพื่อประกอบการพิจารณาเลือกใช้หลักเกณฑ์ฯ   มากกว่า 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 กลุ่ม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งาน      และ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ผู้มีหน้าที่คำนวณราคากลางได้พิจารณาแล้วเห็นว่าจะเป็นประโยชน์ต่อทางราชการยิ่งขึ้น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ก็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สามารถแยกรายการงานก่อสร้างของโครงการ/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งานก่อสร้าง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ดังกล่าวออกเป็นของแต่ละ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กลุ่ม-งาน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แล้วใช้หลักเกณฑ์การคำนวณราคากลางงานก่อสร้างที่กำหนดสำหรับแต่ละกลุ่มงานได้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โดยให้ใช้หลักเกณฑ์การคำนวณราคากลางงานก่อสร้างของกลุ่มงานที่มีปริมาณงานมากที่สุดเป็น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หลัก</a:t>
            </a:r>
          </a:p>
          <a:p>
            <a:endParaRPr lang="en-US" sz="600" b="1" dirty="0">
              <a:latin typeface="IrisUPC" pitchFamily="34" charset="-34"/>
              <a:cs typeface="IrisUPC" pitchFamily="34" charset="-34"/>
            </a:endParaRPr>
          </a:p>
          <a:p>
            <a:r>
              <a:rPr lang="th-TH" sz="22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กรณี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การดำเนินการตามวรรค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หนึ่ง   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ให้นำค่างานต้นทุนรวมทั้งโครงการ/งานก่อสร้างไปคำนวณหรือเทียบหาค่า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จากตาราง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ที่เกี่ยวข้อง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     เพื่อ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นำมาคำนวณกับค่างานต้นทุนตามหลักเกณฑ์และวิธีการที่กำหนดสำหรับแต่ละหลักเกณฑ์การคำนวณราคากลางงาน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ก่อสร้าง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8719" y="476672"/>
            <a:ext cx="7848872" cy="1265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th-TH" sz="3000" b="1" dirty="0">
                <a:latin typeface="IrisUPC" pitchFamily="34" charset="-34"/>
                <a:cs typeface="IrisUPC" pitchFamily="34" charset="-34"/>
              </a:rPr>
              <a:t>ข้อกำหนดกรณีโครงการ/งานก่อสร้างซึ่งจัดจ้าง</a:t>
            </a:r>
            <a:r>
              <a:rPr lang="th-TH" sz="3000" b="1" dirty="0" smtClean="0">
                <a:latin typeface="IrisUPC" pitchFamily="34" charset="-34"/>
                <a:cs typeface="IrisUPC" pitchFamily="34" charset="-34"/>
              </a:rPr>
              <a:t>ก่อสร้างเป็น</a:t>
            </a:r>
            <a:r>
              <a:rPr lang="th-TH" sz="3000" b="1" dirty="0">
                <a:latin typeface="IrisUPC" pitchFamily="34" charset="-34"/>
                <a:cs typeface="IrisUPC" pitchFamily="34" charset="-34"/>
              </a:rPr>
              <a:t>สัญญาเดียวสามารถใช้หลักเกณฑ์การ</a:t>
            </a:r>
            <a:r>
              <a:rPr lang="th-TH" sz="3000" b="1" dirty="0" smtClean="0">
                <a:latin typeface="IrisUPC" pitchFamily="34" charset="-34"/>
                <a:cs typeface="IrisUPC" pitchFamily="34" charset="-34"/>
              </a:rPr>
              <a:t>คำนวณราคา</a:t>
            </a:r>
            <a:r>
              <a:rPr lang="th-TH" sz="3000" b="1" dirty="0">
                <a:latin typeface="IrisUPC" pitchFamily="34" charset="-34"/>
                <a:cs typeface="IrisUPC" pitchFamily="34" charset="-34"/>
              </a:rPr>
              <a:t>กลางงาน</a:t>
            </a:r>
            <a:r>
              <a:rPr lang="th-TH" sz="3000" b="1" dirty="0" smtClean="0">
                <a:latin typeface="IrisUPC" pitchFamily="34" charset="-34"/>
                <a:cs typeface="IrisUPC" pitchFamily="34" charset="-34"/>
              </a:rPr>
              <a:t>ก่อสร้าง</a:t>
            </a:r>
          </a:p>
          <a:p>
            <a:pPr algn="ctr">
              <a:lnSpc>
                <a:spcPts val="3000"/>
              </a:lnSpc>
            </a:pPr>
            <a:r>
              <a:rPr lang="th-TH" sz="3000" b="1" dirty="0" smtClean="0">
                <a:latin typeface="IrisUPC" pitchFamily="34" charset="-34"/>
                <a:cs typeface="IrisUPC" pitchFamily="34" charset="-34"/>
              </a:rPr>
              <a:t>ได้</a:t>
            </a:r>
            <a:r>
              <a:rPr lang="th-TH" sz="3000" b="1" dirty="0">
                <a:latin typeface="IrisUPC" pitchFamily="34" charset="-34"/>
                <a:cs typeface="IrisUPC" pitchFamily="34" charset="-34"/>
              </a:rPr>
              <a:t>มากกว่า </a:t>
            </a:r>
            <a:r>
              <a:rPr lang="th-TH" sz="3000" b="1" dirty="0"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3000" b="1" dirty="0">
                <a:latin typeface="IrisUPC" pitchFamily="34" charset="-34"/>
                <a:cs typeface="IrisUPC" pitchFamily="34" charset="-34"/>
              </a:rPr>
              <a:t> หลักเกณฑ์</a:t>
            </a:r>
            <a:endParaRPr lang="th-TH" sz="3000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45122" y="1660738"/>
            <a:ext cx="24368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แนวทางและวิธีปฏิบัติฯ ข้อ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 8)</a:t>
            </a:r>
            <a:endParaRPr lang="th-TH" sz="2000" b="1" dirty="0">
              <a:latin typeface="EucrosiaUPC" pitchFamily="18" charset="-34"/>
              <a:cs typeface="EucrosiaUPC" pitchFamily="18" charset="-34"/>
            </a:endParaRPr>
          </a:p>
        </p:txBody>
      </p:sp>
      <p:pic>
        <p:nvPicPr>
          <p:cNvPr id="8" name="รูปภาพ 7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43879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1103" y="1169177"/>
            <a:ext cx="8424936" cy="547260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</a:bodyPr>
          <a:lstStyle/>
          <a:p>
            <a:r>
              <a:rPr lang="th-TH" sz="1800" b="1" dirty="0" smtClean="0">
                <a:solidFill>
                  <a:srgbClr val="0000CC"/>
                </a:solidFill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ราคาและแหล่งวัสดุก่อสร้าง 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หากในแต่ละหลักเกณฑ์มิได้กำหนดไว้เป็นอย่างอื่น ให้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เป็นไปตามข้อกำหนด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ดังนี้</a:t>
            </a:r>
          </a:p>
          <a:p>
            <a:endParaRPr lang="en-US" sz="600" b="1" dirty="0">
              <a:latin typeface="IrisUPC" pitchFamily="34" charset="-34"/>
              <a:cs typeface="IrisUPC" pitchFamily="34" charset="-34"/>
            </a:endParaRPr>
          </a:p>
          <a:p>
            <a:pPr defTabSz="625475"/>
            <a:r>
              <a:rPr lang="th-TH" sz="18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1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ราคาวัสดุก่อสร้างให้ใช้ราคาปัจจุบัน ในขณะที่คำนวณราคากลางงานก่อสร้าง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นั้น</a:t>
            </a:r>
          </a:p>
          <a:p>
            <a:endParaRPr lang="en-US" sz="600" b="1" dirty="0">
              <a:latin typeface="IrisUPC" pitchFamily="34" charset="-34"/>
              <a:cs typeface="IrisUPC" pitchFamily="34" charset="-34"/>
            </a:endParaRPr>
          </a:p>
          <a:p>
            <a:pPr defTabSz="625475"/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2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การก่อสร้างในส่วนกลาง  ให้ผู้มีหน้าที่คำนวณราคากลางใช้ราคาและแหล่งวัสดุก่อสร้าง ดังนี้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pPr defTabSz="1349375"/>
            <a:r>
              <a:rPr lang="th-TH" sz="18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2.1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ราคาวัสดุก่อสร้างตามที่สำนักดัชนีเศรษฐกิจการค้า กระทรวงพาณิชย์  เผยแพร่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pPr defTabSz="1349375"/>
            <a:r>
              <a:rPr lang="en-US" sz="18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2.2</a:t>
            </a:r>
            <a:r>
              <a:rPr lang="en-US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วัสดุก่อสร้างใดที่สำนักดัชนีเศรษฐกิจการค้า  กระทรวงพาณิชย์  ไม่มีข้อมูลราคาเผยแพร่ไว้  ให้ใช้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ราคา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วัสดุ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ก่อสร้างที่สำนักงานพาณิชย์จังหวัดใกล้เคียง เผยแพร่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pPr defTabSz="1349375"/>
            <a:r>
              <a:rPr lang="en-US" sz="18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2.3</a:t>
            </a:r>
            <a:r>
              <a:rPr lang="en-US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กรณีวัสดุก่อสร้างใดที่สำนักดัชนีเศรษฐกิจการค้า  กระทรวงพาณิชย์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 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และสำนักงานพาณิชย์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จังหวัด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ใกล้เคียง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ไม่มีข้อมูลราคาเผยแพร่ไว้   ให้ผู้มีหน้าที่คำนวณราคากลางสืบราคาในท้องที่ของส่วนกลาง   หากไม่สามารถสืบราคา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ใน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ท้องที่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ของส่วนกลางได้ให้สืบราคาในท้องที่หรือจังหวัดใกล้เคียงโดยใช้ราคา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ต่ำสุด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ทั้งนี้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ให้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ผู้มีหน้าที่คำนวณราคากลางจัดทำ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บันทึก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แสดง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รายละเอียดของการสืบราคาและการกำหนดราคาดังกล่าวประกอบไว้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ด้วย</a:t>
            </a:r>
          </a:p>
          <a:p>
            <a:endParaRPr lang="en-US" sz="600" b="1" dirty="0">
              <a:latin typeface="IrisUPC" pitchFamily="34" charset="-34"/>
              <a:cs typeface="IrisUPC" pitchFamily="34" charset="-34"/>
            </a:endParaRPr>
          </a:p>
          <a:p>
            <a:pPr defTabSz="625475"/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3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การก่อสร้างในส่วนภูมิภาค  ให้ผู้มีหน้าที่คำนวณราคากลางใช้ราคาและแหล่งวัสดุก่อสร้าง ดังนี้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pPr defTabSz="1349375"/>
            <a:r>
              <a:rPr lang="th-TH" sz="18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3.1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ราคาวัสดุก่อสร้างตามที่สำนักงานพาณิชย์จังหวัดที่สถานที่ก่อสร้างตั้งอยู่ เผยแพร่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pPr defTabSz="1349375"/>
            <a:r>
              <a:rPr lang="th-TH" sz="18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3.2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วัสดุก่อสร้างใดที่สำนักงานพาณิชย์จังหวัดที่สถานที่ก่อสร้าง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ตั้งอยู่   ไม่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มีข้อมูลราคาเผยแพร่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ไว้    ให้ใช้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ราคา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วัสดุก่อสร้างที่สำนักงานพาณิชย์จังหวัดใกล้เคียง เผยแพร่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pPr defTabSz="1349375"/>
            <a:r>
              <a:rPr lang="th-TH" sz="18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3.3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กรณีวัสดุก่อสร้างใดที่สำนักงานพาณิชย์จังหวัดที่สถานที่ก่อสร้างตั้งอยู่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และสำนักงานพาณิชย์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จังหวัด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ใกล้เคียง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ไม่มีข้อมูลราคาเผยแพร่ไว้ 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ให้ผู้มีหน้าที่คำนวณราคากลางสืบราคาในท้องที่หรือจังหวัดที่สถานที่ก่อสร้าง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ตั้งอยู่    หาก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ไม่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สามารถสืบราคาในท้องที่หรือจังหวัดที่สถานที่ก่อสร้างตั้งอยู่ได้ให้สืบราคาในท้องที่หรือจังหวัดใกล้เคียงโดยใช้ราคาต่ำสุด  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ทั้งนี้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ให้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ผู้มีหน้าที่คำนวณราคากลางจัดทำบันทึกแสดงรายละเอียดของการสืบราคาและการกำหนดราคาดังกล่าวประกอบไว้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ด้วย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26643" y="202208"/>
            <a:ext cx="54906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 smtClean="0">
                <a:latin typeface="IrisUPC" pitchFamily="34" charset="-34"/>
                <a:cs typeface="IrisUPC" pitchFamily="34" charset="-34"/>
              </a:rPr>
              <a:t>ข้อกำหนดเกี่ยวกับราคาและแหล่งวัสดุก่อสร้าง</a:t>
            </a:r>
            <a:endParaRPr lang="th-TH" sz="32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54175" y="652626"/>
            <a:ext cx="24352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แนวทางและวิธีปฏิบัติฯ ข้อ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9)</a:t>
            </a:r>
            <a:endParaRPr lang="th-TH" sz="2000" b="1" dirty="0">
              <a:latin typeface="EucrosiaUPC" pitchFamily="18" charset="-34"/>
              <a:cs typeface="EucrosiaUPC" pitchFamily="18" charset="-34"/>
            </a:endParaRPr>
          </a:p>
        </p:txBody>
      </p:sp>
      <p:pic>
        <p:nvPicPr>
          <p:cNvPr id="8" name="รูปภาพ 7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25561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3846" y="980728"/>
            <a:ext cx="8640960" cy="5688631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</a:bodyPr>
          <a:lstStyle/>
          <a:p>
            <a:pPr defTabSz="625475"/>
            <a:r>
              <a:rPr lang="en-US" sz="1800" b="1" dirty="0">
                <a:solidFill>
                  <a:srgbClr val="0000CC"/>
                </a:solidFill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4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กรณีมีความจำเป็นและเพื่อประโยชน์ของทาง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ราชการ  ผู้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มีหน้าที่คำนวณราคากลางอาจใช้ราคาวัสดุก่อสร้างจาก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แหล่งอื่น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นอกเหนือจาก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ที่กำหนดตาม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ข้อ 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2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หรือ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ข้อ 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3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แล้วแต่กรณี ได้   แต่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ราคาที่ใช้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นั้นเมื่อ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รวมค่าขนส่งแล้วต้องไม่สูงกว่าราคา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วัสดุก่อสร้าง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ต่ำสุด ที่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สำนักดัชนีเศรษฐกิจ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การค้า กระทรวงพาณิชย์  และ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สำนักงานพาณิชย์จังหวัด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ใกล้เคียง สำหรับ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การก่อสร้างในส่วนกลาง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หรือสำนักงานพาณิชย์จังหวัดที่สถานที่ก่อสร้างตั้งอยู่และสำนักงานพาณิชย์จังหวัดใกล้เคียง สำหรับการก่อสร้างในส่วนภูมิภาค  เผยแพร่    ทั้งนี้  ให้ผู้มีหน้าที่คำนวณราคากลางจัดทำบันทึกแสดงรายละเอียดของการกำหนดราคารวมทั้งเหตุผลความจำเป็นประกอบไว้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ด้วย</a:t>
            </a:r>
          </a:p>
          <a:p>
            <a:pPr defTabSz="625475"/>
            <a:endParaRPr lang="en-US" sz="600" b="1" dirty="0">
              <a:latin typeface="IrisUPC" pitchFamily="34" charset="-34"/>
              <a:cs typeface="IrisUPC" pitchFamily="34" charset="-34"/>
            </a:endParaRPr>
          </a:p>
          <a:p>
            <a:pPr defTabSz="625475"/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5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ในกรณีที่ผู้มีหน้าที่คำนวณราคากลางได้พิจารณาเห็นว่า  งานก่อสร้างที่คำนวณราคากลางนั้นใช้วัสดุก่อสร้างบาง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รายการ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เป็น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จำนวน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มาก ให้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สืบราคาจากแหล่งผลิต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เมื่อรวมค่าขนส่งแล้วยังเป็นราคาที่ต่ำกว่าราคาจากแหล่งดังกล่าวตาม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ข้อ 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2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หรือข้อ 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3</a:t>
            </a:r>
            <a:br>
              <a:rPr lang="th-TH" sz="1800" b="1" dirty="0" smtClean="0">
                <a:latin typeface="EucrosiaUPC" pitchFamily="18" charset="-34"/>
                <a:cs typeface="EucrosiaUPC" pitchFamily="18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แล้วแต่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กรณี   ให้ผู้มีหน้าที่คำนวณราคากลางใช้ราคาจากแหล่งผลิตสำหรับวัสดุก่อสร้าง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นั้น</a:t>
            </a:r>
          </a:p>
          <a:p>
            <a:pPr defTabSz="625475"/>
            <a:endParaRPr lang="en-US" sz="600" b="1" dirty="0">
              <a:latin typeface="IrisUPC" pitchFamily="34" charset="-34"/>
              <a:cs typeface="IrisUPC" pitchFamily="34" charset="-34"/>
            </a:endParaRPr>
          </a:p>
          <a:p>
            <a:pPr defTabSz="625475"/>
            <a:r>
              <a:rPr lang="en-US" sz="18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6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ส่วนราชการ  รัฐวิสาหกิจ  หรือหน่วยงานอื่นของ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รัฐ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อาจตั้งคณะกรรมการหรือดำเนินการอื่น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ใดเพื่อ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สำรวจรวบรวม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ข้อมูล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กำหนดราคาและแหล่งวัสดุก่อสร้าง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ที่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ต้องดำเนินการตามข้อ 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2.3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สำหรับการก่อสร้างในส่วนกลาง  และตามข้อ 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3.3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สำหรับการ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ก่อสร้าง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ในส่วนภูมิภาค   รวมทั้งที่ต้องดำเนินการตาม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ข้อ 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4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ข้อ 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5 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ไว้เป็นบัญชีราคาและแหล่งวัสดุก่อสร้างของหน่วยงาน 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โดย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ต้อง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มีการปรับปรุงบัญชีราคาและแหล่งวัสดุก่อสร้างดังกล่าวให้มีความเป็นปัจจุบันอยู่เสมอ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ด้วย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ทั้งนี้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เพื่อ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เป็นการลดภาระและ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อำนวย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ความ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สะดวกในการสืบราคาและแหล่งวัสดุก่อสร้างของผู้มีหน้าที่คำนวณราคา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กลาง    และ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ผู้มีหน้าที่คำนวณราคากลางอาจพิจารณา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นำ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ราคา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และแหล่งวัสดุก่อสร้างตามบัญชีดังกล่าวมาใช้ประกอบการคำนวณราคากลางงานก่อสร้างตามหลักเกณฑ์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ฯ         ได้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ตาม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ความ-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เหมาะสม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และสอดคล้องตาม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ข้อเท็จจริง</a:t>
            </a:r>
          </a:p>
          <a:p>
            <a:pPr defTabSz="625475"/>
            <a:endParaRPr lang="en-US" sz="600" b="1" dirty="0">
              <a:latin typeface="IrisUPC" pitchFamily="34" charset="-34"/>
              <a:cs typeface="IrisUPC" pitchFamily="34" charset="-34"/>
            </a:endParaRPr>
          </a:p>
          <a:p>
            <a:pPr defTabSz="625475"/>
            <a:r>
              <a:rPr lang="en-US" sz="18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7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การกำหนดราคาและแหล่งวัสดุก่อสร้างนอกเหนือจากที่กำหนดไว้นี้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ให้เป็นไปตามข้อกำหนดเกี่ยวกับราคาและแหล่งวัสดุก่อสร้าง ซึ่งได้กำหนดไว้ในรายละเอียดการคำนวณของแต่ละหลักเกณฑ์การคำนวณราคากลางงาน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ก่อสร้าง      และ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ตามที่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คณะ-กรรมการ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กำกับหลักเกณฑ์และตรวจสอบราคากลางงาน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ก่อสร้าง   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หรือ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คณะอนุกรรมการ      หรือ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หน่วยงานที่คณะกรรมการ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กำกับ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หลักเกณฑ์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และตรวจสอบราคากลางงานก่อสร้างมอบหมาย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กำหนด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23364" y="206482"/>
            <a:ext cx="46891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ข้อกำหนดเกี่ยวกับราคาและแหล่งวัสดุก่อสร้าง (ต่อ)</a:t>
            </a:r>
            <a:endParaRPr lang="th-TH" sz="24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35652" y="502999"/>
            <a:ext cx="2257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แนวทางและวิธีปฏิบัติฯ ข้อ 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9)</a:t>
            </a:r>
            <a:endParaRPr lang="th-TH" sz="1800" b="1" dirty="0">
              <a:latin typeface="EucrosiaUPC" pitchFamily="18" charset="-34"/>
              <a:cs typeface="EucrosiaUPC" pitchFamily="18" charset="-34"/>
            </a:endParaRPr>
          </a:p>
        </p:txBody>
      </p:sp>
      <p:pic>
        <p:nvPicPr>
          <p:cNvPr id="8" name="รูปภาพ 7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45435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5878" y="1403307"/>
            <a:ext cx="7596635" cy="4906013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</a:bodyPr>
          <a:lstStyle/>
          <a:p>
            <a:pPr defTabSz="533400"/>
            <a:r>
              <a:rPr lang="th-TH" sz="1800" b="1" dirty="0">
                <a:solidFill>
                  <a:srgbClr val="0000CC"/>
                </a:solidFill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8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ตามข้อกำหนดเกี่ยวกับราคาและแหล่งวัสดุก่อสร้างดังกล่าวข้างต้น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pPr defTabSz="987425"/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	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1)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 ราคาปัจจุบัน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หมายถึง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ราคาวัสดุก่อสร้างในช่วงระยะเวลา </a:t>
            </a:r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30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วัน  นับจากวันที่จัดทำ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รายงาน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สรุป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การคำนวณราคากลางงานก่อสร้างนั้น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pPr defTabSz="987425"/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	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2)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 ส่วนกลาง หรือท้องที่ของส่วนกลาง  หมายถึง  พื้นที่ในเขตกรุงเทพฯ  นนทบุรี  ปทุมธานี  และสมุทรปราการ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pPr defTabSz="987425"/>
            <a:r>
              <a:rPr lang="th-TH" sz="18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3)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 ส่วนภูมิภาค  หมายถึง  พื้นที่จังหวัด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อื่นที่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ไม่ใช่กรุงเทพฯ  นนทบุรี  ปทุมธานี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สมุทรปราการ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pPr defTabSz="987425"/>
            <a:r>
              <a:rPr lang="th-TH" sz="18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4)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ท้องที่หรือจังหวัดใกล้เคียง  หมายถึง  ท้องที่หรือจังหวัดที่มีพื้นที่อยู่ติดกับท้องที่หรือจังหวัด หรือท้องที่ของส่วนกลาง  ที่สถานที่ก่อสร้างตั้งอยู่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pPr defTabSz="987425"/>
            <a:r>
              <a:rPr lang="th-TH" sz="18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5)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 วัสดุก่อสร้าง  หมายความรวมถึง ครุภัณฑ์ที่เป็นส่วนประกอบหรือเป็นส่วนหนึ่งของงานก่อสร้างที่ต้องคำนวณรวมในราคากลางงานก่อสร้างนั้นด้วย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pPr defTabSz="987425"/>
            <a:r>
              <a:rPr lang="th-TH" sz="18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6)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 การสืบราคา 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หมายถึง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การดำเนินการ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ใดๆ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เพื่อให้ทราบราคาและหรือแหล่งวัสดุก่อสร้างที่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มี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ความ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เป็นปัจจุบันและสอดคล้องกับราคาวัสดุก่อสร้างที่เป็นจริง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pPr defTabSz="987425"/>
            <a:r>
              <a:rPr lang="th-TH" sz="18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1800" b="1" dirty="0">
                <a:latin typeface="EucrosiaUPC" pitchFamily="18" charset="-34"/>
                <a:cs typeface="EucrosiaUPC" pitchFamily="18" charset="-34"/>
              </a:rPr>
              <a:t>7)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แบบฟอร์มบันทึกแสดงเหตุผลความจำเป็น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รายละเอียดของการสืบและการกำหนดราคา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และ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หรือ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แหล่งวัสดุ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ก่อสร้าง  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ให้ผู้มีหน้าที่คำนวณราคากลางกำหนดเองตามความเหมาะสมและสอดคล้องตามข้อมูล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และ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ข้อเท็จจริง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  <a:p>
            <a:pPr defTabSz="987425"/>
            <a:r>
              <a:rPr lang="en-US" sz="18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(8)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ค่าขนส่งตามข้อ 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4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และ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ข้อ 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5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ให้ประเมินโดยคำนวณจากแหล่งวัสดุ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ก่อสร้างถึง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สถานที่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ก่อสร้าง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โดย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ใช้อัตราค่าขนส่งตามตารางค่าขนส่งวัสดุ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ก่อสร้าง</a:t>
            </a:r>
            <a:endParaRPr lang="en-US" sz="18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22479" y="296357"/>
            <a:ext cx="46891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ข้อกำหนดเกี่ยวกับราคาและแหล่งวัสดุก่อสร้าง (ต่อ)</a:t>
            </a:r>
            <a:endParaRPr lang="th-TH" sz="24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48673" y="710563"/>
            <a:ext cx="2257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แนวทางและวิธีปฏิบัติฯ ข้อ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 9)</a:t>
            </a:r>
            <a:endParaRPr lang="th-TH" sz="1800" b="1" dirty="0">
              <a:latin typeface="EucrosiaUPC" pitchFamily="18" charset="-34"/>
              <a:cs typeface="EucrosiaUPC" pitchFamily="18" charset="-34"/>
            </a:endParaRPr>
          </a:p>
        </p:txBody>
      </p:sp>
      <p:pic>
        <p:nvPicPr>
          <p:cNvPr id="7" name="รูปภาพ 6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108994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44857" y="2564904"/>
            <a:ext cx="7227543" cy="1728192"/>
          </a:xfrm>
          <a:prstGeom prst="rect">
            <a:avLst/>
          </a:prstGeom>
          <a:noFill/>
          <a:effectLst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</a:bodyPr>
          <a:lstStyle/>
          <a:p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ให้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กระทรวงพาณิชย์ (สำนักดัชนีเศรษฐกิจการค้าและสำนักงานพาณิชย์จังหวัด) พิจารณาเผยแพร่ราคาวัสดุก่อสร้างให้ครอบคลุมประเภทและรายการที่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จำเป็น    สำหรับ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การคำนวณราคากลางงานก่อสร้าง  รวมทั้งการปรับปรุงราคาให้มีความเป็นปัจจุบัน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และ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ประกาศเป็นการทั่วไปอย่าง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ต่อเนื่อง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80237" y="967401"/>
            <a:ext cx="71833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3200" b="1" dirty="0">
                <a:latin typeface="IrisUPC" pitchFamily="34" charset="-34"/>
                <a:cs typeface="IrisUPC" pitchFamily="34" charset="-34"/>
              </a:rPr>
              <a:t>บทบาทของกระทรวง</a:t>
            </a:r>
            <a:r>
              <a:rPr lang="th-TH" sz="3200" b="1" dirty="0" smtClean="0">
                <a:latin typeface="IrisUPC" pitchFamily="34" charset="-34"/>
                <a:cs typeface="IrisUPC" pitchFamily="34" charset="-34"/>
              </a:rPr>
              <a:t>พาณิชย์ใน</a:t>
            </a:r>
            <a:r>
              <a:rPr lang="th-TH" sz="3200" b="1" dirty="0">
                <a:latin typeface="IrisUPC" pitchFamily="34" charset="-34"/>
                <a:cs typeface="IrisUPC" pitchFamily="34" charset="-34"/>
              </a:rPr>
              <a:t>การเผยแพร่ราคาวัสดุก่อสร้าง</a:t>
            </a:r>
            <a:endParaRPr lang="th-TH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289808" y="1516722"/>
            <a:ext cx="25523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แนวทางและวิธีปฏิบัติฯ ข้อ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10)</a:t>
            </a:r>
            <a:endParaRPr lang="th-TH" sz="2000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7584" y="4941168"/>
            <a:ext cx="7596635" cy="1296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700"/>
              </a:spcBef>
              <a:buClr>
                <a:srgbClr val="C00000"/>
              </a:buClr>
              <a:buSzPct val="65000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หมายเหตุ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 ราคาวัสดุของกระทรวงพาณิชย์</a:t>
            </a:r>
          </a:p>
          <a:p>
            <a:pPr marL="1093788" lvl="2" indent="-179388">
              <a:lnSpc>
                <a:spcPct val="90000"/>
              </a:lnSpc>
              <a:spcBef>
                <a:spcPts val="700"/>
              </a:spcBef>
              <a:buClr>
                <a:srgbClr val="C00000"/>
              </a:buClr>
              <a:buSzPct val="65000"/>
              <a:buFont typeface="Wingdings" pitchFamily="2" charset="2"/>
              <a:buChar char="§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ดำเนินการ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จัดเก็บและเผยแพร่โดยสำนักดัชนีเศรษฐกิจการค้า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  สำนักงาน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ปลัดกระทรวงพาณิชย์</a:t>
            </a:r>
          </a:p>
          <a:p>
            <a:pPr marL="1093788" lvl="2" indent="-179388">
              <a:lnSpc>
                <a:spcPct val="90000"/>
              </a:lnSpc>
              <a:spcBef>
                <a:spcPts val="700"/>
              </a:spcBef>
              <a:buClr>
                <a:srgbClr val="C00000"/>
              </a:buClr>
              <a:buSzPct val="65000"/>
              <a:buFont typeface="Wingdings" pitchFamily="2" charset="2"/>
              <a:buChar char="§"/>
            </a:pPr>
            <a:r>
              <a:rPr lang="th-TH" sz="1800" b="1" dirty="0">
                <a:latin typeface="IrisUPC" pitchFamily="34" charset="-34"/>
                <a:cs typeface="IrisUPC" pitchFamily="34" charset="-34"/>
              </a:rPr>
              <a:t>เป็นราคาวัสดุ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ก่อสร้าง  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ณ แหล่งผลิตหรือตัวแทน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จำหน่าย เป็น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ราคาซื้อขายด้วยเงิน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สด และไม่รวม</a:t>
            </a:r>
            <a:r>
              <a:rPr lang="th-TH" sz="1800" b="1" dirty="0">
                <a:latin typeface="IrisUPC" pitchFamily="34" charset="-34"/>
                <a:cs typeface="IrisUPC" pitchFamily="34" charset="-34"/>
              </a:rPr>
              <a:t>ภาษีมูลค่าเพิ่ม (</a:t>
            </a:r>
            <a:r>
              <a:rPr lang="en-US" sz="1800" b="1" dirty="0">
                <a:latin typeface="IrisUPC" pitchFamily="34" charset="-34"/>
                <a:cs typeface="IrisUPC" pitchFamily="34" charset="-34"/>
              </a:rPr>
              <a:t>VAT)  </a:t>
            </a:r>
          </a:p>
        </p:txBody>
      </p:sp>
      <p:pic>
        <p:nvPicPr>
          <p:cNvPr id="9" name="รูปภาพ 8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84529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9741" y="2348880"/>
            <a:ext cx="8424935" cy="374441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</a:bodyPr>
          <a:lstStyle/>
          <a:p>
            <a:r>
              <a:rPr lang="th-TH" sz="2200" b="1" dirty="0">
                <a:latin typeface="IrisUPC" pitchFamily="34" charset="-34"/>
                <a:cs typeface="IrisUPC" pitchFamily="34" charset="-34"/>
              </a:rPr>
              <a:t>ค่าขนส่งวัสดุ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ก่อสร้าง  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ค่าดำเนินการและค่าเสื่อมราคา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เครื่องจักร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อัตราราคางาน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ดิน 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อัตราราคางาน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ปรับปรุงฐาน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รากและงานระเบิดหิน   รวมทั้งรายละเอียดประกอบการคำนวณราคากลางงานก่อสร้างอื่นใด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ให้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กำหนดตาม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หลักเกณฑ์และวิธีการตามที่หลักเกณฑ์การคำนวณราคากลางงาน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ก่อสร้าง และ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ตามที่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คณะ- กรรมการกำกับหลักเกณฑ์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และตรวจสอบราคากลางงาน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ก่อสร้าง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หรือ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คณะอนุกรรมการ  หรือ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หน่วยงานที่คณะกรรมการกำกับหลักเกณฑ์และตรวจสอบราคากลางงานก่อสร้างมอบหมาย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กำหนด</a:t>
            </a:r>
          </a:p>
          <a:p>
            <a:endParaRPr lang="en-US" sz="1000" b="1" dirty="0">
              <a:latin typeface="IrisUPC" pitchFamily="34" charset="-34"/>
              <a:cs typeface="IrisUPC" pitchFamily="34" charset="-34"/>
            </a:endParaRPr>
          </a:p>
          <a:p>
            <a:r>
              <a:rPr lang="th-TH" sz="2200" b="1" dirty="0">
                <a:latin typeface="IrisUPC" pitchFamily="34" charset="-34"/>
                <a:cs typeface="IrisUPC" pitchFamily="34" charset="-34"/>
              </a:rPr>
              <a:t>		ให้กระทรวงการคลัง (กรมบัญชีกลาง)   ร่วมกับหน่วยงานที่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เกี่ยวข้อง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  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ปรับปรุงตารางค่าขนส่งวัสดุก่อสร้าง  ค่าดำเนินการและค่าเสื่อมราคาเครื่องจักร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อัตราราคางาน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ดิน  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อัตราราคางานปรับปรุงฐานรากและงานระเบิดหิน  รวมทั้งรายละเอียดประกอบการคำนวณราคากลางงานก่อสร้างอื่นใด  ให้สอดคล้องตามราคาน้ำมัน  สภาวการณ์ทางด้านเศรษฐกิจ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และ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หรือเทคโนโลยีด้านการก่อสร้างที่เปลี่ยนแปลงไป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และแจ้งเวียนให้ส่วนราชการ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รัฐวิสาหกิจ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และหน่วยงานอื่นของรัฐทราบและถือ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ปฏิบัติ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55083" y="1516722"/>
            <a:ext cx="26148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แนวทางและวิธีปฏิบัติฯ ข้อ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 11)</a:t>
            </a:r>
            <a:endParaRPr lang="th-TH" sz="2000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2581" y="386558"/>
            <a:ext cx="8496944" cy="1187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th-TH" b="1" dirty="0">
                <a:latin typeface="IrisUPC" pitchFamily="34" charset="-34"/>
                <a:cs typeface="IrisUPC" pitchFamily="34" charset="-34"/>
              </a:rPr>
              <a:t>ข้อกำหนดในการ</a:t>
            </a:r>
            <a:r>
              <a:rPr lang="th-TH" b="1" dirty="0" smtClean="0">
                <a:latin typeface="IrisUPC" pitchFamily="34" charset="-34"/>
                <a:cs typeface="IrisUPC" pitchFamily="34" charset="-34"/>
              </a:rPr>
              <a:t>ปรับปรุงตารางค่า</a:t>
            </a:r>
            <a:r>
              <a:rPr lang="th-TH" b="1" dirty="0">
                <a:latin typeface="IrisUPC" pitchFamily="34" charset="-34"/>
                <a:cs typeface="IrisUPC" pitchFamily="34" charset="-34"/>
              </a:rPr>
              <a:t>ขนส่งวัสดุก่อสร้าง </a:t>
            </a:r>
            <a:r>
              <a:rPr lang="th-TH" b="1" dirty="0" smtClean="0">
                <a:latin typeface="IrisUPC" pitchFamily="34" charset="-34"/>
                <a:cs typeface="IrisUPC" pitchFamily="34" charset="-34"/>
              </a:rPr>
              <a:t>  ตารางค่า</a:t>
            </a:r>
            <a:r>
              <a:rPr lang="th-TH" b="1" dirty="0">
                <a:latin typeface="IrisUPC" pitchFamily="34" charset="-34"/>
                <a:cs typeface="IrisUPC" pitchFamily="34" charset="-34"/>
              </a:rPr>
              <a:t>ดำเนินการและค่าเสื่อมราคาเครื่องจักร</a:t>
            </a:r>
            <a:r>
              <a:rPr lang="en-US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b="1" dirty="0" smtClean="0">
                <a:latin typeface="IrisUPC" pitchFamily="34" charset="-34"/>
                <a:cs typeface="IrisUPC" pitchFamily="34" charset="-34"/>
              </a:rPr>
              <a:t>ตารางอัตรา</a:t>
            </a:r>
            <a:r>
              <a:rPr lang="th-TH" b="1" dirty="0">
                <a:latin typeface="IrisUPC" pitchFamily="34" charset="-34"/>
                <a:cs typeface="IrisUPC" pitchFamily="34" charset="-34"/>
              </a:rPr>
              <a:t>ราคางานดิน  </a:t>
            </a:r>
            <a:r>
              <a:rPr lang="th-TH" b="1" dirty="0" smtClean="0">
                <a:latin typeface="IrisUPC" pitchFamily="34" charset="-34"/>
                <a:cs typeface="IrisUPC" pitchFamily="34" charset="-34"/>
              </a:rPr>
              <a:t>ตารางอัตรา</a:t>
            </a:r>
            <a:r>
              <a:rPr lang="th-TH" b="1" dirty="0">
                <a:latin typeface="IrisUPC" pitchFamily="34" charset="-34"/>
                <a:cs typeface="IrisUPC" pitchFamily="34" charset="-34"/>
              </a:rPr>
              <a:t>ราคางานปรับปรุงฐานรากและงานระเบิดหิน และ</a:t>
            </a:r>
            <a:r>
              <a:rPr lang="th-TH" b="1" dirty="0" smtClean="0">
                <a:latin typeface="IrisUPC" pitchFamily="34" charset="-34"/>
                <a:cs typeface="IrisUPC" pitchFamily="34" charset="-34"/>
              </a:rPr>
              <a:t>รายละเอียดประกอบการ</a:t>
            </a:r>
            <a:r>
              <a:rPr lang="th-TH" b="1" dirty="0">
                <a:latin typeface="IrisUPC" pitchFamily="34" charset="-34"/>
                <a:cs typeface="IrisUPC" pitchFamily="34" charset="-34"/>
              </a:rPr>
              <a:t>คำนวณฯ </a:t>
            </a:r>
            <a:r>
              <a:rPr lang="th-TH" b="1" dirty="0" smtClean="0">
                <a:latin typeface="IrisUPC" pitchFamily="34" charset="-34"/>
                <a:cs typeface="IrisUPC" pitchFamily="34" charset="-34"/>
              </a:rPr>
              <a:t>อื่นๆ</a:t>
            </a:r>
            <a:endParaRPr lang="en-US" b="1" dirty="0"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8" name="รูปภาพ 7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80462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3548" y="2348880"/>
            <a:ext cx="8136904" cy="316835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</a:bodyPr>
          <a:lstStyle/>
          <a:p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อัตรา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ค่าแรงงาน/ดำเนินการที่ใช้ในการคำนวณราคากลางงานก่อสร้าง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ให้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กำหนดตามหลักเกณฑ์และวิธีการตามที่หลักเกณฑ์การคำนวณราคากลางงานก่อสร้าง  และตามที่คณะกรรมการกำกับหลักเกณฑ์และตรวจสอบราคากลางงาน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ก่อสร้าง 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หรือคณะอนุกรรมการ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หรือหน่วยงานที่คณะกรรมการกำกับหลักเกณฑ์และตรวจสอบราคากลางงานก่อสร้างมอบหมาย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กำหนด</a:t>
            </a:r>
          </a:p>
          <a:p>
            <a:endParaRPr lang="en-US" sz="1000" b="1" dirty="0">
              <a:latin typeface="IrisUPC" pitchFamily="34" charset="-34"/>
              <a:cs typeface="IrisUPC" pitchFamily="34" charset="-34"/>
            </a:endParaRPr>
          </a:p>
          <a:p>
            <a:r>
              <a:rPr lang="th-TH" sz="2200" b="1" dirty="0">
                <a:latin typeface="IrisUPC" pitchFamily="34" charset="-34"/>
                <a:cs typeface="IrisUPC" pitchFamily="34" charset="-34"/>
              </a:rPr>
              <a:t>		ให้กระทรวงการคลัง (กรมบัญชีกลาง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)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  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ปรับปรุงบัญชีค่าแรงงาน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/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ดำเนินการสำหรับการถอดแบบคำนวณราคากลางงานก่อสร้าง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และแจ้งเวียนให้ส่วนราชการ  รัฐวิสาหกิจ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และหน่วยงานอื่นของรัฐทราบและถือ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ปฏิบัติตาม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ความ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เหมาะสม    และ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สอดคล้องตามประกาศค่าแรงขั้นต่ำ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และหรือ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สภาวการณ์ทางเศรษฐกิจและเทคโนโลยีด้านการก่อสร้างที่เปลี่ยนแปลง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ไป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53326" y="1340768"/>
            <a:ext cx="26148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แนวทางและวิธีปฏิบัติฯ ข้อ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12)</a:t>
            </a:r>
            <a:endParaRPr lang="th-TH" sz="2000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97020" y="764704"/>
            <a:ext cx="65341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3200" b="1" dirty="0">
                <a:latin typeface="IrisUPC" pitchFamily="34" charset="-34"/>
                <a:cs typeface="IrisUPC" pitchFamily="34" charset="-34"/>
              </a:rPr>
              <a:t>ข้อกำหนดในการปรับปรุงบัญชีค่าแรงงาน/ดำเนินการฯ</a:t>
            </a:r>
            <a:r>
              <a:rPr lang="en-US" sz="3200" b="1" dirty="0">
                <a:latin typeface="IrisUPC" pitchFamily="34" charset="-34"/>
                <a:cs typeface="IrisUPC" pitchFamily="34" charset="-34"/>
              </a:rPr>
              <a:t> </a:t>
            </a:r>
            <a:endParaRPr lang="th-TH" sz="3200" b="1" dirty="0"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8" name="รูปภาพ 7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319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36036" y="548680"/>
            <a:ext cx="7074373" cy="888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th-TH" sz="3200" b="1" dirty="0">
                <a:latin typeface="IrisUPC" pitchFamily="34" charset="-34"/>
                <a:cs typeface="IrisUPC" pitchFamily="34" charset="-34"/>
              </a:rPr>
              <a:t>ข้อกำหนดและการประกาศเปลี่ยนแปลงอัตราดอกเบี้ยเงินกู้</a:t>
            </a:r>
            <a:r>
              <a:rPr lang="th-TH" sz="3200" b="1" dirty="0" smtClean="0">
                <a:latin typeface="IrisUPC" pitchFamily="34" charset="-34"/>
                <a:cs typeface="IrisUPC" pitchFamily="34" charset="-34"/>
              </a:rPr>
              <a:t>ฯ</a:t>
            </a:r>
          </a:p>
          <a:p>
            <a:pPr algn="ctr">
              <a:lnSpc>
                <a:spcPts val="3000"/>
              </a:lnSpc>
            </a:pPr>
            <a:r>
              <a:rPr lang="th-TH" sz="3200" b="1" dirty="0" smtClean="0"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3200" b="1" dirty="0">
                <a:latin typeface="IrisUPC" pitchFamily="34" charset="-34"/>
                <a:cs typeface="IrisUPC" pitchFamily="34" charset="-34"/>
              </a:rPr>
              <a:t>ตาราง</a:t>
            </a:r>
            <a:r>
              <a:rPr lang="th-TH" sz="3200" b="1" dirty="0"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th-TH" sz="3200" b="1" dirty="0">
                <a:latin typeface="EucrosiaUPC" pitchFamily="18" charset="-34"/>
                <a:cs typeface="EucrosiaUPC" pitchFamily="18" charset="-34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53326" y="1372706"/>
            <a:ext cx="26148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แนวทางและวิธีปฏิบัติฯ ข้อ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13)</a:t>
            </a:r>
            <a:endParaRPr lang="th-TH" sz="2000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6914" y="2132856"/>
            <a:ext cx="7689616" cy="396044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</a:bodyPr>
          <a:lstStyle/>
          <a:p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อัตรา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ดอกเบี้ยเงินกู้ที่ใช้เป็นเกณฑ์พิจารณากำหนดค่าดอกเบี้ยสำหรับการคำนวณราคากลางงานก่อสร้างตามหลักเกณฑ์การคำนวณราคากลางงานก่อสร้างนี้  ให้ใช้ค่าเฉลี่ยอัตราดอกเบี้ยเงินให้กู้ยืมประเภท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MLR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ของ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ธนาคารขนาดใหญ่  อย่างน้อย  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3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  ธนาคาร  เป็นเกณฑ์พิจารณา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โดยให้กำหนดเป็นตัวเลขกลม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กรณีอัตราดอกเบี้ยฯ เป็นเศษ  ถ้าเศษถึง 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0.50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  ให้ปัดขึ้น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ถ้า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ไม่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ถึง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0.50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ให้ปัดลง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  <a:p>
            <a:r>
              <a:rPr lang="en-US" sz="22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	ให้กระทรวงการคลัง (กรมบัญชีกลาง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)  กำหนด        และ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ประกาศอัตราดอกเบี้ยเงินกู้ที่ใช้เป็นเกณฑ์ในการคำนวณราคากลางงาน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ก่อสร้าง   ตาม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หลักเกณฑ์การคำนวณราคากลางงานก่อสร้างทุกต้นปีงบประมาณ (เดือนตุลาคมของทุกปี) 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และระหว่างปีงบประมาณหากอัตราดอกเบี้ยเงินกู้เฉลี่ยฯ  เปลี่ยนแปลงถึงร้อยละ 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1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พร้อมทั้งจัดทำตาราง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ใหม่  ที่สอดคล้องกับการประกาศเปลี่ยนแปลงอัตราดอกเบี้ยเงินกู้เฉลี่ย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ฯ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เพื่อส่วน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ราชการ รัฐวิสาหกิจ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หน่วยงานอื่นของรัฐทราบและถือปฏิบัติต่อไป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ด้วย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8" name="รูปภาพ 7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89590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832" y="2492896"/>
            <a:ext cx="7272808" cy="280831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</a:bodyPr>
          <a:lstStyle/>
          <a:p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อัตรา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ภาษีตามหลักเกณฑ์การคำนวณราคากลางงานก่อสร้าง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นี้     ให้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เป็นไปตามอัตรา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ภาษี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มูลค่าเพิ่ม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   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โดย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ให้กำหนดเป็นตัวเลข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กลม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กรณีอัตราภาษีมูลค่าเพิ่มเป็นเศษ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ถ้า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เศษ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ถึง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0.50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ให้ปัดขึ้น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ถ้า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ไม่ถึง 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0.50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ให้ปัด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ลง</a:t>
            </a:r>
          </a:p>
          <a:p>
            <a:endParaRPr lang="en-US" sz="1000" b="1" dirty="0">
              <a:latin typeface="IrisUPC" pitchFamily="34" charset="-34"/>
              <a:cs typeface="IrisUPC" pitchFamily="34" charset="-34"/>
            </a:endParaRPr>
          </a:p>
          <a:p>
            <a:pPr>
              <a:tabLst>
                <a:tab pos="1431925" algn="l"/>
              </a:tabLst>
            </a:pPr>
            <a:r>
              <a:rPr lang="en-US" sz="22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ให้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กระทรวงการคลัง (กรมบัญชีกลาง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)   ประกาศ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เปลี่ยนแปลงอัตรา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ภาษี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มูลค่าเพิ่ม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เมื่อมี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พระราช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กฤษฎีกาเปลี่ยนแปลงอัตรา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ภาษีมูลค่าเพิ่ม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พร้อมทั้งจัดทำ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ตาราง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en-US" sz="2200" b="1" dirty="0" smtClean="0">
                <a:latin typeface="Angsana New" pitchFamily="18" charset="-34"/>
                <a:cs typeface="Angsana New" pitchFamily="18" charset="-34"/>
              </a:rPr>
              <a:t>Factor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F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ใหม่ 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ที่สอดคล้องกับการประกาศเปลี่ยนแปลงอัตราภาษีมูลค่าเพิ่ม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เพื่อ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ส่วน-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ราชการ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รัฐวิสาหกิจ  และหน่วยงานอื่นของรัฐ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ทราบ และ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ถือปฏิบัติต่อไป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ด้วย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64591" y="1444714"/>
            <a:ext cx="26148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แนวทางและวิธีปฏิบัติฯ ข้อ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 14)</a:t>
            </a:r>
            <a:endParaRPr lang="th-TH" sz="2000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3849" y="613023"/>
            <a:ext cx="6396303" cy="888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th-TH" sz="3200" b="1" dirty="0">
                <a:latin typeface="IrisUPC" pitchFamily="34" charset="-34"/>
                <a:cs typeface="IrisUPC" pitchFamily="34" charset="-34"/>
              </a:rPr>
              <a:t>ข้อกำหนดและการประกาศเปลี่ยนแปลง</a:t>
            </a:r>
            <a:r>
              <a:rPr lang="th-TH" sz="3200" b="1" dirty="0" smtClean="0">
                <a:latin typeface="IrisUPC" pitchFamily="34" charset="-34"/>
                <a:cs typeface="IrisUPC" pitchFamily="34" charset="-34"/>
              </a:rPr>
              <a:t>ภาษีมูลค่าเพิ่ม</a:t>
            </a:r>
          </a:p>
          <a:p>
            <a:pPr algn="ctr">
              <a:lnSpc>
                <a:spcPts val="3000"/>
              </a:lnSpc>
            </a:pPr>
            <a:r>
              <a:rPr lang="th-TH" sz="3200" b="1" dirty="0">
                <a:latin typeface="IrisUPC" pitchFamily="34" charset="-34"/>
                <a:cs typeface="IrisUPC" pitchFamily="34" charset="-34"/>
              </a:rPr>
              <a:t>และตาราง</a:t>
            </a:r>
            <a:r>
              <a:rPr lang="th-TH" sz="3200" b="1" dirty="0"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3200" b="1" dirty="0">
                <a:latin typeface="Angsana New" pitchFamily="18" charset="-34"/>
                <a:cs typeface="Angsana New" pitchFamily="18" charset="-34"/>
              </a:rPr>
              <a:t>Factor F</a:t>
            </a:r>
            <a:endParaRPr lang="en-US" sz="3200" b="1" dirty="0"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8" name="รูปภาพ 7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42213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53494" y="2867328"/>
            <a:ext cx="7232612" cy="192982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</a:bodyPr>
          <a:lstStyle/>
          <a:p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การ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แบ่งงวดงาน  การจ่ายเงิน  และการกำหนดระยะเวลาแล้วเสร็จของ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งาน</a:t>
            </a:r>
            <a:r>
              <a:rPr lang="en-US" sz="24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จะต้อง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กำหนดให้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ถูกต้องชัดเจนตามหลักวิชาการ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         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ปริมาณงานในแต่ละงวด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จะต้อง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สอดคล้อง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กับจำนวนเงินในแต่ละ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งวด   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โดยคำนึงถึงความเป็นธรรมของทั้งผู้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รับจ้าง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ผู้ว่า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จ้าง</a:t>
            </a:r>
            <a:endParaRPr lang="en-US" sz="24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64591" y="1700808"/>
            <a:ext cx="26148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แนวทางและวิธีปฏิบัติฯ ข้อ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15)</a:t>
            </a:r>
            <a:endParaRPr lang="th-TH" sz="2000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70635" y="836712"/>
            <a:ext cx="5982728" cy="888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th-TH" sz="3200" b="1" dirty="0">
                <a:latin typeface="IrisUPC" pitchFamily="34" charset="-34"/>
                <a:cs typeface="IrisUPC" pitchFamily="34" charset="-34"/>
              </a:rPr>
              <a:t>แนวทางปฏิบัติในการแบ่งงวดงาน </a:t>
            </a:r>
            <a:r>
              <a:rPr lang="th-TH" sz="3200" b="1" dirty="0" smtClean="0">
                <a:latin typeface="IrisUPC" pitchFamily="34" charset="-34"/>
                <a:cs typeface="IrisUPC" pitchFamily="34" charset="-34"/>
              </a:rPr>
              <a:t>การ</a:t>
            </a:r>
            <a:r>
              <a:rPr lang="th-TH" sz="3200" b="1" dirty="0">
                <a:latin typeface="IrisUPC" pitchFamily="34" charset="-34"/>
                <a:cs typeface="IrisUPC" pitchFamily="34" charset="-34"/>
              </a:rPr>
              <a:t>จ่ายเงิน </a:t>
            </a:r>
            <a:r>
              <a:rPr lang="th-TH" sz="3200" b="1" dirty="0" smtClean="0">
                <a:latin typeface="IrisUPC" pitchFamily="34" charset="-34"/>
                <a:cs typeface="IrisUPC" pitchFamily="34" charset="-34"/>
              </a:rPr>
              <a:t>และ</a:t>
            </a:r>
          </a:p>
          <a:p>
            <a:pPr algn="ctr">
              <a:lnSpc>
                <a:spcPts val="3000"/>
              </a:lnSpc>
            </a:pPr>
            <a:r>
              <a:rPr lang="th-TH" sz="3200" b="1" dirty="0" smtClean="0">
                <a:latin typeface="IrisUPC" pitchFamily="34" charset="-34"/>
                <a:cs typeface="IrisUPC" pitchFamily="34" charset="-34"/>
              </a:rPr>
              <a:t>การ</a:t>
            </a:r>
            <a:r>
              <a:rPr lang="th-TH" sz="3200" b="1" dirty="0">
                <a:latin typeface="IrisUPC" pitchFamily="34" charset="-34"/>
                <a:cs typeface="IrisUPC" pitchFamily="34" charset="-34"/>
              </a:rPr>
              <a:t>กำหนดระยะเวลาแล้วเสร็จของงานก่อสร้าง</a:t>
            </a:r>
            <a:endParaRPr lang="th-TH" sz="3200" dirty="0"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8" name="รูปภาพ 7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01375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64080" y="476672"/>
            <a:ext cx="5214889" cy="888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th-TH" sz="3200" b="1" dirty="0">
                <a:latin typeface="IrisUPC" pitchFamily="34" charset="-34"/>
                <a:cs typeface="IrisUPC" pitchFamily="34" charset="-34"/>
              </a:rPr>
              <a:t>แนวทางปฏิบัติเกี่ยวกับการออกแบบ</a:t>
            </a:r>
            <a:r>
              <a:rPr lang="th-TH" sz="3200" b="1" dirty="0" smtClean="0">
                <a:latin typeface="IrisUPC" pitchFamily="34" charset="-34"/>
                <a:cs typeface="IrisUPC" pitchFamily="34" charset="-34"/>
              </a:rPr>
              <a:t>ก่อสร้าง</a:t>
            </a:r>
          </a:p>
          <a:p>
            <a:pPr algn="ctr">
              <a:lnSpc>
                <a:spcPts val="3000"/>
              </a:lnSpc>
            </a:pPr>
            <a:r>
              <a:rPr lang="th-TH" sz="3200" b="1" dirty="0" smtClean="0"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3200" b="1" dirty="0">
                <a:latin typeface="IrisUPC" pitchFamily="34" charset="-34"/>
                <a:cs typeface="IrisUPC" pitchFamily="34" charset="-34"/>
              </a:rPr>
              <a:t>ประมาณการราคาใน</a:t>
            </a:r>
            <a:r>
              <a:rPr lang="th-TH" sz="3200" b="1" dirty="0" smtClean="0">
                <a:latin typeface="IrisUPC" pitchFamily="34" charset="-34"/>
                <a:cs typeface="IrisUPC" pitchFamily="34" charset="-34"/>
              </a:rPr>
              <a:t>ชั้นต้น</a:t>
            </a:r>
            <a:endParaRPr lang="th-TH" sz="32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64591" y="1389620"/>
            <a:ext cx="26148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แนวทางและวิธีปฏิบัติฯ ข้อ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 16)</a:t>
            </a:r>
            <a:endParaRPr lang="th-TH" sz="2000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7772" y="2061423"/>
            <a:ext cx="7848872" cy="424789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</a:bodyPr>
          <a:lstStyle/>
          <a:p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ใน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การออกแบบงานก่อสร้าง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   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หน่วยงานเจ้าของโครงการ/งานก่อสร้างสามารถให้ส่วนราชการ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 รัฐวิสาหกิจ  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หน่วยงานอื่นของ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รัฐ   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หรือเอกชนเป็นผู้ออกแบบงานก่อสร้าง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ให้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ก็ได้     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โดยถือปฏิบัติตามกฎหมาย 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ระเบียบ 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มติคณะรัฐมนตรี 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แนวทาง 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และหรือ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วิธี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ปฏิบัติ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ที่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เกี่ยวข้อง</a:t>
            </a:r>
          </a:p>
          <a:p>
            <a:endParaRPr lang="en-US" sz="800" b="1" dirty="0">
              <a:latin typeface="IrisUPC" pitchFamily="34" charset="-34"/>
              <a:cs typeface="IrisUPC" pitchFamily="34" charset="-34"/>
            </a:endParaRPr>
          </a:p>
          <a:p>
            <a:pPr defTabSz="990600"/>
            <a:r>
              <a:rPr lang="th-TH" sz="24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ผู้ออกแบบ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งานก่อสร้างต้องออกแบบให้ถูกต้องเหมาะสมกับการใช้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งาน    และ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เป็นไป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ตามหลักวิชาการ 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โดย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ผู้ออกแบบต้องถอดแบบก่อสร้างและจัดทำรายการ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ปริมาณ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ราคา  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และประมาณการราคาในเบื้องต้นไว้ด้วย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  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รวมทั้งต้องรับรองแบบ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ฯ  และ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รายการ 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ปริมาณ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งาน  ที่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ได้ถอดแบบฯ นั้น  ไว้ด้วยทุก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ครั้ง</a:t>
            </a:r>
          </a:p>
          <a:p>
            <a:pPr defTabSz="990600"/>
            <a:endParaRPr lang="en-US" sz="800" b="1" dirty="0">
              <a:latin typeface="IrisUPC" pitchFamily="34" charset="-34"/>
              <a:cs typeface="IrisUPC" pitchFamily="34" charset="-34"/>
            </a:endParaRPr>
          </a:p>
          <a:p>
            <a:r>
              <a:rPr lang="th-TH" sz="24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ทั้งนี้ 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การออกแบบก่อสร้างดังกล่าว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ให้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รวมถึงการปรับปรุง เปลี่ยนแปลง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และ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แก้ไข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แบบก่อสร้าง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ด้วย</a:t>
            </a:r>
            <a:endParaRPr lang="en-US" sz="2400" b="1" dirty="0"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8" name="รูปภาพ 7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02227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41525" y="149082"/>
            <a:ext cx="8229600" cy="687630"/>
          </a:xfrm>
        </p:spPr>
        <p:txBody>
          <a:bodyPr>
            <a:noAutofit/>
            <a:scene3d>
              <a:camera prst="orthographicFront"/>
              <a:lightRig rig="threePt" dir="t"/>
            </a:scene3d>
            <a:sp3d contourW="12700">
              <a:contourClr>
                <a:schemeClr val="bg1"/>
              </a:contourClr>
            </a:sp3d>
          </a:bodyPr>
          <a:lstStyle/>
          <a:p>
            <a:pPr>
              <a:lnSpc>
                <a:spcPts val="2200"/>
              </a:lnSpc>
            </a:pPr>
            <a:r>
              <a:rPr lang="th-TH" sz="2400" b="1" dirty="0" smtClean="0">
                <a:cs typeface="IrisUPC" pitchFamily="34" charset="-34"/>
              </a:rPr>
              <a:t>ข้อพิจารณาของคณะอนุกรรมการกำกับหลักเกณฑ์การคำนวณราคากลางงานก่อสร้าง</a:t>
            </a:r>
            <a:br>
              <a:rPr lang="th-TH" sz="2400" b="1" dirty="0" smtClean="0">
                <a:cs typeface="IrisUPC" pitchFamily="34" charset="-34"/>
              </a:rPr>
            </a:br>
            <a:r>
              <a:rPr lang="th-TH" sz="2400" b="1" dirty="0" smtClean="0">
                <a:cs typeface="IrisUPC" pitchFamily="34" charset="-34"/>
              </a:rPr>
              <a:t>ในส่วนที่เกี่ยวข้องกับผู้ออกแบบก่อสร้าง</a:t>
            </a:r>
            <a:endParaRPr lang="th-TH" sz="2400" b="1" dirty="0">
              <a:cs typeface="IrisUPC" pitchFamily="34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8488" y="900051"/>
            <a:ext cx="8929718" cy="579543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12700"/>
        </p:spPr>
        <p:txBody>
          <a:bodyPr wrap="square" rtlCol="0" anchor="b" anchorCtr="0">
            <a:no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คณะอนุกรรมการกำกับหลักเกณฑ์การคำนวณราคากลางงานก่อสร้างในการประชุมครั้งที่  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1/2550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เมื่อวันที่ 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28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กันยายน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 2550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ได้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พิจารณาข้อกำหนดเกี่ยวกับการออกแบบก่อสร้าง ตามที่กำหนดไว้ในหลักเกณฑ์การคำนวณราคากลางงานก่อสร้างแล้ว  มีความเห็น ดังนี้</a:t>
            </a:r>
          </a:p>
          <a:p>
            <a:pPr marL="179388" indent="-179388">
              <a:lnSpc>
                <a:spcPct val="80000"/>
              </a:lnSpc>
              <a:spcBef>
                <a:spcPts val="600"/>
              </a:spcBef>
              <a:buClr>
                <a:srgbClr val="FF0000"/>
              </a:buClr>
              <a:buSzPct val="65000"/>
              <a:buFont typeface="Wingdings" pitchFamily="2" charset="2"/>
              <a:buChar char="§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คำว่า “ผู้ออกแบบ” หมายถึง หน่วยงานภาครัฐหรือเอกชนที่หน่วยงานเจ้าของโครงการ/งานก่อสร้างขอให้หรือว่าจ้างให้ออกแบบก่อสร้างให้         เนื่องจาก  หน่วยงานเจ้าของโครงการ/งานก่อสร้างนั้น ไม่มีหน่วยงานที่มีหน้าที่ในการออกแบบและหรือประมาณการราคาเอง หรือมีแต่ไม่สามารถดำเนินการออกแบบและหรือประมาณการราคาได้   ซึ่งเป็นการถือปฏิบัติตามมติคณะรัฐมนตรีเมื่อวันที่ 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16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มีนาคม 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2536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(แจ้งตามหนังสือสำนักเลขาธิการคณะรัฐมนตรี  ที่  </a:t>
            </a:r>
            <a:r>
              <a:rPr lang="th-TH" sz="1800" b="1" dirty="0" err="1" smtClean="0">
                <a:latin typeface="IrisUPC" pitchFamily="34" charset="-34"/>
                <a:cs typeface="IrisUPC" pitchFamily="34" charset="-34"/>
              </a:rPr>
              <a:t>นร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0205/ว 44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ลงวันที่  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22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มีนาคม  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2536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)</a:t>
            </a:r>
            <a:endParaRPr lang="en-US" sz="1800" b="1" dirty="0" smtClean="0">
              <a:latin typeface="IrisUPC" pitchFamily="34" charset="-34"/>
              <a:cs typeface="IrisUPC" pitchFamily="34" charset="-34"/>
            </a:endParaRPr>
          </a:p>
          <a:p>
            <a:pPr marL="179388" indent="-179388">
              <a:lnSpc>
                <a:spcPct val="80000"/>
              </a:lnSpc>
              <a:spcBef>
                <a:spcPts val="600"/>
              </a:spcBef>
              <a:buClr>
                <a:srgbClr val="FF0000"/>
              </a:buClr>
              <a:buSzPct val="65000"/>
              <a:buFont typeface="Wingdings" pitchFamily="2" charset="2"/>
              <a:buChar char="§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ส่วนการกำหนดให้มีการถอดแบบและประมาณการราคา    รวมทั้งการรับรองแบบและรายการปริมาณงานและราคาที่ได้ถอดแบบไว้ด้วย นั้นเป็นการดำเนินการตามมติคณะรัฐมนตรีเมื่อวันที่ 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 6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มกราคม  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2541 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      เพื่อเป็นการแก้ปัญหาการขาดแคลนบุคลากรที่มีความรู้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ความสามารถด้านการออกแบบและประมาณการราคา       และเพื่อให้การดำเนินการถอดรูปแบบรายการก่อสร้างและการคำนวณราคากลางได้มาตรฐานและถูกต้อง</a:t>
            </a:r>
            <a:endParaRPr lang="en-US" sz="1800" b="1" dirty="0" smtClean="0">
              <a:latin typeface="IrisUPC" pitchFamily="34" charset="-34"/>
              <a:cs typeface="IrisUPC" pitchFamily="34" charset="-34"/>
            </a:endParaRPr>
          </a:p>
          <a:p>
            <a:pPr marL="179388" indent="-179388">
              <a:lnSpc>
                <a:spcPct val="80000"/>
              </a:lnSpc>
              <a:spcBef>
                <a:spcPts val="600"/>
              </a:spcBef>
              <a:buClr>
                <a:srgbClr val="FF0000"/>
              </a:buClr>
              <a:buSzPct val="65000"/>
              <a:buFont typeface="Wingdings" pitchFamily="2" charset="2"/>
              <a:buChar char="§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สำหรับในกรณีของหน่วยงานระดับกรมที่มีงานก่อสร้างเป็นจำนวนมาก      และมีการจัดโครงสร้างองค์กรโดยมีหน่วยงานกลางทำหน้าที่</a:t>
            </a:r>
            <a:br>
              <a:rPr lang="th-TH" sz="18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ออกแบบและหรือประมาณการราคาสำหรับงานก่อสร้างของหน่วยงาน     หน่วยงานระดับกรมดังกล่าวจึงสามารถออกแบบและประมาณการราคาได้เองตามภารกิจและอำนาจหน้าที่ที่กำหนดสำหรับหน่วยงานที่มีหน้าที่ออกแบบและหรือประมาณราคานั้น</a:t>
            </a:r>
          </a:p>
          <a:p>
            <a:pPr marL="179388" indent="-179388">
              <a:lnSpc>
                <a:spcPct val="80000"/>
              </a:lnSpc>
              <a:spcBef>
                <a:spcPts val="600"/>
              </a:spcBef>
              <a:buClr>
                <a:srgbClr val="FF0000"/>
              </a:buClr>
              <a:buSzPct val="65000"/>
              <a:buFont typeface="Wingdings" pitchFamily="2" charset="2"/>
              <a:buChar char="§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แต่อย่างไรก็ตาม    ไม่ว่าจะเป็นกรณีการถอดแบบและประมาณราคาโดยหน่วยงานที่มีหน้าที่ในการออกแบบและหรือประมาณการราคา  หรือการขอให้หรือว่าจ้างหน่วยงานอื่นหรือเอกชนเป็นผู้ออกแบบและประมาณการราคาให้ เป็นเพียงการถอดแบบและประมาณการราคาในชั้นต้น เพื่อประกอบการพิจารณาวงเงินงบประมาณหรือค่าใช้จ่ายสำหรับการก่อสร้างนั้น     เมื่อเข้าสู่กระบวนการจัดจ้างก่อสร้างตามระเบียบฯ ว่าด้วยการพัสดุ   หัวหน้าส่วนราชการตามระเบียบฯ ว่าด้วยการพัสดุ หรือระเบียบที่เกี่ยวข้องต้องแต่งตั้งคณะกรรมการกำหนดราคากลางเพื่อคำนวณราคากลางงานก่อสร้าง ตามหลักเกณฑ์การคำนวณราคากลางงานก่อสร้าง  โดยคณะกรรมการกำหนดราคากลางสามารถรับรายละเอียดของการถอดแบบและประมาณการราคาดังกล่าวข้างต้นประกอบการคำนวณราคากลางของคณะกรรมการฯ ด้วยก็ได้    ดังนั้น ราคากลางที่ใช้ในการจัดจ้างก่อสร้างในงานก่อสร้างของทางราชการ  จึงหมายถึง  ราคากลางที่คำนวณโดยคณะกรรมการกำหนดราคากลางเท่านั้น</a:t>
            </a:r>
            <a:endParaRPr lang="en-US" sz="1800" b="1" dirty="0" smtClean="0">
              <a:latin typeface="IrisUPC" pitchFamily="34" charset="-34"/>
              <a:cs typeface="IrisUPC" pitchFamily="34" charset="-34"/>
            </a:endParaRPr>
          </a:p>
          <a:p>
            <a:pPr marL="179388" indent="-179388">
              <a:lnSpc>
                <a:spcPct val="80000"/>
              </a:lnSpc>
              <a:spcBef>
                <a:spcPts val="600"/>
              </a:spcBef>
              <a:buClr>
                <a:srgbClr val="FF0000"/>
              </a:buClr>
              <a:buSzPct val="65000"/>
              <a:buFont typeface="Wingdings" pitchFamily="2" charset="2"/>
              <a:buChar char="§"/>
            </a:pP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ดังนั้น “ผู้ออกแบบงานก่อสร้าง”  ตามข้อกำหนดเกี่ยวกับการออกแบบและการประมาณการราคาค่าก่อสร้าง  ในส่วนของแนวทางและวิธีปฏิบัติเกี่ยวกับหลักเกณฑ์การคำนวณราคากลางงานก่อสร้าง  จึงหมายความถึงบุคคล หรือนิติบุคล หรือหน่วยงานเจ้าของโครงการ/งานก่อสร้าง ที่ดำเนินการออกแบบและประมาณการราคาค่าก่อสร้าง  มิได้หมายความถึงเฉพาะแต่เพียงบุคคลเท่านั้น</a:t>
            </a:r>
            <a:endParaRPr lang="th-TH" sz="1800" dirty="0" smtClean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5" name="AutoShape 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9036050" y="6740525"/>
            <a:ext cx="71438" cy="71438"/>
          </a:xfrm>
          <a:prstGeom prst="actionButtonBlank">
            <a:avLst/>
          </a:prstGeom>
          <a:solidFill>
            <a:srgbClr val="99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pic>
        <p:nvPicPr>
          <p:cNvPr id="7" name="รูปภาพ 6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90127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1772816"/>
            <a:ext cx="8640959" cy="475252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</a:bodyPr>
          <a:lstStyle/>
          <a:p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ให้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มีคณะกรรมการกำหนดราคา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กลาง   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เป็นผู้มีหน้าที่รับผิดชอบในการคำนวณราคากลางงานก่อสร้าง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ภายใต้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หลักเกณฑ์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การคำนวณราคากลางงานก่อสร้างนี้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ดังต่อไปนี้</a:t>
            </a:r>
          </a:p>
          <a:p>
            <a:endParaRPr lang="en-US" sz="800" b="1" dirty="0">
              <a:latin typeface="IrisUPC" pitchFamily="34" charset="-34"/>
              <a:cs typeface="IrisUPC" pitchFamily="34" charset="-34"/>
            </a:endParaRPr>
          </a:p>
          <a:p>
            <a:r>
              <a:rPr lang="th-TH" sz="22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ใน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การจ้างก่อสร้างแต่ละครั้ง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ให้หัวหน้าส่วนราชการตามระเบียบว่าด้วยการพัสดุและหรือ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ระเบียบ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ที่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เกี่ยวข้อง  แต่งตั้งคณะกรรมการกำหนดราคากลาง  โดยให้มีองค์ประกอบและอำนาจหน้าที่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ดังนี้</a:t>
            </a:r>
          </a:p>
          <a:p>
            <a:endParaRPr lang="en-US" sz="1000" b="1" dirty="0">
              <a:latin typeface="IrisUPC" pitchFamily="34" charset="-34"/>
              <a:cs typeface="IrisUPC" pitchFamily="34" charset="-34"/>
            </a:endParaRPr>
          </a:p>
          <a:p>
            <a:r>
              <a:rPr lang="th-TH" sz="22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องค์ประกอบ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ประกอบด้วย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ประธาน ซึ่งเป็นข้าราชการหรือ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เทียบเท่า   โดย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คำนึงถึงลักษณะ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งาน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หน้าที่และ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ความรับผิดชอบของผู้ที่ได้รับการแต่งตั้งเป็นสำคัญ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 1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 คน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 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และให้มีกรรมการอย่างน้อย  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2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  คน   กรรมการควรแต่งตั้งจากข้าราชการหรือเทียบเท่าโดยคำนึงถึงลักษณะ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งาน  หน้าที่ 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และความรับผิดชอบ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ของ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ผู้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ที่ได้รับการแต่งตั้งเป็นสำคัญ  และควรมีผู้มีความรู้เกี่ยวกับการประมาณราคาร่วมเป็นกรรมการด้วย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  <a:p>
            <a:r>
              <a:rPr lang="th-TH" sz="2200" b="1" dirty="0">
                <a:latin typeface="IrisUPC" pitchFamily="34" charset="-34"/>
                <a:cs typeface="IrisUPC" pitchFamily="34" charset="-34"/>
              </a:rPr>
              <a:t>		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กรณี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จำเป็นหรือเพื่อประโยชน์ของทาง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ราชการ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จะแต่งตั้งบุคคลภายนอกซึ่งไม่มี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ส่วน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ได้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ส่วนเสียกับการก่อสร้างนั้น  ร่วมเป็นกรรมการด้วยก็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ได้</a:t>
            </a:r>
          </a:p>
          <a:p>
            <a:endParaRPr lang="en-US" sz="800" b="1" dirty="0">
              <a:latin typeface="IrisUPC" pitchFamily="34" charset="-34"/>
              <a:cs typeface="IrisUPC" pitchFamily="34" charset="-34"/>
            </a:endParaRPr>
          </a:p>
          <a:p>
            <a:r>
              <a:rPr lang="th-TH" sz="2200" b="1" dirty="0">
                <a:latin typeface="IrisUPC" pitchFamily="34" charset="-34"/>
                <a:cs typeface="IrisUPC" pitchFamily="34" charset="-34"/>
              </a:rPr>
              <a:t>		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องค์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ประชุมของคณะกรรมการกำหนดราคา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กลาง       ให้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ถือปฏิบัติเช่นเดียวกับ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คณะ-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กรรมการ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ดำเนินการจัดซื้อจัดจ้างตามระเบียบว่าด้วยการ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พัสดุ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06008" y="404664"/>
            <a:ext cx="6338595" cy="888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th-TH" sz="3200" b="1" dirty="0">
                <a:latin typeface="IrisUPC" pitchFamily="34" charset="-34"/>
                <a:cs typeface="IrisUPC" pitchFamily="34" charset="-34"/>
              </a:rPr>
              <a:t>การแต่งตั้ง </a:t>
            </a:r>
            <a:r>
              <a:rPr lang="th-TH" sz="3200" b="1" dirty="0" smtClean="0">
                <a:latin typeface="IrisUPC" pitchFamily="34" charset="-34"/>
                <a:cs typeface="IrisUPC" pitchFamily="34" charset="-34"/>
              </a:rPr>
              <a:t>องค์ประกอบ</a:t>
            </a:r>
          </a:p>
          <a:p>
            <a:pPr algn="ctr">
              <a:lnSpc>
                <a:spcPts val="3000"/>
              </a:lnSpc>
            </a:pPr>
            <a:r>
              <a:rPr lang="th-TH" sz="3200" b="1" dirty="0" smtClean="0"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3200" b="1" dirty="0">
                <a:latin typeface="IrisUPC" pitchFamily="34" charset="-34"/>
                <a:cs typeface="IrisUPC" pitchFamily="34" charset="-34"/>
              </a:rPr>
              <a:t>อำนาจหน้าที่ของคณะกรรมการกำหนดราคา</a:t>
            </a:r>
            <a:r>
              <a:rPr lang="th-TH" sz="3200" b="1" dirty="0" smtClean="0">
                <a:latin typeface="IrisUPC" pitchFamily="34" charset="-34"/>
                <a:cs typeface="IrisUPC" pitchFamily="34" charset="-34"/>
              </a:rPr>
              <a:t>กลาง</a:t>
            </a:r>
            <a:endParaRPr lang="en-US" sz="32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64591" y="1196752"/>
            <a:ext cx="26148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แนวทางและวิธีปฏิบัติฯ ข้อ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 17)</a:t>
            </a:r>
            <a:endParaRPr lang="th-TH" sz="2000" b="1" dirty="0">
              <a:latin typeface="EucrosiaUPC" pitchFamily="18" charset="-34"/>
              <a:cs typeface="EucrosiaUPC" pitchFamily="18" charset="-34"/>
            </a:endParaRPr>
          </a:p>
        </p:txBody>
      </p:sp>
      <p:pic>
        <p:nvPicPr>
          <p:cNvPr id="8" name="รูปภาพ 7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46143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7524" y="1971844"/>
            <a:ext cx="8568952" cy="426546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</a:bodyPr>
          <a:lstStyle/>
          <a:p>
            <a:pPr marL="0" lvl="1" indent="457200"/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อำนาจหน้าที่  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ให้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คณะกรรมการกำหนดราคากลางมีอำนาจหน้าที่และรับผิดชอบคำนวณราคา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กลาง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ก่อสร้างครั้งนั้นให้ถูกต้องตามหลักเกณฑ์การคำนวณราคากลางงาน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ก่อสร้าง    แล้ว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นำเสนอหัวหน้า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ส่วน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ราชการ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พิจารณาให้ความ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เห็นชอบก่อน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การประกาศสอบราคา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หรือ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ประกาศประกวดราคา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หรือประกาศ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ร่าง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en-US" sz="2200" b="1" dirty="0" smtClean="0">
                <a:latin typeface="Angsana New" pitchFamily="18" charset="-34"/>
                <a:cs typeface="Angsana New" pitchFamily="18" charset="-34"/>
              </a:rPr>
              <a:t>TOR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สำหรับการจัดจ้างด้วยวิธีการทางอิเล็กทรอนิกส์   แล้วแต่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กรณี</a:t>
            </a:r>
          </a:p>
          <a:p>
            <a:pPr marL="0" lvl="1" indent="457200"/>
            <a:endParaRPr lang="en-US" sz="1000" b="1" dirty="0">
              <a:latin typeface="IrisUPC" pitchFamily="34" charset="-34"/>
              <a:cs typeface="IrisUPC" pitchFamily="34" charset="-34"/>
            </a:endParaRPr>
          </a:p>
          <a:p>
            <a:pPr defTabSz="1249363"/>
            <a:r>
              <a:rPr lang="th-TH" sz="22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ใน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กรณีที่ราคาของผู้เสนอราคารายที่ส่วนราชการเห็นสมควร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จ้าง   แตกต่าง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จากราคา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กลาง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ที่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คณะกรรมการกำหนดราคากลางคำนวณไว้  ตั้งแต่ร้อยละ 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15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  ขึ้น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ไป   </a:t>
            </a:r>
            <a:r>
              <a:rPr lang="th-TH" sz="2200" b="1" i="1" dirty="0">
                <a:latin typeface="IrisUPC" pitchFamily="34" charset="-34"/>
                <a:cs typeface="IrisUPC" pitchFamily="34" charset="-34"/>
              </a:rPr>
              <a:t>โดยใช้ราคาของผู้เสนอราคาราย</a:t>
            </a:r>
            <a:r>
              <a:rPr lang="th-TH" sz="2200" b="1" i="1" dirty="0" smtClean="0">
                <a:latin typeface="IrisUPC" pitchFamily="34" charset="-34"/>
                <a:cs typeface="IrisUPC" pitchFamily="34" charset="-34"/>
              </a:rPr>
              <a:t>ที่</a:t>
            </a:r>
            <a:br>
              <a:rPr lang="th-TH" sz="2200" b="1" i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i="1" dirty="0" smtClean="0">
                <a:latin typeface="IrisUPC" pitchFamily="34" charset="-34"/>
                <a:cs typeface="IrisUPC" pitchFamily="34" charset="-34"/>
              </a:rPr>
              <a:t>ส่วน</a:t>
            </a:r>
            <a:r>
              <a:rPr lang="th-TH" sz="2200" b="1" i="1" dirty="0">
                <a:latin typeface="IrisUPC" pitchFamily="34" charset="-34"/>
                <a:cs typeface="IrisUPC" pitchFamily="34" charset="-34"/>
              </a:rPr>
              <a:t>ราชการเห็นสมควรจ้างเป็นฐานในการ</a:t>
            </a:r>
            <a:r>
              <a:rPr lang="th-TH" sz="2200" b="1" i="1" dirty="0" smtClean="0">
                <a:latin typeface="IrisUPC" pitchFamily="34" charset="-34"/>
                <a:cs typeface="IrisUPC" pitchFamily="34" charset="-34"/>
              </a:rPr>
              <a:t>คำนวณ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ให้คณะกรรมการกำหนดราคากลางหรือผู้ที่เกี่ยวข้อง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แจ้ง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รายละเอียด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การคำนวณราคากลางงานก่อสร้างนั้นให้สำนักงานการตรวจเงินแผ่นดินทราบ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โดยเร็ว</a:t>
            </a:r>
          </a:p>
          <a:p>
            <a:pPr defTabSz="1249363"/>
            <a:endParaRPr lang="en-US" sz="1000" b="1" dirty="0">
              <a:latin typeface="IrisUPC" pitchFamily="34" charset="-34"/>
              <a:cs typeface="IrisUPC" pitchFamily="34" charset="-34"/>
            </a:endParaRPr>
          </a:p>
          <a:p>
            <a:pPr defTabSz="1341438">
              <a:tabLst>
                <a:tab pos="1082675" algn="l"/>
              </a:tabLst>
            </a:pP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	  การ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จ้งรายละเอียดการคำนวณราคากลางงานก่อสร้างของคณะกรรมการกำหนดราคากลางหรือผู้ที่เกี่ยวข้องต่อสำนักงานการตรวจเงินแผ่นดินดังกล่าว  ไม่มีผลผูกพันต่อผู้มีอำนาจในการที่จะ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พิจารณา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รับ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หรือไม่รับราคาของผู้เสนอราคาราย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นั้น</a:t>
            </a:r>
            <a:endParaRPr lang="en-US" sz="22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60084" y="404664"/>
            <a:ext cx="583044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th-TH" sz="2600" b="1" dirty="0">
                <a:latin typeface="IrisUPC" pitchFamily="34" charset="-34"/>
                <a:cs typeface="IrisUPC" pitchFamily="34" charset="-34"/>
              </a:rPr>
              <a:t>การแต่งตั้ง </a:t>
            </a: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องค์ประกอบ</a:t>
            </a:r>
          </a:p>
          <a:p>
            <a:pPr algn="ctr">
              <a:lnSpc>
                <a:spcPts val="3000"/>
              </a:lnSpc>
            </a:pP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2600" b="1" dirty="0">
                <a:latin typeface="IrisUPC" pitchFamily="34" charset="-34"/>
                <a:cs typeface="IrisUPC" pitchFamily="34" charset="-34"/>
              </a:rPr>
              <a:t>อำนาจหน้าที่ของคณะกรรมการกำหนดราคา</a:t>
            </a: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กลาง (ต่อ)</a:t>
            </a:r>
            <a:endParaRPr lang="en-US" sz="26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71271" y="1242472"/>
            <a:ext cx="2361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แนวทางและวิธีปฏิบัติฯ ข้อ 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17)</a:t>
            </a:r>
            <a:endParaRPr lang="th-TH" sz="1800" b="1" dirty="0">
              <a:latin typeface="EucrosiaUPC" pitchFamily="18" charset="-34"/>
              <a:cs typeface="EucrosiaUPC" pitchFamily="18" charset="-34"/>
            </a:endParaRPr>
          </a:p>
        </p:txBody>
      </p:sp>
      <p:pic>
        <p:nvPicPr>
          <p:cNvPr id="8" name="รูปภาพ 7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8132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กลุ่ม 17"/>
          <p:cNvGrpSpPr/>
          <p:nvPr/>
        </p:nvGrpSpPr>
        <p:grpSpPr>
          <a:xfrm>
            <a:off x="395536" y="1448572"/>
            <a:ext cx="8196962" cy="3780628"/>
            <a:chOff x="335478" y="1376564"/>
            <a:chExt cx="8196962" cy="3780628"/>
          </a:xfrm>
        </p:grpSpPr>
        <p:sp>
          <p:nvSpPr>
            <p:cNvPr id="5" name="TextBox 4"/>
            <p:cNvSpPr txBox="1"/>
            <p:nvPr/>
          </p:nvSpPr>
          <p:spPr>
            <a:xfrm>
              <a:off x="335478" y="1380183"/>
              <a:ext cx="574869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b="1" dirty="0" smtClean="0">
                  <a:latin typeface="IrisUPC" pitchFamily="34" charset="-34"/>
                  <a:cs typeface="IrisUPC" pitchFamily="34" charset="-34"/>
                </a:rPr>
                <a:t>(</a:t>
              </a:r>
              <a:r>
                <a:rPr lang="th-TH" b="1" dirty="0" smtClean="0">
                  <a:effectLst>
                    <a:innerShdw blurRad="63500" dist="50800">
                      <a:prstClr val="black">
                        <a:alpha val="50000"/>
                      </a:prstClr>
                    </a:innerShdw>
                  </a:effectLst>
                  <a:latin typeface="IrisUPC" pitchFamily="34" charset="-34"/>
                  <a:cs typeface="IrisUPC" pitchFamily="34" charset="-34"/>
                </a:rPr>
                <a:t>ราคา</a:t>
              </a:r>
              <a:r>
                <a:rPr lang="th-TH" b="1" dirty="0">
                  <a:effectLst>
                    <a:innerShdw blurRad="63500" dist="50800">
                      <a:prstClr val="black">
                        <a:alpha val="50000"/>
                      </a:prstClr>
                    </a:innerShdw>
                  </a:effectLst>
                  <a:latin typeface="IrisUPC" pitchFamily="34" charset="-34"/>
                  <a:cs typeface="IrisUPC" pitchFamily="34" charset="-34"/>
                </a:rPr>
                <a:t>ของผู้เสนอราคารายที่ส่วนราชการเห็นสมควรจ้าง</a:t>
              </a:r>
              <a:endParaRPr lang="th-TH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092652" y="1376564"/>
              <a:ext cx="135966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b="1" dirty="0" smtClean="0">
                  <a:effectLst>
                    <a:innerShdw blurRad="63500" dist="50800">
                      <a:prstClr val="black">
                        <a:alpha val="50000"/>
                      </a:prstClr>
                    </a:innerShdw>
                  </a:effectLst>
                  <a:latin typeface="IrisUPC" pitchFamily="34" charset="-34"/>
                  <a:cs typeface="IrisUPC" pitchFamily="34" charset="-34"/>
                </a:rPr>
                <a:t>ราคากลาง</a:t>
              </a:r>
              <a:r>
                <a:rPr lang="th-TH" b="1" dirty="0" smtClean="0">
                  <a:latin typeface="IrisUPC" pitchFamily="34" charset="-34"/>
                  <a:cs typeface="IrisUPC" pitchFamily="34" charset="-34"/>
                </a:rPr>
                <a:t>)</a:t>
              </a:r>
              <a:endParaRPr lang="th-TH" dirty="0">
                <a:latin typeface="IrisUPC" pitchFamily="34" charset="-34"/>
                <a:cs typeface="IrisUPC" pitchFamily="34" charset="-34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253330" y="1891147"/>
              <a:ext cx="563487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b="1" dirty="0">
                  <a:effectLst>
                    <a:innerShdw blurRad="63500" dist="50800">
                      <a:prstClr val="black">
                        <a:alpha val="50000"/>
                      </a:prstClr>
                    </a:innerShdw>
                  </a:effectLst>
                  <a:latin typeface="IrisUPC" pitchFamily="34" charset="-34"/>
                  <a:cs typeface="IrisUPC" pitchFamily="34" charset="-34"/>
                </a:rPr>
                <a:t>ราคาของผู้เสนอราคารายที่ส่วนราชการเห็นสมควรจ้าง</a:t>
              </a:r>
              <a:endParaRPr lang="th-TH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889038" y="1376564"/>
              <a:ext cx="384411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th-TH" b="1" dirty="0" smtClean="0">
                  <a:latin typeface="EucrosiaUPC" pitchFamily="18" charset="-34"/>
                  <a:cs typeface="EucrosiaUPC" pitchFamily="18" charset="-34"/>
                </a:rPr>
                <a:t>-</a:t>
              </a:r>
              <a:endParaRPr lang="th-TH" b="1" dirty="0">
                <a:latin typeface="EucrosiaUPC" pitchFamily="18" charset="-34"/>
                <a:cs typeface="EucrosiaUPC" pitchFamily="18" charset="-34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360120" y="1547323"/>
              <a:ext cx="38023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4000" b="1" dirty="0" smtClean="0">
                  <a:latin typeface="EucrosiaUPC" pitchFamily="18" charset="-34"/>
                  <a:cs typeface="EucrosiaUPC" pitchFamily="18" charset="-34"/>
                </a:rPr>
                <a:t>×</a:t>
              </a:r>
              <a:endParaRPr lang="th-TH" sz="4000" b="1" dirty="0">
                <a:latin typeface="EucrosiaUPC" pitchFamily="18" charset="-34"/>
                <a:cs typeface="EucrosiaUPC" pitchFamily="18" charset="-34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650467" y="1536255"/>
              <a:ext cx="88197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4000" b="1" dirty="0" smtClean="0">
                  <a:latin typeface="EucrosiaUPC" pitchFamily="18" charset="-34"/>
                  <a:cs typeface="EucrosiaUPC" pitchFamily="18" charset="-34"/>
                </a:rPr>
                <a:t>100</a:t>
              </a:r>
              <a:endParaRPr lang="th-TH" sz="4000" b="1" dirty="0">
                <a:latin typeface="EucrosiaUPC" pitchFamily="18" charset="-34"/>
                <a:cs typeface="EucrosiaUPC" pitchFamily="18" charset="-34"/>
              </a:endParaRPr>
            </a:p>
          </p:txBody>
        </p:sp>
        <p:cxnSp>
          <p:nvCxnSpPr>
            <p:cNvPr id="12" name="ตัวเชื่อมต่อตรง 11"/>
            <p:cNvCxnSpPr/>
            <p:nvPr/>
          </p:nvCxnSpPr>
          <p:spPr>
            <a:xfrm>
              <a:off x="539552" y="1891147"/>
              <a:ext cx="67320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3635896" y="2660958"/>
              <a:ext cx="117852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4800" b="1" dirty="0" smtClean="0">
                  <a:latin typeface="EucrosiaUPC" pitchFamily="18" charset="-34"/>
                  <a:cs typeface="EucrosiaUPC" pitchFamily="18" charset="-34"/>
                </a:rPr>
                <a:t>&lt; = &gt;</a:t>
              </a:r>
              <a:endParaRPr lang="th-TH" sz="4800" b="1" dirty="0">
                <a:latin typeface="EucrosiaUPC" pitchFamily="18" charset="-34"/>
                <a:cs typeface="EucrosiaUPC" pitchFamily="18" charset="-34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765593" y="2670011"/>
              <a:ext cx="74251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4800" b="1" dirty="0" smtClean="0">
                  <a:latin typeface="EucrosiaUPC" pitchFamily="18" charset="-34"/>
                  <a:cs typeface="EucrosiaUPC" pitchFamily="18" charset="-34"/>
                </a:rPr>
                <a:t>15</a:t>
              </a:r>
              <a:endParaRPr lang="th-TH" sz="4800" b="1" dirty="0">
                <a:latin typeface="EucrosiaUPC" pitchFamily="18" charset="-34"/>
                <a:cs typeface="EucrosiaUPC" pitchFamily="18" charset="-34"/>
              </a:endParaRPr>
            </a:p>
          </p:txBody>
        </p:sp>
        <p:sp>
          <p:nvSpPr>
            <p:cNvPr id="17" name="คำบรรยายภาพแบบลูกศรขึ้น 16"/>
            <p:cNvSpPr/>
            <p:nvPr/>
          </p:nvSpPr>
          <p:spPr>
            <a:xfrm>
              <a:off x="3074533" y="3356992"/>
              <a:ext cx="4110758" cy="1800200"/>
            </a:xfrm>
            <a:prstGeom prst="upArrowCallo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000" b="1" dirty="0">
                  <a:solidFill>
                    <a:schemeClr val="tx1"/>
                  </a:solidFill>
                  <a:latin typeface="IrisUPC" pitchFamily="34" charset="-34"/>
                  <a:cs typeface="IrisUPC" pitchFamily="34" charset="-34"/>
                </a:rPr>
                <a:t>คณะกรรมการกำหนดราคากลางหรือผู้ที่</a:t>
              </a:r>
              <a:r>
                <a:rPr lang="th-TH" sz="2000" b="1" dirty="0" smtClean="0">
                  <a:solidFill>
                    <a:schemeClr val="tx1"/>
                  </a:solidFill>
                  <a:latin typeface="IrisUPC" pitchFamily="34" charset="-34"/>
                  <a:cs typeface="IrisUPC" pitchFamily="34" charset="-34"/>
                </a:rPr>
                <a:t>เกี่ยวข้อง</a:t>
              </a:r>
            </a:p>
            <a:p>
              <a:pPr algn="ctr"/>
              <a:r>
                <a:rPr lang="th-TH" sz="2000" b="1" dirty="0" smtClean="0">
                  <a:solidFill>
                    <a:schemeClr val="tx1"/>
                  </a:solidFill>
                  <a:latin typeface="IrisUPC" pitchFamily="34" charset="-34"/>
                  <a:cs typeface="IrisUPC" pitchFamily="34" charset="-34"/>
                </a:rPr>
                <a:t>แจ้งรายละเอียดการ</a:t>
              </a:r>
              <a:r>
                <a:rPr lang="th-TH" sz="2000" b="1" dirty="0">
                  <a:solidFill>
                    <a:schemeClr val="tx1"/>
                  </a:solidFill>
                  <a:latin typeface="IrisUPC" pitchFamily="34" charset="-34"/>
                  <a:cs typeface="IrisUPC" pitchFamily="34" charset="-34"/>
                </a:rPr>
                <a:t>คำนวณราคา</a:t>
              </a:r>
              <a:r>
                <a:rPr lang="th-TH" sz="2000" b="1" dirty="0" smtClean="0">
                  <a:solidFill>
                    <a:schemeClr val="tx1"/>
                  </a:solidFill>
                  <a:latin typeface="IrisUPC" pitchFamily="34" charset="-34"/>
                  <a:cs typeface="IrisUPC" pitchFamily="34" charset="-34"/>
                </a:rPr>
                <a:t>กลางงาน</a:t>
              </a:r>
              <a:r>
                <a:rPr lang="th-TH" sz="2000" b="1" dirty="0">
                  <a:solidFill>
                    <a:schemeClr val="tx1"/>
                  </a:solidFill>
                  <a:latin typeface="IrisUPC" pitchFamily="34" charset="-34"/>
                  <a:cs typeface="IrisUPC" pitchFamily="34" charset="-34"/>
                </a:rPr>
                <a:t>ก่อสร้าง</a:t>
              </a:r>
              <a:r>
                <a:rPr lang="th-TH" sz="2000" b="1" dirty="0" smtClean="0">
                  <a:solidFill>
                    <a:schemeClr val="tx1"/>
                  </a:solidFill>
                  <a:latin typeface="IrisUPC" pitchFamily="34" charset="-34"/>
                  <a:cs typeface="IrisUPC" pitchFamily="34" charset="-34"/>
                </a:rPr>
                <a:t>นั้น</a:t>
              </a:r>
            </a:p>
            <a:p>
              <a:pPr algn="ctr"/>
              <a:r>
                <a:rPr lang="th-TH" sz="2000" b="1" dirty="0" smtClean="0">
                  <a:solidFill>
                    <a:schemeClr val="tx1"/>
                  </a:solidFill>
                  <a:latin typeface="IrisUPC" pitchFamily="34" charset="-34"/>
                  <a:cs typeface="IrisUPC" pitchFamily="34" charset="-34"/>
                </a:rPr>
                <a:t>ให้</a:t>
              </a:r>
              <a:r>
                <a:rPr lang="th-TH" sz="2000" b="1" dirty="0">
                  <a:solidFill>
                    <a:schemeClr val="tx1"/>
                  </a:solidFill>
                  <a:latin typeface="IrisUPC" pitchFamily="34" charset="-34"/>
                  <a:cs typeface="IrisUPC" pitchFamily="34" charset="-34"/>
                </a:rPr>
                <a:t>สำนักงานการตรวจเงินแผ่นดินทราบโดยเร็ว</a:t>
              </a:r>
              <a:endParaRPr lang="th-TH" sz="20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5" name="รูปภาพ 14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02681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1988840"/>
            <a:ext cx="8640960" cy="432048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</a:bodyPr>
          <a:lstStyle/>
          <a:p>
            <a:r>
              <a:rPr lang="th-TH" sz="2200" b="1" dirty="0" smtClean="0">
                <a:solidFill>
                  <a:srgbClr val="0000CC"/>
                </a:solidFill>
                <a:latin typeface="IrisUPC" pitchFamily="34" charset="-34"/>
                <a:cs typeface="IrisUPC" pitchFamily="34" charset="-34"/>
              </a:rPr>
              <a:t>	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กรณี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ที่มีความ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จำเป็น 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เพื่อประโยชน์ของทาง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ราชการ 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และหรือเพื่อให้เกิดความคล่องตัว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ในทาง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ปฏิบัติ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และส่วนราชการนั้นมีงานก่อสร้างจำนวน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มาก       ส่วน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ราชการนั้นอาจแต่งตั้งคณะกรรมการ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กำหนด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ราคา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กลางเพื่อทำหน้าที่คำนวณราคากลางงานก่อสร้างหลายโครงการ/งาน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ก่อสร้าง       ก็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สามารถกระทำได้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/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โดยองค์ประกอบและอำนาจหน้าที่ของคณะกรรมการกำหนดราคา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กลาง  ต้อง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เป็นไปตามข้อกำหนด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ดังกล่าว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ข้างต้น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    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รวมทั้ง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ให้ระบุหรือกำหนดภารกิจและระยะเวลาในการดำเนินงานของคณะกรรมการกำหนด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ราคา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กลาง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ที่แต่งตั้งตามกรณีดังกล่าวให้เกิดความชัดเจนไว้ในคำสั่งแต่งตั้งฯ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ด้วย</a:t>
            </a:r>
          </a:p>
          <a:p>
            <a:endParaRPr lang="en-US" sz="1000" b="1" dirty="0">
              <a:latin typeface="IrisUPC" pitchFamily="34" charset="-34"/>
              <a:cs typeface="IrisUPC" pitchFamily="34" charset="-34"/>
            </a:endParaRPr>
          </a:p>
          <a:p>
            <a:r>
              <a:rPr lang="en-US" sz="22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สำหรับ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หน่วยงานภาครัฐที่ไม่อยู่ในบังคับของระเบียบสำนักนายกรัฐมนตรีว่าด้วยการพัสดุ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พ.ศ. 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2535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และที่แก้ไขเพิ่มเติม  ให้ถือปฏิบัติตามระเบียบข้อบังคับว่าด้วยการพัสดุของหน่วยงาน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นั้นๆ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ใน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ส่วน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ที่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เกี่ยวข้องกับการแต่งตั้งและการประชุม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คณะกรรมการ</a:t>
            </a:r>
          </a:p>
          <a:p>
            <a:endParaRPr lang="en-US" sz="1000" b="1" dirty="0">
              <a:latin typeface="IrisUPC" pitchFamily="34" charset="-34"/>
              <a:cs typeface="IrisUPC" pitchFamily="34" charset="-34"/>
            </a:endParaRPr>
          </a:p>
          <a:p>
            <a:r>
              <a:rPr lang="en-US" sz="22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คณะกรรมการ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กำหนดราคากลางมีสิทธิ์ได้รับเบี้ยประชุมเป็นรายครั้ง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ตาม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พระราชกฤษฎีกา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เบี้ย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ประชุม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กรรมการ  พ.ศ. 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2547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  และที่แก้ไข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เพิ่มเติม</a:t>
            </a:r>
            <a:endParaRPr lang="th-TH" sz="22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60084" y="404664"/>
            <a:ext cx="583044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th-TH" sz="2600" b="1" dirty="0">
                <a:latin typeface="IrisUPC" pitchFamily="34" charset="-34"/>
                <a:cs typeface="IrisUPC" pitchFamily="34" charset="-34"/>
              </a:rPr>
              <a:t>การแต่งตั้ง </a:t>
            </a: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องค์ประกอบ</a:t>
            </a:r>
          </a:p>
          <a:p>
            <a:pPr algn="ctr">
              <a:lnSpc>
                <a:spcPts val="3000"/>
              </a:lnSpc>
            </a:pP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2600" b="1" dirty="0">
                <a:latin typeface="IrisUPC" pitchFamily="34" charset="-34"/>
                <a:cs typeface="IrisUPC" pitchFamily="34" charset="-34"/>
              </a:rPr>
              <a:t>อำนาจหน้าที่ของคณะกรรมการกำหนดราคา</a:t>
            </a:r>
            <a:r>
              <a:rPr lang="th-TH" sz="2600" b="1" dirty="0" smtClean="0">
                <a:latin typeface="IrisUPC" pitchFamily="34" charset="-34"/>
                <a:cs typeface="IrisUPC" pitchFamily="34" charset="-34"/>
              </a:rPr>
              <a:t>กลาง (ต่อ)</a:t>
            </a:r>
            <a:endParaRPr lang="en-US" sz="26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78344" y="1227232"/>
            <a:ext cx="2361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แนวทางและวิธีปฏิบัติฯ ข้อ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 17)</a:t>
            </a:r>
            <a:endParaRPr lang="th-TH" sz="1800" b="1" dirty="0">
              <a:latin typeface="EucrosiaUPC" pitchFamily="18" charset="-34"/>
              <a:cs typeface="EucrosiaUPC" pitchFamily="18" charset="-34"/>
            </a:endParaRPr>
          </a:p>
        </p:txBody>
      </p:sp>
      <p:pic>
        <p:nvPicPr>
          <p:cNvPr id="8" name="รูปภาพ 7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59853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143177" y="476672"/>
            <a:ext cx="6858048" cy="571504"/>
          </a:xfrm>
          <a:noFill/>
        </p:spPr>
        <p:txBody>
          <a:bodyPr anchor="b" anchorCtr="0">
            <a:noAutofit/>
            <a:sp3d>
              <a:contourClr>
                <a:schemeClr val="bg1"/>
              </a:contourClr>
            </a:sp3d>
          </a:bodyPr>
          <a:lstStyle/>
          <a:p>
            <a:pPr>
              <a:lnSpc>
                <a:spcPct val="85000"/>
              </a:lnSpc>
            </a:pPr>
            <a:r>
              <a:rPr lang="th-TH" sz="3000" b="1" dirty="0" smtClean="0">
                <a:cs typeface="IrisUPC" pitchFamily="34" charset="-34"/>
              </a:rPr>
              <a:t>สาระสำคัญเพิ่มเติมเกี่ยวกับคณะกรรมการกำหนดราคากลาง</a:t>
            </a:r>
            <a:endParaRPr lang="th-TH" sz="3000" b="1" dirty="0">
              <a:cs typeface="IrisUPC" pitchFamily="34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5591" y="1129773"/>
            <a:ext cx="8570146" cy="535018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12700"/>
        </p:spPr>
        <p:txBody>
          <a:bodyPr wrap="square" rtlCol="0">
            <a:spAutoFit/>
          </a:bodyPr>
          <a:lstStyle/>
          <a:p>
            <a:pPr marL="268288" indent="-268288">
              <a:lnSpc>
                <a:spcPts val="2200"/>
              </a:lnSpc>
              <a:spcBef>
                <a:spcPts val="600"/>
              </a:spcBef>
              <a:buClr>
                <a:srgbClr val="C00000"/>
              </a:buClr>
              <a:buSzPct val="60000"/>
              <a:buFont typeface="Wingdings" pitchFamily="2" charset="2"/>
              <a:buChar char="Ø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ราคากลางงานก่อสร้างต้องเป็นราคาค่าก่อสร้าง ที่คำนวณโดยคณะกรรมการกำหนดราคากลางเท่านั้น</a:t>
            </a:r>
          </a:p>
          <a:p>
            <a:pPr marL="268288" indent="-268288">
              <a:lnSpc>
                <a:spcPts val="2200"/>
              </a:lnSpc>
              <a:spcBef>
                <a:spcPts val="600"/>
              </a:spcBef>
              <a:buClr>
                <a:srgbClr val="C00000"/>
              </a:buClr>
              <a:buSzPct val="60000"/>
              <a:buFont typeface="Wingdings" pitchFamily="2" charset="2"/>
              <a:buChar char="Ø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คณะกรรมการกำหนดราคากลางสามารถรับรายละเอียดการคำนวณ หรือประมาณการราคาในขั้นตอนการออกแบบ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 มาประกอบการคำนวณราคากลางสำหรับงานก่อสร้างนั้นได้</a:t>
            </a:r>
          </a:p>
          <a:p>
            <a:pPr marL="268288" indent="-268288">
              <a:lnSpc>
                <a:spcPts val="2200"/>
              </a:lnSpc>
              <a:spcBef>
                <a:spcPts val="600"/>
              </a:spcBef>
              <a:buClr>
                <a:srgbClr val="C00000"/>
              </a:buClr>
              <a:buSzPct val="60000"/>
              <a:buFont typeface="Wingdings" pitchFamily="2" charset="2"/>
              <a:buChar char="Ø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การถอดแบบและประมาณการราคาค่าก่อสร้างของผู้ออกแบบและประมาณการราคา       ควรใช้รูปแบบและวิธีการ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เดียวกันกับที่คณะกรรมการกำหนดราคากลางใช้      ทั้งนี้  เพื่อให้การคำนวณราคากลางของคณะกรรมการกำหนด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ราคากลางเป็นไปอย่างรวดเร็วและมีประสิทธิภาพยิ่งขึ้น</a:t>
            </a:r>
          </a:p>
          <a:p>
            <a:pPr marL="268288" indent="-268288">
              <a:lnSpc>
                <a:spcPts val="2200"/>
              </a:lnSpc>
              <a:spcBef>
                <a:spcPts val="600"/>
              </a:spcBef>
              <a:buClr>
                <a:srgbClr val="C00000"/>
              </a:buClr>
              <a:buSzPct val="60000"/>
              <a:buFont typeface="Wingdings" pitchFamily="2" charset="2"/>
              <a:buChar char="Ø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ต้องแต่งตั้งคณะกรรมการกำหนดราคากลางเพื่อคำนวณราคากลางให้เป็นไปตามหลักเกณฑ์ฯ  ในทุกโครงการ/งาน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 และทุกครั้งที่มีการจัดจ้างก่อสร้าง     ยกเว้น กรณีการประมูลด้วยวิธีการทางอิเล็กทรอนิกส์ที่มีการอุทธรณ์และคณะกรรมการว่าด้วยการพัสดุด้วยวิธีการทางอิเล็กทรอนิกส์ (</a:t>
            </a:r>
            <a:r>
              <a:rPr lang="th-TH" sz="2000" b="1" dirty="0" err="1" smtClean="0">
                <a:latin typeface="IrisUPC" pitchFamily="34" charset="-34"/>
                <a:cs typeface="IrisUPC" pitchFamily="34" charset="-34"/>
              </a:rPr>
              <a:t>กว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พ.อ.)      มีคำสั่งให้ดำเนินการเสนอราคาใหม่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เนื่องจากการอุทธรณ์ฟังขึ้น    ซึ่งมิใช่เป็นกรณีที่เริ่มดำเนินการจัดจ้างก่อสร้างตั้งแต่เริ่มต้นของกระบวนการจัดจ้าง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ก่อสร้างตามระเบียบฯ ว่าด้วยการพัสดุ</a:t>
            </a:r>
          </a:p>
          <a:p>
            <a:pPr marL="268288" indent="-268288">
              <a:lnSpc>
                <a:spcPts val="2200"/>
              </a:lnSpc>
              <a:spcBef>
                <a:spcPts val="600"/>
              </a:spcBef>
              <a:buClr>
                <a:srgbClr val="C00000"/>
              </a:buClr>
              <a:buSzPct val="60000"/>
              <a:buFont typeface="Wingdings" pitchFamily="2" charset="2"/>
              <a:buChar char="Ø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องค์ประชุมของคณะกรรมการกำหนดราคากลาง   ให้ถือปฏิบัติเช่นเดียวกับคณะกรรมการดำเนินการจัดซื้อจัดจ้าง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ตามระเบียบฯ ว่าด้วยการพัสดุ</a:t>
            </a:r>
          </a:p>
          <a:p>
            <a:pPr marL="268288" indent="-268288">
              <a:lnSpc>
                <a:spcPts val="2200"/>
              </a:lnSpc>
              <a:spcBef>
                <a:spcPts val="600"/>
              </a:spcBef>
              <a:buClr>
                <a:srgbClr val="C00000"/>
              </a:buClr>
              <a:buSzPct val="60000"/>
              <a:buFont typeface="Wingdings" pitchFamily="2" charset="2"/>
              <a:buChar char="Ø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คณะกรรมการกำหนดราคากลางเป็นคณะกรรมการที่ได้รับการแต่งตั้งโดยคณะรัฐมนตรี  จึงมีสิทธิได้รับเบี้ยประชุม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เป็นรายครั้ง     ตามพระราชกฤษฎีกาเบี้ยประชุมกรรมการ พ.ศ.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2547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และที่แก้ไขเพิ่มเติม</a:t>
            </a:r>
          </a:p>
          <a:p>
            <a:pPr marL="268288" indent="-268288">
              <a:lnSpc>
                <a:spcPts val="2200"/>
              </a:lnSpc>
              <a:spcBef>
                <a:spcPts val="600"/>
              </a:spcBef>
              <a:buClr>
                <a:srgbClr val="C00000"/>
              </a:buClr>
              <a:buSzPct val="60000"/>
              <a:buFont typeface="Wingdings" pitchFamily="2" charset="2"/>
              <a:buChar char="Ø"/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หน่วยงานภาครัฐที่ไม่อยู่ในบังคับของระเบียบฯ ว่าด้วยการพัสดุ พ.ศ.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2535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และที่แก้ไขเพิ่มเติม  ให้ถือปฏิบัติตาม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ระเบียบข้อบังคับว่าด้วยการพัสดุของหน่วยงานนั้นๆ ในส่วนที่เกี่ยวข้องกับการแต่งตั้งและการประชุมคณะกรรมการ</a:t>
            </a:r>
          </a:p>
        </p:txBody>
      </p:sp>
      <p:pic>
        <p:nvPicPr>
          <p:cNvPr id="8" name="รูปภาพ 7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26527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59632" y="692696"/>
            <a:ext cx="66415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 smtClean="0">
                <a:latin typeface="IrisUPC" pitchFamily="34" charset="-34"/>
                <a:cs typeface="IrisUPC" pitchFamily="34" charset="-34"/>
              </a:rPr>
              <a:t>การปรับปรุงราคา</a:t>
            </a:r>
            <a:r>
              <a:rPr lang="th-TH" sz="3200" b="1" dirty="0">
                <a:latin typeface="IrisUPC" pitchFamily="34" charset="-34"/>
                <a:cs typeface="IrisUPC" pitchFamily="34" charset="-34"/>
              </a:rPr>
              <a:t>กลางงานก่อสร้างให้มีความเป็น</a:t>
            </a:r>
            <a:r>
              <a:rPr lang="th-TH" sz="3200" b="1" dirty="0" smtClean="0">
                <a:latin typeface="IrisUPC" pitchFamily="34" charset="-34"/>
                <a:cs typeface="IrisUPC" pitchFamily="34" charset="-34"/>
              </a:rPr>
              <a:t>ปัจจุบัน</a:t>
            </a:r>
            <a:endParaRPr lang="en-US" sz="32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64591" y="1228690"/>
            <a:ext cx="26148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แนวทางและวิธีปฏิบัติฯ ข้อ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18)</a:t>
            </a:r>
            <a:endParaRPr lang="th-TH" sz="2000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890" y="2204864"/>
            <a:ext cx="8136904" cy="345638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</a:bodyPr>
          <a:lstStyle/>
          <a:p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กรณี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ที่หัวหน้าส่วนราชการได้ให้ความเห็นชอบราคากลางงานก่อสร้างที่คณะกรรมการ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กำหนด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ราคา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กลางได้คำนวณไว้แล้ว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   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และยังไม่ประกาศสอบราคา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ประกาศประกวดราคา 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 หรือ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ประกาศ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ร่าง</a:t>
            </a:r>
            <a:r>
              <a:rPr lang="th-TH" sz="24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TOR</a:t>
            </a:r>
            <a:r>
              <a:rPr lang="en-US" sz="24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สำหรับ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กรณีการ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จัดจ้างก่อสร้างด้วยวิธีการทางอิเล็กทรอนิกส์  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ภายใน  </a:t>
            </a:r>
            <a:r>
              <a:rPr lang="th-TH" sz="2400" b="1" dirty="0">
                <a:latin typeface="EucrosiaUPC" pitchFamily="18" charset="-34"/>
                <a:cs typeface="EucrosiaUPC" pitchFamily="18" charset="-34"/>
              </a:rPr>
              <a:t>30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 วัน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นับถัดจากวันที่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หัวหน้าส่วนราชการได้ให้ความเห็นชอบราคากลางงานก่อสร้างนั้น 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   ให้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หัวหน้า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ส่วนราชการมอบหมายให้คณะกรรมการกำหนดราคา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กลาง   ที่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คำนวณราคากลาง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งาน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ก่อสร้าง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นั้นพิจารณาทบทวนราคากลางให้มีความเป็น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ปัจจุบัน        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แล้วนำเสนอหัวหน้าส่วนราชการพิจารณาให้ความเห็นชอบก่อนการประกาศสอบราคา 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 ประกาศ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ประกวด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ราคา   หรือ</a:t>
            </a:r>
            <a:br>
              <a:rPr lang="th-TH" sz="24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ประกาศ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ร่าง </a:t>
            </a: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TOR</a:t>
            </a:r>
            <a:r>
              <a:rPr lang="en-US" sz="24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สำหรับกรณีการจัดจ้างก่อสร้างด้วยวิธีการทาง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อิเล็กทรอนิกส์</a:t>
            </a:r>
            <a:endParaRPr lang="en-US" sz="2400" b="1" dirty="0"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8" name="รูปภาพ 7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12424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266760" y="260648"/>
            <a:ext cx="8568952" cy="828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algn="ctr">
              <a:lnSpc>
                <a:spcPts val="2800"/>
              </a:lnSpc>
              <a:buClr>
                <a:srgbClr val="4C004C"/>
              </a:buClr>
            </a:pPr>
            <a:r>
              <a:rPr lang="th-TH" b="1" dirty="0">
                <a:latin typeface="IrisUPC" pitchFamily="34" charset="-34"/>
                <a:cs typeface="IrisUPC" pitchFamily="34" charset="-34"/>
              </a:rPr>
              <a:t>แนวทางปฏิบัติกรณีมีการประกาศเปลี่ยนแปลงอัตราดอกเบี้ยเงินกู้  ภาษีมูลค่าเพิ่ม  ตาราง </a:t>
            </a:r>
            <a:r>
              <a:rPr lang="en-US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b="1" dirty="0">
                <a:latin typeface="IrisUPC" pitchFamily="34" charset="-34"/>
                <a:cs typeface="IrisUPC" pitchFamily="34" charset="-34"/>
              </a:rPr>
              <a:t>และรายละเอียดประกอบการคำนวณราคากลางงานก่อสร้าง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53326" y="1016606"/>
            <a:ext cx="26148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แนวทางและวิธีปฏิบัติฯ ข้อ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19)</a:t>
            </a:r>
            <a:endParaRPr lang="th-TH" sz="2000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2000" y="1598320"/>
            <a:ext cx="8568951" cy="509047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</a:bodyPr>
          <a:lstStyle/>
          <a:p>
            <a:pPr>
              <a:lnSpc>
                <a:spcPts val="2200"/>
              </a:lnSpc>
            </a:pP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กรณี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มีการประกาศเปลี่ยนแปลงอัตราดอกเบี้ยเงินกู้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อัตราภาษีมูลค่าเพิ่ม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ตารางค่าขนส่งวัสดุก่อสร้าง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ตารางค่า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ดำเนินการ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และค่าเสื่อมราคาเครื่องจักร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ตารางอัตราราคางานดิน  ตารางอัตราราคางานปรับปรุงฐานรากและงาน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ระเบิด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หิน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บัญชีค่าแรงงาน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/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ดำเนินการสำหรับการถอดแบบคำนวณราคากลางงานก่อสร้าง  และหรือรายละเอียดประกอบการคำนวณราคากลางงานก่อสร้างอื่น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ใด ซึ่ง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ใช้ในการคำนวณราคากลางงานก่อสร้างตามหลักเกณฑ์การคำนวณราคา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กลาง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ก่อสร้างนี้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หากส่วนราชการ  รัฐวิสาหกิจ  และหน่วยงานอื่นของรัฐยังไม่ได้รับแจ้งการเปลี่ยนแปลงดังกล่าว 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ให้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ถือ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ปฏิบัติตามอัตราดอกเบี้ยเงินกู้   อัตราภาษีมูลค่าเพิ่ม  ตารางค่าขนส่งวัสดุก่อสร้าง  ตารางค่าดำเนินการและค่า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เสื่อม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ราคา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เครื่องจักร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ตารางอัตราราคางานดิน  ตารางอัตราราคางานปรับปรุงฐานรากและงานระเบิดหิน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บัญชี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ค่าแรงงาน</a:t>
            </a: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>/</a:t>
            </a:r>
            <a:br>
              <a:rPr lang="en-US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ดำเนินการ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สำหรับการถอดแบบคำนวณราคากลางงานก่อสร้าง  และหรือรายละเอียดประกอบการคำนวณราคากลางงานก่อสร้างอื่นใด  เดิม</a:t>
            </a:r>
            <a:endParaRPr lang="en-US" sz="2000" b="1" dirty="0">
              <a:latin typeface="IrisUPC" pitchFamily="34" charset="-34"/>
              <a:cs typeface="IrisUPC" pitchFamily="34" charset="-34"/>
            </a:endParaRPr>
          </a:p>
          <a:p>
            <a:pPr>
              <a:lnSpc>
                <a:spcPts val="2200"/>
              </a:lnSpc>
            </a:pPr>
            <a:r>
              <a:rPr lang="th-TH" sz="20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หาก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ส่วนราชการ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รัฐวิสาหกิจ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และหน่วยงานอื่นของ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รัฐ  ได้รับ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แจ้งการเปลี่ยนแปลงอัตราดอกเบี้ยเงินกู้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/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อัตรา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ภาษีมูลค่าเพิ่ม  ตารางค่าขนส่งวัสดุก่อสร้าง  ตารางค่าดำเนินการและค่าเสื่อมราคาเครื่องจักร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ตารางอัตรา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ราคา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งาน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ดิน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ตาราง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อัตราราคางานปรับปรุงฐานรากและงานระเบิดหิน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บัญชี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ค่าแรงงาน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/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ดำเนินการสำหรับการถอด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แบบ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คำนวณ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ราคากลางงานก่อสร้าง  และหรือรายละเอียดประกอบการคำนวณราคากลางงานก่อสร้างอื่นใด  ที่ประกาศ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ใหม่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คณะกรรมการกำหนดราคากลางสามารถคำนวณราคากลางใหม่ได้ทันก่อนการประกาศสอบราคา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หรือประกาศประกวดราคา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หรือ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ประกาศร่าง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TOR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สำหรับการจัดจ้างก่อสร้างด้วยวิธีการทางอิเล็กทรอนิกส์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แล้วแต่กรณี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  ให้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คณะกรรมการ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กำหนดราคากลางคำนวณราคากลางใหม่  และให้ถือราคากลางที่คำนวณใหม่นั้น  เป็นราคากลางใน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การ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จัด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จ้างก่อสร้างครั้ง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นั้น</a:t>
            </a:r>
            <a:endParaRPr lang="en-US" sz="2000" b="1" dirty="0"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9" name="รูปภาพ 8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63879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2001" y="1700808"/>
            <a:ext cx="8568951" cy="482453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</a:bodyPr>
          <a:lstStyle/>
          <a:p>
            <a:r>
              <a:rPr lang="th-TH" sz="2000" b="1" dirty="0" smtClean="0">
                <a:solidFill>
                  <a:srgbClr val="0000CC"/>
                </a:solidFill>
                <a:latin typeface="IrisUPC" pitchFamily="34" charset="-34"/>
                <a:cs typeface="IrisUPC" pitchFamily="34" charset="-34"/>
              </a:rPr>
              <a:t>	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หาก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คณะกรรมการกำหนดราคากลางไม่สามารถคำนวณราคากลางใหม่ได้ทันก่อนการประกาศสอบ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ราคา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หรือ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ประกาศประกวดราคา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หรือประกาศร่าง </a:t>
            </a:r>
            <a:r>
              <a:rPr lang="en-US" sz="2000" b="1" dirty="0">
                <a:latin typeface="Angsana New" pitchFamily="18" charset="-34"/>
                <a:cs typeface="Angsana New" pitchFamily="18" charset="-34"/>
              </a:rPr>
              <a:t>TOR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 สำหรับการจัดจ้างก่อสร้างด้วยวิธีการทางอิเล็กทรอนิกส์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แล้วแต่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กรณี</a:t>
            </a: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แต่ยังไม่ได้ลงนามในสัญญาจ้างก่อสร้าง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ให้คณะกรรมการกำหนดราคากลางคำนวณราคากลางโดยใช้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อัตรา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ดอกเบี้ย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เงินกู้   อัตราภาษีมูลค่าเพิ่ม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ตาราง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ค่าขนส่งวัสดุก่อสร้าง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ตารางค่าดำเนินการและค่าเสื่อมราคาเครื่องจักร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en-US" sz="2000" b="1" dirty="0" smtClean="0">
                <a:latin typeface="IrisUPC" pitchFamily="34" charset="-34"/>
                <a:cs typeface="IrisUPC" pitchFamily="34" charset="-34"/>
              </a:rPr>
              <a:t/>
            </a:r>
            <a:br>
              <a:rPr lang="en-US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ตาราง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อัตราราคางานดิน  ตารางอัตราราคางานปรับปรุงฐานรากและงานระเบิดหิน  บัญชีค่าแรงงาน</a:t>
            </a:r>
            <a:r>
              <a:rPr lang="en-US" sz="2000" b="1" dirty="0">
                <a:latin typeface="IrisUPC" pitchFamily="34" charset="-34"/>
                <a:cs typeface="IrisUPC" pitchFamily="34" charset="-34"/>
              </a:rPr>
              <a:t>/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ดำเนินการ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สำหรับ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การ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ถอดแบบคำนวณราคากลางงานก่อสร้าง    และหรือรายละเอียดประกอบการคำนวณราคากลางงานก่อสร้างอื่นใด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/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ที่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ประกาศใหม่    เพื่อเป็นข้อมูลประกอบในการพิจารณาหรือเพื่อดำเนินการอื่นใด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สำหรับ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การจ้างก่อสร้างในครั้ง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นั้น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ด้วย</a:t>
            </a:r>
            <a:endParaRPr lang="en-US" sz="2000" b="1" dirty="0">
              <a:latin typeface="IrisUPC" pitchFamily="34" charset="-34"/>
              <a:cs typeface="IrisUPC" pitchFamily="34" charset="-34"/>
            </a:endParaRPr>
          </a:p>
          <a:p>
            <a:r>
              <a:rPr lang="en-US" sz="2000" b="1" dirty="0">
                <a:latin typeface="IrisUPC" pitchFamily="34" charset="-34"/>
                <a:cs typeface="IrisUPC" pitchFamily="34" charset="-34"/>
              </a:rPr>
              <a:t> </a:t>
            </a:r>
            <a:r>
              <a:rPr lang="th-TH" sz="2000" b="1" i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200" b="1" i="1" dirty="0">
                <a:latin typeface="IrisUPC" pitchFamily="34" charset="-34"/>
                <a:cs typeface="IrisUPC" pitchFamily="34" charset="-34"/>
              </a:rPr>
              <a:t>หมายเหตุ</a:t>
            </a:r>
            <a:r>
              <a:rPr lang="en-US" sz="2200" b="1" i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en-US" sz="2000" b="1" i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000" b="1" i="1" dirty="0">
                <a:latin typeface="EucrosiaUPC" pitchFamily="18" charset="-34"/>
                <a:cs typeface="EucrosiaUPC" pitchFamily="18" charset="-34"/>
              </a:rPr>
              <a:t>1. </a:t>
            </a:r>
            <a:r>
              <a:rPr lang="th-TH" sz="2000" b="1" i="1" dirty="0">
                <a:latin typeface="IrisUPC" pitchFamily="34" charset="-34"/>
                <a:cs typeface="IrisUPC" pitchFamily="34" charset="-34"/>
              </a:rPr>
              <a:t> คำ</a:t>
            </a:r>
            <a:r>
              <a:rPr lang="th-TH" sz="2000" b="1" i="1" dirty="0" smtClean="0">
                <a:latin typeface="IrisUPC" pitchFamily="34" charset="-34"/>
                <a:cs typeface="IrisUPC" pitchFamily="34" charset="-34"/>
              </a:rPr>
              <a:t>ว่า   </a:t>
            </a:r>
            <a:r>
              <a:rPr lang="th-TH" sz="2000" b="1" i="1" dirty="0">
                <a:latin typeface="IrisUPC" pitchFamily="34" charset="-34"/>
                <a:cs typeface="IrisUPC" pitchFamily="34" charset="-34"/>
              </a:rPr>
              <a:t>ได้รับแจ้ง </a:t>
            </a:r>
            <a:r>
              <a:rPr lang="th-TH" sz="2000" b="1" i="1" dirty="0" smtClean="0">
                <a:latin typeface="IrisUPC" pitchFamily="34" charset="-34"/>
                <a:cs typeface="IrisUPC" pitchFamily="34" charset="-34"/>
              </a:rPr>
              <a:t>   หมายถึง </a:t>
            </a:r>
            <a:r>
              <a:rPr lang="th-TH" sz="2000" b="1" i="1" dirty="0">
                <a:latin typeface="IrisUPC" pitchFamily="34" charset="-34"/>
                <a:cs typeface="IrisUPC" pitchFamily="34" charset="-34"/>
              </a:rPr>
              <a:t>การได้รับแจ้งเป็นหนังสือ  </a:t>
            </a:r>
            <a:r>
              <a:rPr lang="th-TH" sz="2000" b="1" i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i="1" dirty="0">
                <a:latin typeface="IrisUPC" pitchFamily="34" charset="-34"/>
                <a:cs typeface="IrisUPC" pitchFamily="34" charset="-34"/>
              </a:rPr>
              <a:t>โดยให้นับวันที่หน่วยงานนั้นลงทะเบียนหนังสือ</a:t>
            </a:r>
            <a:r>
              <a:rPr lang="th-TH" sz="2000" b="1" i="1" dirty="0" smtClean="0">
                <a:latin typeface="IrisUPC" pitchFamily="34" charset="-34"/>
                <a:cs typeface="IrisUPC" pitchFamily="34" charset="-34"/>
              </a:rPr>
              <a:t>รับ   </a:t>
            </a:r>
            <a:r>
              <a:rPr lang="th-TH" sz="2000" b="1" i="1" dirty="0">
                <a:latin typeface="IrisUPC" pitchFamily="34" charset="-34"/>
                <a:cs typeface="IrisUPC" pitchFamily="34" charset="-34"/>
              </a:rPr>
              <a:t>เป็นวันแรกของการได้รับแจ้ง</a:t>
            </a:r>
            <a:endParaRPr lang="en-US" sz="2000" b="1" dirty="0">
              <a:latin typeface="IrisUPC" pitchFamily="34" charset="-34"/>
              <a:cs typeface="IrisUPC" pitchFamily="34" charset="-34"/>
            </a:endParaRPr>
          </a:p>
          <a:p>
            <a:r>
              <a:rPr lang="th-TH" sz="2000" b="1" i="1" dirty="0">
                <a:latin typeface="IrisUPC" pitchFamily="34" charset="-34"/>
                <a:cs typeface="IrisUPC" pitchFamily="34" charset="-34"/>
              </a:rPr>
              <a:t>		</a:t>
            </a:r>
            <a:r>
              <a:rPr lang="th-TH" sz="2000" b="1" i="1" dirty="0" smtClean="0">
                <a:latin typeface="EucrosiaUPC" pitchFamily="18" charset="-34"/>
                <a:cs typeface="EucrosiaUPC" pitchFamily="18" charset="-34"/>
              </a:rPr>
              <a:t>2</a:t>
            </a:r>
            <a:r>
              <a:rPr lang="th-TH" sz="2000" b="1" i="1" dirty="0">
                <a:latin typeface="EucrosiaUPC" pitchFamily="18" charset="-34"/>
                <a:cs typeface="EucrosiaUPC" pitchFamily="18" charset="-34"/>
              </a:rPr>
              <a:t>. </a:t>
            </a:r>
            <a:r>
              <a:rPr lang="th-TH" sz="2000" b="1" i="1" dirty="0">
                <a:latin typeface="IrisUPC" pitchFamily="34" charset="-34"/>
                <a:cs typeface="IrisUPC" pitchFamily="34" charset="-34"/>
              </a:rPr>
              <a:t> เมื่อมีประกาศและหรือหนังสือแจ้งเวียนเปลี่ยนแปลงอัตราดอกเบี้ยเงินกู้  </a:t>
            </a:r>
            <a:r>
              <a:rPr lang="th-TH" sz="2000" b="1" i="1" dirty="0" smtClean="0">
                <a:latin typeface="IrisUPC" pitchFamily="34" charset="-34"/>
                <a:cs typeface="IrisUPC" pitchFamily="34" charset="-34"/>
              </a:rPr>
              <a:t>   อัตราภาษี </a:t>
            </a:r>
            <a:br>
              <a:rPr lang="th-TH" sz="2000" b="1" i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i="1" dirty="0" smtClean="0">
                <a:latin typeface="IrisUPC" pitchFamily="34" charset="-34"/>
                <a:cs typeface="IrisUPC" pitchFamily="34" charset="-34"/>
              </a:rPr>
              <a:t>มูลค่าเพิ่ม   ตาราง</a:t>
            </a:r>
            <a:r>
              <a:rPr lang="th-TH" sz="2000" b="1" i="1" dirty="0">
                <a:latin typeface="IrisUPC" pitchFamily="34" charset="-34"/>
                <a:cs typeface="IrisUPC" pitchFamily="34" charset="-34"/>
              </a:rPr>
              <a:t>ค่าขนส่งวัสดุก่อสร้าง  </a:t>
            </a:r>
            <a:r>
              <a:rPr lang="th-TH" sz="2000" b="1" i="1" dirty="0" smtClean="0">
                <a:latin typeface="IrisUPC" pitchFamily="34" charset="-34"/>
                <a:cs typeface="IrisUPC" pitchFamily="34" charset="-34"/>
              </a:rPr>
              <a:t> ตาราง</a:t>
            </a:r>
            <a:r>
              <a:rPr lang="th-TH" sz="2000" b="1" i="1" dirty="0">
                <a:latin typeface="IrisUPC" pitchFamily="34" charset="-34"/>
                <a:cs typeface="IrisUPC" pitchFamily="34" charset="-34"/>
              </a:rPr>
              <a:t>ค่าดำเนินการและค่าเสื่อมราคาเครื่องจักร</a:t>
            </a:r>
            <a:r>
              <a:rPr lang="en-US" sz="2000" b="1" i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i="1" dirty="0">
                <a:latin typeface="IrisUPC" pitchFamily="34" charset="-34"/>
                <a:cs typeface="IrisUPC" pitchFamily="34" charset="-34"/>
              </a:rPr>
              <a:t>ตารางอัตราราคางานดิน </a:t>
            </a:r>
            <a:r>
              <a:rPr lang="th-TH" sz="2000" b="1" i="1" dirty="0" smtClean="0">
                <a:latin typeface="IrisUPC" pitchFamily="34" charset="-34"/>
                <a:cs typeface="IrisUPC" pitchFamily="34" charset="-34"/>
              </a:rPr>
              <a:t/>
            </a:r>
            <a:br>
              <a:rPr lang="th-TH" sz="2000" b="1" i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i="1" dirty="0" smtClean="0">
                <a:latin typeface="IrisUPC" pitchFamily="34" charset="-34"/>
                <a:cs typeface="IrisUPC" pitchFamily="34" charset="-34"/>
              </a:rPr>
              <a:t>ตาราง</a:t>
            </a:r>
            <a:r>
              <a:rPr lang="th-TH" sz="2000" b="1" i="1" dirty="0">
                <a:latin typeface="IrisUPC" pitchFamily="34" charset="-34"/>
                <a:cs typeface="IrisUPC" pitchFamily="34" charset="-34"/>
              </a:rPr>
              <a:t>อัตราราคางานปรับปรุงฐานรากและงานระเบิดหิน  </a:t>
            </a:r>
            <a:r>
              <a:rPr lang="th-TH" sz="2000" b="1" i="1" dirty="0" smtClean="0">
                <a:latin typeface="IrisUPC" pitchFamily="34" charset="-34"/>
                <a:cs typeface="IrisUPC" pitchFamily="34" charset="-34"/>
              </a:rPr>
              <a:t>    บัญชี</a:t>
            </a:r>
            <a:r>
              <a:rPr lang="th-TH" sz="2000" b="1" i="1" dirty="0">
                <a:latin typeface="IrisUPC" pitchFamily="34" charset="-34"/>
                <a:cs typeface="IrisUPC" pitchFamily="34" charset="-34"/>
              </a:rPr>
              <a:t>ค่าแรงงาน</a:t>
            </a:r>
            <a:r>
              <a:rPr lang="en-US" sz="2000" b="1" i="1" dirty="0">
                <a:latin typeface="IrisUPC" pitchFamily="34" charset="-34"/>
                <a:cs typeface="IrisUPC" pitchFamily="34" charset="-34"/>
              </a:rPr>
              <a:t>/</a:t>
            </a:r>
            <a:r>
              <a:rPr lang="th-TH" sz="2000" b="1" i="1" dirty="0">
                <a:latin typeface="IrisUPC" pitchFamily="34" charset="-34"/>
                <a:cs typeface="IrisUPC" pitchFamily="34" charset="-34"/>
              </a:rPr>
              <a:t>ดำเนินการสำหรับการถอดแบบ</a:t>
            </a:r>
            <a:r>
              <a:rPr lang="th-TH" sz="2000" b="1" i="1" dirty="0" smtClean="0">
                <a:latin typeface="IrisUPC" pitchFamily="34" charset="-34"/>
                <a:cs typeface="IrisUPC" pitchFamily="34" charset="-34"/>
              </a:rPr>
              <a:t>คำนวณ</a:t>
            </a:r>
            <a:br>
              <a:rPr lang="th-TH" sz="2000" b="1" i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i="1" dirty="0" smtClean="0">
                <a:latin typeface="IrisUPC" pitchFamily="34" charset="-34"/>
                <a:cs typeface="IrisUPC" pitchFamily="34" charset="-34"/>
              </a:rPr>
              <a:t>ราคา</a:t>
            </a:r>
            <a:r>
              <a:rPr lang="th-TH" sz="2000" b="1" i="1" dirty="0">
                <a:latin typeface="IrisUPC" pitchFamily="34" charset="-34"/>
                <a:cs typeface="IrisUPC" pitchFamily="34" charset="-34"/>
              </a:rPr>
              <a:t>กลางงานก่อสร้าง  และหรือรายละเอียดประกอบการคำนวณราคากลางงานก่อสร้างอื่นใด   </a:t>
            </a:r>
            <a:r>
              <a:rPr lang="th-TH" sz="2000" b="1" i="1" dirty="0" smtClean="0">
                <a:latin typeface="IrisUPC" pitchFamily="34" charset="-34"/>
                <a:cs typeface="IrisUPC" pitchFamily="34" charset="-34"/>
              </a:rPr>
              <a:t> แต่</a:t>
            </a:r>
            <a:r>
              <a:rPr lang="th-TH" sz="2000" b="1" i="1" dirty="0">
                <a:latin typeface="IrisUPC" pitchFamily="34" charset="-34"/>
                <a:cs typeface="IrisUPC" pitchFamily="34" charset="-34"/>
              </a:rPr>
              <a:t>หน่วยงานนั้น</a:t>
            </a:r>
            <a:r>
              <a:rPr lang="th-TH" sz="2000" b="1" i="1" dirty="0" smtClean="0">
                <a:latin typeface="IrisUPC" pitchFamily="34" charset="-34"/>
                <a:cs typeface="IrisUPC" pitchFamily="34" charset="-34"/>
              </a:rPr>
              <a:t>ยัง</a:t>
            </a:r>
            <a:br>
              <a:rPr lang="th-TH" sz="2000" b="1" i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i="1" dirty="0" smtClean="0">
                <a:latin typeface="IrisUPC" pitchFamily="34" charset="-34"/>
                <a:cs typeface="IrisUPC" pitchFamily="34" charset="-34"/>
              </a:rPr>
              <a:t>ไม่ได้</a:t>
            </a:r>
            <a:r>
              <a:rPr lang="th-TH" sz="2000" b="1" i="1" dirty="0">
                <a:latin typeface="IrisUPC" pitchFamily="34" charset="-34"/>
                <a:cs typeface="IrisUPC" pitchFamily="34" charset="-34"/>
              </a:rPr>
              <a:t>รับแจ้งเป็นหนังสือ </a:t>
            </a:r>
            <a:r>
              <a:rPr lang="th-TH" sz="2000" b="1" i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i="1" dirty="0">
                <a:latin typeface="IrisUPC" pitchFamily="34" charset="-34"/>
                <a:cs typeface="IrisUPC" pitchFamily="34" charset="-34"/>
              </a:rPr>
              <a:t>หน่วยงานนั้นสามารถดำเนินการไปก่อนได้รับแจ้งเป็นหนังสือ</a:t>
            </a:r>
            <a:r>
              <a:rPr lang="th-TH" sz="2000" b="1" i="1" dirty="0" smtClean="0">
                <a:latin typeface="IrisUPC" pitchFamily="34" charset="-34"/>
                <a:cs typeface="IrisUPC" pitchFamily="34" charset="-34"/>
              </a:rPr>
              <a:t>ได้</a:t>
            </a:r>
            <a:endParaRPr lang="en-US" sz="20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266760" y="359494"/>
            <a:ext cx="8568952" cy="828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algn="ctr">
              <a:lnSpc>
                <a:spcPts val="2800"/>
              </a:lnSpc>
              <a:buClr>
                <a:srgbClr val="4C004C"/>
              </a:buClr>
            </a:pPr>
            <a:r>
              <a:rPr lang="th-TH" sz="2400" b="1" dirty="0">
                <a:latin typeface="IrisUPC" pitchFamily="34" charset="-34"/>
                <a:cs typeface="IrisUPC" pitchFamily="34" charset="-34"/>
              </a:rPr>
              <a:t>แนวทางปฏิบัติกรณีมีการประกาศเปลี่ยนแปลงอัตราดอกเบี้ยเงินกู้ 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ภาษีมูลค่าเพิ่ม</a:t>
            </a:r>
          </a:p>
          <a:p>
            <a:pPr marL="180975" algn="ctr">
              <a:lnSpc>
                <a:spcPts val="2800"/>
              </a:lnSpc>
              <a:buClr>
                <a:srgbClr val="4C004C"/>
              </a:buClr>
            </a:pP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ตาราง </a:t>
            </a:r>
            <a:r>
              <a:rPr lang="en-US" sz="2400" b="1" dirty="0">
                <a:latin typeface="Angsana New" pitchFamily="18" charset="-34"/>
                <a:cs typeface="Angsana New" pitchFamily="18" charset="-34"/>
              </a:rPr>
              <a:t>Factor F</a:t>
            </a:r>
            <a:r>
              <a:rPr lang="en-US" sz="2400" b="1" dirty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และรายละเอียดประกอบการคำนวณราคากลางงาน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ก่อสร้าง (ต่อ)</a:t>
            </a:r>
            <a:endParaRPr lang="th-TH" sz="24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04112" y="1115452"/>
            <a:ext cx="2361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1800" b="1" dirty="0" smtClean="0">
                <a:latin typeface="IrisUPC" pitchFamily="34" charset="-34"/>
                <a:cs typeface="IrisUPC" pitchFamily="34" charset="-34"/>
              </a:rPr>
              <a:t>แนวทางและวิธีปฏิบัติฯ ข้อ</a:t>
            </a:r>
            <a:r>
              <a:rPr lang="th-TH" sz="1800" b="1" dirty="0" smtClean="0">
                <a:latin typeface="EucrosiaUPC" pitchFamily="18" charset="-34"/>
                <a:cs typeface="EucrosiaUPC" pitchFamily="18" charset="-34"/>
              </a:rPr>
              <a:t> 19)</a:t>
            </a:r>
            <a:endParaRPr lang="th-TH" sz="1800" b="1" dirty="0">
              <a:latin typeface="EucrosiaUPC" pitchFamily="18" charset="-34"/>
              <a:cs typeface="EucrosiaUPC" pitchFamily="18" charset="-34"/>
            </a:endParaRPr>
          </a:p>
        </p:txBody>
      </p:sp>
      <p:pic>
        <p:nvPicPr>
          <p:cNvPr id="8" name="รูปภาพ 7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73549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7624" y="364594"/>
            <a:ext cx="70503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latin typeface="IrisUPC" pitchFamily="34" charset="-34"/>
                <a:cs typeface="IrisUPC" pitchFamily="34" charset="-34"/>
              </a:rPr>
              <a:t>ข้อกำหนดในการประกาศและเปิดเผยราคากลางงานก่อสร้าง</a:t>
            </a:r>
            <a:endParaRPr lang="th-TH" sz="3200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53326" y="908720"/>
            <a:ext cx="26148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แนวทางและวิธีปฏิบัติฯ ข้อ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 20)</a:t>
            </a:r>
            <a:endParaRPr lang="th-TH" sz="2000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9337" y="1628800"/>
            <a:ext cx="8291968" cy="352839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</a:bodyPr>
          <a:lstStyle/>
          <a:p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ใน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การจ้างก่อสร้างทุกครั้ง  ให้หน่วยงานที่จะมีการจ้างก่อสร้างประกาศเปิดเผยราคากลาง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ที่คณะกรรมการ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กำหนด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ราคากลางได้คำนวณไว้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ในประกาศสอบราคา  ประกาศประกวดราคา  หรือตามที่กำหนด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สำหรับ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การ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จัดจ้างก่อสร้างด้วยวิธีการทางอิเล็กทรอนิกส์และวิธีการ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อื่น</a:t>
            </a:r>
          </a:p>
          <a:p>
            <a:endParaRPr lang="en-US" sz="1000" b="1" dirty="0">
              <a:latin typeface="IrisUPC" pitchFamily="34" charset="-34"/>
              <a:cs typeface="IrisUPC" pitchFamily="34" charset="-34"/>
            </a:endParaRPr>
          </a:p>
          <a:p>
            <a:r>
              <a:rPr lang="th-TH" sz="2200" b="1" dirty="0">
                <a:latin typeface="IrisUPC" pitchFamily="34" charset="-34"/>
                <a:cs typeface="IrisUPC" pitchFamily="34" charset="-34"/>
              </a:rPr>
              <a:t>	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สำหรับ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รายละเอียดของการคำนวณราคากลางตาม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BOQ. </a:t>
            </a:r>
            <a:r>
              <a:rPr lang="th-TH" sz="22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2200" b="1" dirty="0">
                <a:latin typeface="Angsana New" pitchFamily="18" charset="-34"/>
                <a:cs typeface="Angsana New" pitchFamily="18" charset="-34"/>
              </a:rPr>
              <a:t>(BOQ. = Bill of Quantities) </a:t>
            </a:r>
            <a:r>
              <a:rPr lang="en-US" sz="2200" b="1" dirty="0">
                <a:latin typeface="IrisUPC" pitchFamily="34" charset="-34"/>
                <a:cs typeface="IrisUPC" pitchFamily="34" charset="-34"/>
              </a:rPr>
              <a:t> </a:t>
            </a:r>
            <a:r>
              <a:rPr lang="en-US" sz="22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ให้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หน่วยงาน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ที่จะมีการจ้างก่อสร้างดำเนินการตามที่กฎหมาย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ระเบียบ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มติ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คณะรัฐมนตรี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กฎ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ข้อบังคับ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หรือแนวทางวิธีปฏิบัติที่เกี่ยวข้อง กำหนด 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  หาก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ไม่มีกฎหมาย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ระเบียบ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มติคณะรัฐมนตรี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กฎ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ข้อบังคับ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และหรือแนวทางวิธีปฏิบัติที่เกี่ยวข้อง กำหนดไว้ 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     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ให้หน่วยงานที่จะมีการจ้างก่อสร้าง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ต้อง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จัดเตรียม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ไว้  หากมีผู้สนใจขอตรวจดูหรือขอถ่ายสำเนาเอกสารดังกล่าว 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จะต้อง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ดำเนินการตามคำขอ</a:t>
            </a: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นั้น</a:t>
            </a:r>
            <a:br>
              <a:rPr lang="th-TH" sz="22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latin typeface="IrisUPC" pitchFamily="34" charset="-34"/>
                <a:cs typeface="IrisUPC" pitchFamily="34" charset="-34"/>
              </a:rPr>
              <a:t>ทันที   </a:t>
            </a:r>
            <a:r>
              <a:rPr lang="th-TH" sz="2200" b="1" dirty="0">
                <a:latin typeface="IrisUPC" pitchFamily="34" charset="-34"/>
                <a:cs typeface="IrisUPC" pitchFamily="34" charset="-34"/>
              </a:rPr>
              <a:t>โดยให้ถือปฏิบัติตามพระราชบัญญัติข้อมูลข่าวสารของราชการ  พ.ศ. 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2540</a:t>
            </a:r>
            <a:endParaRPr lang="en-US" sz="2200" b="1" dirty="0">
              <a:latin typeface="EucrosiaUPC" pitchFamily="18" charset="-34"/>
              <a:cs typeface="EucrosiaUPC" pitchFamily="18" charset="-34"/>
            </a:endParaRPr>
          </a:p>
        </p:txBody>
      </p:sp>
      <p:pic>
        <p:nvPicPr>
          <p:cNvPr id="7" name="รูปภาพ 6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681" y="6453336"/>
            <a:ext cx="370855" cy="37958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 bwMode="auto">
          <a:xfrm>
            <a:off x="429337" y="5565141"/>
            <a:ext cx="829196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soft" dir="t"/>
          </a:scene3d>
          <a:sp3d>
            <a:contourClr>
              <a:schemeClr val="bg1"/>
            </a:contourClr>
          </a:sp3d>
        </p:spPr>
        <p:txBody>
          <a:bodyPr wrap="square" rtlCol="0" anchor="ctr" anchorCtr="0">
            <a:spAutoFit/>
            <a:sp3d/>
          </a:bodyPr>
          <a:lstStyle/>
          <a:p>
            <a:pPr algn="ctr"/>
            <a:r>
              <a:rPr lang="th-TH" sz="2400" b="1" dirty="0" smtClean="0">
                <a:solidFill>
                  <a:srgbClr val="C00000"/>
                </a:solidFill>
                <a:latin typeface="EucrosiaUPC" pitchFamily="18" charset="-34"/>
                <a:cs typeface="EucrosiaUPC" pitchFamily="18" charset="-34"/>
              </a:rPr>
              <a:t>ให้ยกเลิกแนวทางและวิธีปฏิบัติฯ ข้อนี้  แล้วใช้ตามหนังสือกระทรวงการคลัง</a:t>
            </a:r>
          </a:p>
          <a:p>
            <a:pPr algn="ctr"/>
            <a:r>
              <a:rPr lang="th-TH" sz="2400" b="1" dirty="0" smtClean="0">
                <a:solidFill>
                  <a:srgbClr val="C00000"/>
                </a:solidFill>
                <a:latin typeface="EucrosiaUPC" pitchFamily="18" charset="-34"/>
                <a:cs typeface="EucrosiaUPC" pitchFamily="18" charset="-34"/>
              </a:rPr>
              <a:t>  </a:t>
            </a:r>
            <a:r>
              <a:rPr lang="th-TH" sz="2400" b="1" dirty="0">
                <a:solidFill>
                  <a:srgbClr val="C00000"/>
                </a:solidFill>
                <a:latin typeface="EucrosiaUPC" pitchFamily="18" charset="-34"/>
                <a:cs typeface="EucrosiaUPC" pitchFamily="18" charset="-34"/>
              </a:rPr>
              <a:t>ด่วนที่สุด  ที่ </a:t>
            </a:r>
            <a:r>
              <a:rPr lang="th-TH" sz="2400" b="1" dirty="0" err="1">
                <a:solidFill>
                  <a:srgbClr val="C00000"/>
                </a:solidFill>
                <a:latin typeface="EucrosiaUPC" pitchFamily="18" charset="-34"/>
                <a:cs typeface="EucrosiaUPC" pitchFamily="18" charset="-34"/>
              </a:rPr>
              <a:t>กค</a:t>
            </a:r>
            <a:r>
              <a:rPr lang="th-TH" sz="2400" b="1" dirty="0">
                <a:solidFill>
                  <a:srgbClr val="C00000"/>
                </a:solidFill>
                <a:latin typeface="EucrosiaUPC" pitchFamily="18" charset="-34"/>
                <a:cs typeface="EucrosiaUPC" pitchFamily="18" charset="-34"/>
              </a:rPr>
              <a:t> 0421.3/ว </a:t>
            </a:r>
            <a:r>
              <a:rPr lang="th-TH" sz="2400" b="1" dirty="0" smtClean="0">
                <a:solidFill>
                  <a:srgbClr val="C00000"/>
                </a:solidFill>
                <a:latin typeface="EucrosiaUPC" pitchFamily="18" charset="-34"/>
                <a:cs typeface="EucrosiaUPC" pitchFamily="18" charset="-34"/>
              </a:rPr>
              <a:t>90  ลง</a:t>
            </a:r>
            <a:r>
              <a:rPr lang="th-TH" sz="2400" b="1" dirty="0">
                <a:solidFill>
                  <a:srgbClr val="C00000"/>
                </a:solidFill>
                <a:latin typeface="EucrosiaUPC" pitchFamily="18" charset="-34"/>
                <a:cs typeface="EucrosiaUPC" pitchFamily="18" charset="-34"/>
              </a:rPr>
              <a:t>วันที่  22  </a:t>
            </a:r>
            <a:r>
              <a:rPr lang="th-TH" sz="2400" b="1" dirty="0" smtClean="0">
                <a:solidFill>
                  <a:srgbClr val="C00000"/>
                </a:solidFill>
                <a:latin typeface="EucrosiaUPC" pitchFamily="18" charset="-34"/>
                <a:cs typeface="EucrosiaUPC" pitchFamily="18" charset="-34"/>
              </a:rPr>
              <a:t>สิงหาคม  2555   แทน  </a:t>
            </a:r>
            <a:endParaRPr lang="th-TH" sz="2400" b="1" dirty="0">
              <a:solidFill>
                <a:srgbClr val="C00000"/>
              </a:solidFill>
              <a:effectLst>
                <a:innerShdw blurRad="114300">
                  <a:prstClr val="black"/>
                </a:innerShdw>
              </a:effectLst>
              <a:latin typeface="EucrosiaUPC" pitchFamily="18" charset="-34"/>
              <a:cs typeface="EucrosiaUPC" pitchFamily="18" charset="-34"/>
            </a:endParaRPr>
          </a:p>
        </p:txBody>
      </p:sp>
      <p:cxnSp>
        <p:nvCxnSpPr>
          <p:cNvPr id="12" name="ตัวเชื่อมต่อตรง 11"/>
          <p:cNvCxnSpPr/>
          <p:nvPr/>
        </p:nvCxnSpPr>
        <p:spPr>
          <a:xfrm>
            <a:off x="539552" y="1772816"/>
            <a:ext cx="7992888" cy="32403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ตัวเชื่อมต่อตรง 13"/>
          <p:cNvCxnSpPr/>
          <p:nvPr/>
        </p:nvCxnSpPr>
        <p:spPr>
          <a:xfrm flipV="1">
            <a:off x="539552" y="1772816"/>
            <a:ext cx="7992888" cy="32403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366317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643" name="AutoShape 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9045575" y="6759575"/>
            <a:ext cx="71438" cy="71438"/>
          </a:xfrm>
          <a:prstGeom prst="actionButtonBlank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496644" name="Text Box 4"/>
          <p:cNvSpPr txBox="1">
            <a:spLocks noChangeArrowheads="1"/>
          </p:cNvSpPr>
          <p:nvPr/>
        </p:nvSpPr>
        <p:spPr bwMode="auto">
          <a:xfrm>
            <a:off x="2348389" y="260648"/>
            <a:ext cx="4443976" cy="8588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none" anchor="b" anchorCtr="0">
            <a:noAutofit/>
            <a:sp3d>
              <a:contourClr>
                <a:schemeClr val="bg1"/>
              </a:contourClr>
            </a:sp3d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  <a:buClr>
                <a:srgbClr val="FF3300"/>
              </a:buClr>
              <a:buSzPct val="70000"/>
            </a:pPr>
            <a:r>
              <a:rPr lang="th-TH" sz="3200" b="1" dirty="0" smtClean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3200" b="1" dirty="0" smtClean="0">
                <a:effectLst/>
                <a:latin typeface="Angsana New" pitchFamily="18" charset="-34"/>
                <a:cs typeface="Angsana New" pitchFamily="18" charset="-34"/>
              </a:rPr>
              <a:t>B.O.Q. (Bill of Quantities)</a:t>
            </a:r>
            <a:endParaRPr lang="th-TH" sz="3200" b="1" dirty="0" smtClean="0">
              <a:effectLst/>
              <a:latin typeface="Angsana New" pitchFamily="18" charset="-34"/>
              <a:cs typeface="Angsana New" pitchFamily="18" charset="-34"/>
            </a:endParaRPr>
          </a:p>
          <a:p>
            <a:pPr algn="ctr">
              <a:lnSpc>
                <a:spcPct val="80000"/>
              </a:lnSpc>
              <a:spcBef>
                <a:spcPct val="0"/>
              </a:spcBef>
              <a:buClr>
                <a:srgbClr val="FF3300"/>
              </a:buClr>
              <a:buSzPct val="70000"/>
            </a:pPr>
            <a:r>
              <a:rPr lang="th-TH" sz="2800" b="1" dirty="0" smtClean="0">
                <a:effectLst/>
                <a:latin typeface="IrisUPC" pitchFamily="34" charset="-34"/>
                <a:cs typeface="IrisUPC" pitchFamily="34" charset="-34"/>
              </a:rPr>
              <a:t>แบบแสดงรายการ ปริมาณงาน และราคา</a:t>
            </a:r>
            <a:endParaRPr lang="th-TH" sz="2800" b="1" dirty="0">
              <a:effectLst/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496645" name="Text Box 5"/>
          <p:cNvSpPr txBox="1">
            <a:spLocks noChangeArrowheads="1"/>
          </p:cNvSpPr>
          <p:nvPr/>
        </p:nvSpPr>
        <p:spPr bwMode="auto">
          <a:xfrm>
            <a:off x="429167" y="1367511"/>
            <a:ext cx="8247289" cy="53467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wrap="square" lIns="90000" tIns="46800" rIns="90000" bIns="46800" anchor="ctr" anchorCtr="0">
            <a:noAutofit/>
          </a:bodyPr>
          <a:lstStyle/>
          <a:p>
            <a:pPr marL="269875" indent="-269875">
              <a:lnSpc>
                <a:spcPct val="85000"/>
              </a:lnSpc>
              <a:spcBef>
                <a:spcPts val="600"/>
              </a:spcBef>
              <a:buClr>
                <a:srgbClr val="FF3300"/>
              </a:buClr>
              <a:buSzPct val="65000"/>
              <a:buFont typeface="Wingdings" pitchFamily="2" charset="2"/>
              <a:buChar char="v"/>
            </a:pPr>
            <a:r>
              <a:rPr lang="th-TH" sz="2800" b="1" dirty="0" smtClean="0">
                <a:latin typeface="IrisUPC" pitchFamily="34" charset="-34"/>
                <a:cs typeface="IrisUPC" pitchFamily="34" charset="-34"/>
              </a:rPr>
              <a:t>ตามหลักเกณฑ์การคำนวณราคากลาง</a:t>
            </a:r>
          </a:p>
          <a:p>
            <a:pPr marL="714375" lvl="1" indent="-257175">
              <a:lnSpc>
                <a:spcPct val="85000"/>
              </a:lnSpc>
              <a:spcBef>
                <a:spcPts val="600"/>
              </a:spcBef>
              <a:buClr>
                <a:srgbClr val="FF33CC"/>
              </a:buClr>
              <a:buSzPct val="65000"/>
              <a:buFont typeface="Wingdings" pitchFamily="2" charset="2"/>
              <a:buChar char="Ø"/>
            </a:pP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แบบบัญชีแสดงรายการก่อสร้างที่งานก่อสร้างแต่ละประเภทควรจะมี  (ใช้ประกอบการพิจารณาถอดแบบคำนวณราคากลางงานก่อสร้าง)</a:t>
            </a:r>
          </a:p>
          <a:p>
            <a:pPr marL="714375" lvl="1" indent="-257175">
              <a:lnSpc>
                <a:spcPct val="85000"/>
              </a:lnSpc>
              <a:spcBef>
                <a:spcPts val="600"/>
              </a:spcBef>
              <a:buClr>
                <a:srgbClr val="FF33CC"/>
              </a:buClr>
              <a:buSzPct val="65000"/>
              <a:buFont typeface="Wingdings" pitchFamily="2" charset="2"/>
              <a:buChar char="Ø"/>
            </a:pP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แบบสรุปการคำนวณราคากลางงานก่อสร้าง</a:t>
            </a:r>
          </a:p>
          <a:p>
            <a:pPr marL="1162050" lvl="2" indent="-247650">
              <a:lnSpc>
                <a:spcPct val="85000"/>
              </a:lnSpc>
              <a:spcBef>
                <a:spcPts val="600"/>
              </a:spcBef>
              <a:buClr>
                <a:srgbClr val="FF6600"/>
              </a:buClr>
              <a:buSzPct val="65000"/>
              <a:buFont typeface="Wingdings" pitchFamily="2" charset="2"/>
              <a:buChar char="ü"/>
            </a:pP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งานก่อสร้างอาคาร    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ได้แก่  แบบ </a:t>
            </a:r>
            <a:r>
              <a:rPr lang="th-TH" sz="2400" b="1" dirty="0" err="1">
                <a:latin typeface="IrisUPC" pitchFamily="34" charset="-34"/>
                <a:cs typeface="IrisUPC" pitchFamily="34" charset="-34"/>
              </a:rPr>
              <a:t>ปร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. </a:t>
            </a:r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6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, </a:t>
            </a:r>
            <a:r>
              <a:rPr lang="th-TH" sz="2400" b="1" dirty="0" err="1">
                <a:latin typeface="IrisUPC" pitchFamily="34" charset="-34"/>
                <a:cs typeface="IrisUPC" pitchFamily="34" charset="-34"/>
              </a:rPr>
              <a:t>ปร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. </a:t>
            </a:r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5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(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ก) , </a:t>
            </a:r>
            <a:r>
              <a:rPr lang="th-TH" sz="2400" b="1" dirty="0" err="1">
                <a:latin typeface="IrisUPC" pitchFamily="34" charset="-34"/>
                <a:cs typeface="IrisUPC" pitchFamily="34" charset="-34"/>
              </a:rPr>
              <a:t>ปร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. </a:t>
            </a:r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5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(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ข)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, </a:t>
            </a:r>
            <a:r>
              <a:rPr lang="th-TH" sz="2400" b="1" dirty="0" err="1" smtClean="0">
                <a:latin typeface="IrisUPC" pitchFamily="34" charset="-34"/>
                <a:cs typeface="IrisUPC" pitchFamily="34" charset="-34"/>
              </a:rPr>
              <a:t>ปร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. </a:t>
            </a:r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4 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   และ แบบ </a:t>
            </a:r>
            <a:r>
              <a:rPr lang="th-TH" sz="2400" b="1" dirty="0" err="1" smtClean="0">
                <a:latin typeface="IrisUPC" pitchFamily="34" charset="-34"/>
                <a:cs typeface="IrisUPC" pitchFamily="34" charset="-34"/>
              </a:rPr>
              <a:t>ปร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. </a:t>
            </a:r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4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(พ)</a:t>
            </a:r>
          </a:p>
          <a:p>
            <a:pPr marL="1162050" lvl="2" indent="-247650">
              <a:lnSpc>
                <a:spcPct val="85000"/>
              </a:lnSpc>
              <a:spcBef>
                <a:spcPts val="600"/>
              </a:spcBef>
              <a:buClr>
                <a:srgbClr val="FF6600"/>
              </a:buClr>
              <a:buSzPct val="65000"/>
              <a:buFont typeface="Wingdings" pitchFamily="2" charset="2"/>
              <a:buChar char="ü"/>
            </a:pP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งานก่อสร้างทาง สะพาน และท่อเหลี่ยม  ได้แก่  แบบ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สรุปราคากลางงานก่อสร้างทาง สะพาน และท่อ</a:t>
            </a: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เหลี่ยม</a:t>
            </a:r>
            <a:endParaRPr lang="th-TH" sz="2400" b="1" strike="sngStrike" dirty="0" smtClean="0">
              <a:latin typeface="IrisUPC" pitchFamily="34" charset="-34"/>
              <a:cs typeface="IrisUPC" pitchFamily="34" charset="-34"/>
            </a:endParaRPr>
          </a:p>
          <a:p>
            <a:pPr marL="1162050" lvl="2" indent="-247650">
              <a:lnSpc>
                <a:spcPct val="85000"/>
              </a:lnSpc>
              <a:spcBef>
                <a:spcPts val="600"/>
              </a:spcBef>
              <a:buClr>
                <a:srgbClr val="FF6600"/>
              </a:buClr>
              <a:buSzPct val="65000"/>
              <a:buFont typeface="Wingdings" pitchFamily="2" charset="2"/>
              <a:buChar char="ü"/>
            </a:pP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งานก่อสร้างชลประทาน   ได้แก่   แบบ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สรุปราคากลางงานก่อสร้างชลประทาน</a:t>
            </a:r>
            <a:endParaRPr lang="th-TH" sz="2400" b="1" strike="sngStrike" dirty="0" smtClean="0">
              <a:latin typeface="IrisUPC" pitchFamily="34" charset="-34"/>
              <a:cs typeface="IrisUPC" pitchFamily="34" charset="-34"/>
            </a:endParaRPr>
          </a:p>
          <a:p>
            <a:pPr marL="269875" indent="-269875">
              <a:lnSpc>
                <a:spcPct val="85000"/>
              </a:lnSpc>
              <a:spcBef>
                <a:spcPts val="600"/>
              </a:spcBef>
              <a:buClr>
                <a:srgbClr val="FF3300"/>
              </a:buClr>
              <a:buSzPct val="65000"/>
              <a:buFont typeface="Wingdings" pitchFamily="2" charset="2"/>
              <a:buChar char="v"/>
            </a:pPr>
            <a:r>
              <a:rPr lang="th-TH" sz="2800" b="1" dirty="0" smtClean="0">
                <a:latin typeface="IrisUPC" pitchFamily="34" charset="-34"/>
                <a:cs typeface="IrisUPC" pitchFamily="34" charset="-34"/>
              </a:rPr>
              <a:t>ตามระเบียบฯ ว่าด้วยการพัสดุ</a:t>
            </a:r>
          </a:p>
          <a:p>
            <a:pPr marL="714375" lvl="1" indent="-257175">
              <a:lnSpc>
                <a:spcPct val="85000"/>
              </a:lnSpc>
              <a:spcBef>
                <a:spcPts val="600"/>
              </a:spcBef>
              <a:buClr>
                <a:srgbClr val="FF33CC"/>
              </a:buClr>
              <a:buSzPct val="65000"/>
              <a:buFont typeface="Wingdings" pitchFamily="2" charset="2"/>
              <a:buChar char="Ø"/>
            </a:pP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รายละเอียดเกี่ยวกับรายการงานก่อสร้าง   ปริมาณ  และราคา     ที่ผู้เสนอราคาจัดทำและเสนอตามรูปแบบที่กำหนด</a:t>
            </a:r>
          </a:p>
          <a:p>
            <a:pPr marL="714375" lvl="1" indent="-257175">
              <a:lnSpc>
                <a:spcPct val="85000"/>
              </a:lnSpc>
              <a:spcBef>
                <a:spcPts val="600"/>
              </a:spcBef>
              <a:buClr>
                <a:srgbClr val="FF33CC"/>
              </a:buClr>
              <a:buSzPct val="65000"/>
              <a:buFont typeface="Wingdings" pitchFamily="2" charset="2"/>
              <a:buChar char="Ø"/>
            </a:pPr>
            <a:r>
              <a:rPr lang="th-TH" sz="2400" b="1" dirty="0" smtClean="0">
                <a:latin typeface="IrisUPC" pitchFamily="34" charset="-34"/>
                <a:cs typeface="IrisUPC" pitchFamily="34" charset="-34"/>
              </a:rPr>
              <a:t>รายละเอียดเกี่ยวกับรายการก่อสร้าง  ปริมาณงาน  และราคา   ที่เป็นเอกสารแนบท้ายสัญญาจ้างก่อสร้าง  ซึ่งถือเป็นส่วนหนึ่งของสัญญาจ้างก่อสร้าง</a:t>
            </a:r>
            <a:r>
              <a:rPr lang="th-TH" sz="2400" b="1" dirty="0">
                <a:latin typeface="IrisUPC" pitchFamily="34" charset="-34"/>
                <a:cs typeface="IrisUPC" pitchFamily="34" charset="-34"/>
              </a:rPr>
              <a:t>	</a:t>
            </a:r>
            <a:endParaRPr lang="en-US" sz="2400" b="1" dirty="0"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6" name="รูปภาพ 5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278074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306336"/>
            <a:ext cx="7920880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th-TH" sz="3200" b="1" dirty="0">
                <a:latin typeface="IrisUPC" pitchFamily="34" charset="-34"/>
                <a:cs typeface="IrisUPC" pitchFamily="34" charset="-34"/>
              </a:rPr>
              <a:t>อำนาจหน้าที่และภารกิจของหน่วยงานกลาง (กรมบัญชีกลาง</a:t>
            </a:r>
            <a:r>
              <a:rPr lang="th-TH" sz="3200" b="1" dirty="0" smtClean="0">
                <a:latin typeface="IrisUPC" pitchFamily="34" charset="-34"/>
                <a:cs typeface="IrisUPC" pitchFamily="34" charset="-34"/>
              </a:rPr>
              <a:t>)</a:t>
            </a:r>
          </a:p>
          <a:p>
            <a:pPr algn="ctr">
              <a:lnSpc>
                <a:spcPts val="3000"/>
              </a:lnSpc>
            </a:pPr>
            <a:r>
              <a:rPr lang="th-TH" sz="3200" b="1" dirty="0" smtClean="0">
                <a:latin typeface="IrisUPC" pitchFamily="34" charset="-34"/>
                <a:cs typeface="IrisUPC" pitchFamily="34" charset="-34"/>
              </a:rPr>
              <a:t>ในการ</a:t>
            </a:r>
            <a:r>
              <a:rPr lang="th-TH" sz="3200" b="1" dirty="0">
                <a:latin typeface="IrisUPC" pitchFamily="34" charset="-34"/>
                <a:cs typeface="IrisUPC" pitchFamily="34" charset="-34"/>
              </a:rPr>
              <a:t>กำกับดูแลการ</a:t>
            </a:r>
            <a:r>
              <a:rPr lang="th-TH" sz="3200" b="1" dirty="0" smtClean="0">
                <a:latin typeface="IrisUPC" pitchFamily="34" charset="-34"/>
                <a:cs typeface="IrisUPC" pitchFamily="34" charset="-34"/>
              </a:rPr>
              <a:t>กำหนดราคา</a:t>
            </a:r>
            <a:r>
              <a:rPr lang="th-TH" sz="3200" b="1" dirty="0">
                <a:latin typeface="IrisUPC" pitchFamily="34" charset="-34"/>
                <a:cs typeface="IrisUPC" pitchFamily="34" charset="-34"/>
              </a:rPr>
              <a:t>กลางงานก่อสร้างของทาง</a:t>
            </a:r>
            <a:r>
              <a:rPr lang="th-TH" sz="3200" b="1" dirty="0" smtClean="0">
                <a:latin typeface="IrisUPC" pitchFamily="34" charset="-34"/>
                <a:cs typeface="IrisUPC" pitchFamily="34" charset="-34"/>
              </a:rPr>
              <a:t>ราชการ</a:t>
            </a:r>
            <a:endParaRPr lang="en-US" sz="3200" b="1" dirty="0"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53326" y="1124744"/>
            <a:ext cx="26148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(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แนวทางและวิธีปฏิบัติฯ ข้อ </a:t>
            </a: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21)</a:t>
            </a:r>
            <a:endParaRPr lang="th-TH" sz="2000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6597" y="1673649"/>
            <a:ext cx="8173116" cy="489654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12700"/>
        </p:spPr>
        <p:txBody>
          <a:bodyPr wrap="square" rtlCol="0" anchor="ctr" anchorCtr="0">
            <a:noAutofit/>
          </a:bodyPr>
          <a:lstStyle/>
          <a:p>
            <a:r>
              <a:rPr lang="th-TH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ให้</a:t>
            </a:r>
            <a:r>
              <a:rPr lang="th-TH" sz="22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กระทรวงการคลัง (กรมบัญชีกลาง)  ในฐานะหน่วยงานกลางซึ่งกำกับดูแลการกำหนดราคากลางงานก่อสร้างของทางราชการ </a:t>
            </a:r>
            <a:r>
              <a:rPr lang="th-TH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     </a:t>
            </a:r>
            <a:r>
              <a:rPr lang="th-TH" sz="22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และเป็นฝ่ายเลขานุการคณะกรรมการที่เกี่ยวข้องกับการกำหนดราคากลางงานก่อสร้างของทางราชการ </a:t>
            </a:r>
            <a:r>
              <a:rPr lang="th-TH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มี</a:t>
            </a:r>
            <a:r>
              <a:rPr lang="th-TH" sz="22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อำนาจหน้าที่นอกเหนือจากที่ได้กำหนดไว้แล้วในหลักเกณฑ์การ</a:t>
            </a:r>
            <a:r>
              <a:rPr lang="th-TH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คำนวณ</a:t>
            </a:r>
            <a:br>
              <a:rPr lang="th-TH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ราคา</a:t>
            </a:r>
            <a:r>
              <a:rPr lang="th-TH" sz="22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กลางงานก่อสร้างนี้  ดังนี้</a:t>
            </a:r>
            <a:endParaRPr lang="en-US" sz="2200" b="1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latin typeface="IrisUPC" pitchFamily="34" charset="-34"/>
              <a:cs typeface="IrisUPC" pitchFamily="34" charset="-34"/>
            </a:endParaRPr>
          </a:p>
          <a:p>
            <a:r>
              <a:rPr lang="th-TH" sz="22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	</a:t>
            </a:r>
            <a:r>
              <a:rPr lang="th-TH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1. </a:t>
            </a:r>
            <a:r>
              <a:rPr lang="th-TH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ประชาสัมพันธ์ เผยแพร่  </a:t>
            </a:r>
            <a:r>
              <a:rPr lang="th-TH" sz="22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ส่งเสริมสนับสนุน </a:t>
            </a:r>
            <a:r>
              <a:rPr lang="th-TH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ให้</a:t>
            </a:r>
            <a:r>
              <a:rPr lang="th-TH" sz="22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คำปรึกษาแนะนำ </a:t>
            </a:r>
            <a:r>
              <a:rPr lang="th-TH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จัดทำคู่มือ  รวมทั้งการ</a:t>
            </a:r>
            <a:br>
              <a:rPr lang="th-TH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ดำเนินการ</a:t>
            </a:r>
            <a:r>
              <a:rPr lang="th-TH" sz="22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ฝึกอบรม/สัมมนาเกี่ยวกับการกำหนดราคากลางงาน</a:t>
            </a:r>
            <a:r>
              <a:rPr lang="th-TH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ก่อสร้าง   ให้</a:t>
            </a:r>
            <a:r>
              <a:rPr lang="th-TH" sz="22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ส่วนราชการ </a:t>
            </a:r>
            <a:r>
              <a:rPr lang="th-TH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  รัฐวิสาหกิจ</a:t>
            </a:r>
            <a:br>
              <a:rPr lang="th-TH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22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หน่วยงานอื่นของรัฐ </a:t>
            </a:r>
            <a:r>
              <a:rPr lang="th-TH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ได้</a:t>
            </a:r>
            <a:r>
              <a:rPr lang="th-TH" sz="22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มีความรู้ </a:t>
            </a:r>
            <a:r>
              <a:rPr lang="th-TH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เข้าใจ และ</a:t>
            </a:r>
            <a:r>
              <a:rPr lang="th-TH" sz="22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สามารถคำนวณราคากลางงานก่อสร้าง</a:t>
            </a:r>
            <a:r>
              <a:rPr lang="th-TH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ตามหลักเกณฑ์</a:t>
            </a:r>
            <a:br>
              <a:rPr lang="th-TH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การ</a:t>
            </a:r>
            <a:r>
              <a:rPr lang="th-TH" sz="22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คำนวณราคากลางงานก่อสร้างได้อย่างถูกต้องและมีประสิทธิภาพ</a:t>
            </a:r>
            <a:endParaRPr lang="en-US" sz="2200" b="1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latin typeface="IrisUPC" pitchFamily="34" charset="-34"/>
              <a:cs typeface="IrisUPC" pitchFamily="34" charset="-34"/>
            </a:endParaRPr>
          </a:p>
          <a:p>
            <a:r>
              <a:rPr lang="en-US" sz="22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	</a:t>
            </a:r>
            <a:r>
              <a:rPr lang="th-TH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2.</a:t>
            </a:r>
            <a:r>
              <a:rPr lang="th-TH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 ศึกษา</a:t>
            </a:r>
            <a:r>
              <a:rPr lang="th-TH" sz="22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วิเคราะห์  สำรวจ  รวบรวมข้อมูล  และเสนอแนะแนวทางและวิธีการในการ</a:t>
            </a:r>
            <a:r>
              <a:rPr lang="th-TH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พัฒนา</a:t>
            </a:r>
            <a:br>
              <a:rPr lang="th-TH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22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ปรับปรุงหลักเกณฑ์ </a:t>
            </a:r>
            <a:r>
              <a:rPr lang="th-TH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ข้อมูล แนวทาง</a:t>
            </a:r>
            <a:r>
              <a:rPr lang="th-TH" sz="22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และวิธีปฏิบัติ </a:t>
            </a:r>
            <a:r>
              <a:rPr lang="th-TH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 และ</a:t>
            </a:r>
            <a:r>
              <a:rPr lang="th-TH" sz="22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รายละเอียดประกอบการคำนวณราคา</a:t>
            </a:r>
            <a:r>
              <a:rPr lang="th-TH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กลาง</a:t>
            </a:r>
            <a:br>
              <a:rPr lang="th-TH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งานก่อสร้าง    </a:t>
            </a:r>
            <a:r>
              <a:rPr lang="th-TH" sz="22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ให้มีความสมบูรณ์ </a:t>
            </a:r>
            <a:r>
              <a:rPr lang="th-TH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เป็นมาตรฐานตามหลักวิชาการ </a:t>
            </a:r>
            <a:r>
              <a:rPr lang="th-TH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2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และสอดคล้องตามสภาวการณ์</a:t>
            </a:r>
            <a:r>
              <a:rPr lang="th-TH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ที่</a:t>
            </a:r>
            <a:br>
              <a:rPr lang="th-TH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เปลี่ยนแปลง</a:t>
            </a:r>
            <a:r>
              <a:rPr lang="th-TH" sz="22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ไป</a:t>
            </a:r>
            <a:endParaRPr lang="en-US" sz="2200" b="1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latin typeface="IrisUPC" pitchFamily="34" charset="-34"/>
              <a:cs typeface="IrisUPC" pitchFamily="34" charset="-34"/>
            </a:endParaRPr>
          </a:p>
          <a:p>
            <a:r>
              <a:rPr lang="th-TH" sz="22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	</a:t>
            </a:r>
            <a:r>
              <a:rPr lang="th-TH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3. </a:t>
            </a:r>
            <a:r>
              <a:rPr lang="th-TH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อำนาจ</a:t>
            </a:r>
            <a:r>
              <a:rPr lang="th-TH" sz="22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หน้าที่</a:t>
            </a:r>
            <a:r>
              <a:rPr lang="th-TH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อื่นๆ   </a:t>
            </a:r>
            <a:r>
              <a:rPr lang="th-TH" sz="22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ตามที่คณะรัฐมนตรี  </a:t>
            </a:r>
            <a:r>
              <a:rPr lang="th-TH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22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คณะกรรมการกำกับนโยบายราคากลาง</a:t>
            </a:r>
            <a:r>
              <a:rPr lang="th-TH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งาน</a:t>
            </a:r>
            <a:br>
              <a:rPr lang="th-TH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</a:br>
            <a:r>
              <a:rPr lang="th-TH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ก่อสร้าง   </a:t>
            </a:r>
            <a:r>
              <a:rPr lang="th-TH" sz="2200" b="1" dirty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และหรือคณะกรรมการกำกับหลักเกณฑ์และตรวจสอบราคากลางงาน</a:t>
            </a:r>
            <a:r>
              <a:rPr lang="th-TH" sz="2200" b="1" dirty="0" smtClean="0"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IrisUPC" pitchFamily="34" charset="-34"/>
                <a:cs typeface="IrisUPC" pitchFamily="34" charset="-34"/>
              </a:rPr>
              <a:t>ก่อสร้าง   มอบหมาย</a:t>
            </a:r>
            <a:endParaRPr lang="en-US" sz="2200" b="1" dirty="0"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latin typeface="IrisUPC" pitchFamily="34" charset="-34"/>
              <a:cs typeface="IrisUPC" pitchFamily="34" charset="-34"/>
            </a:endParaRPr>
          </a:p>
        </p:txBody>
      </p:sp>
      <p:pic>
        <p:nvPicPr>
          <p:cNvPr id="8" name="รูปภาพ 7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75661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914" name="Rectangle 2"/>
          <p:cNvSpPr>
            <a:spLocks noChangeArrowheads="1"/>
          </p:cNvSpPr>
          <p:nvPr/>
        </p:nvSpPr>
        <p:spPr bwMode="auto">
          <a:xfrm>
            <a:off x="1484442" y="195198"/>
            <a:ext cx="6192837" cy="57150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square" anchor="b" anchorCtr="0">
            <a:noAutofit/>
            <a:sp3d contourW="6350">
              <a:contourClr>
                <a:schemeClr val="bg1"/>
              </a:contourClr>
            </a:sp3d>
          </a:bodyPr>
          <a:lstStyle/>
          <a:p>
            <a:pPr algn="ctr">
              <a:lnSpc>
                <a:spcPct val="75000"/>
              </a:lnSpc>
              <a:spcBef>
                <a:spcPct val="0"/>
              </a:spcBef>
              <a:buClrTx/>
              <a:buFontTx/>
              <a:buNone/>
            </a:pPr>
            <a:r>
              <a:rPr lang="th-TH" sz="3000" b="1" dirty="0">
                <a:latin typeface="IrisUPC" pitchFamily="34" charset="-34"/>
                <a:cs typeface="IrisUPC" pitchFamily="34" charset="-34"/>
              </a:rPr>
              <a:t>คำนิยามตามระเบียบฯ ว่าด้วยการพัสดุ ที่ควรทราบ</a:t>
            </a:r>
          </a:p>
        </p:txBody>
      </p:sp>
      <p:sp>
        <p:nvSpPr>
          <p:cNvPr id="550915" name="Text Box 3"/>
          <p:cNvSpPr txBox="1">
            <a:spLocks noChangeArrowheads="1"/>
          </p:cNvSpPr>
          <p:nvPr/>
        </p:nvSpPr>
        <p:spPr bwMode="auto">
          <a:xfrm>
            <a:off x="213055" y="845349"/>
            <a:ext cx="8713788" cy="588852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anchor="ctr" anchorCtr="0">
            <a:noAutofit/>
          </a:bodyPr>
          <a:lstStyle/>
          <a:p>
            <a:pPr marL="269875" indent="-269875">
              <a:lnSpc>
                <a:spcPct val="80000"/>
              </a:lnSpc>
              <a:spcBef>
                <a:spcPct val="15000"/>
              </a:spcBef>
              <a:buSzPct val="65000"/>
            </a:pPr>
            <a:r>
              <a:rPr lang="th-TH" b="1" dirty="0">
                <a:latin typeface="IrisUPC" pitchFamily="34" charset="-34"/>
                <a:cs typeface="IrisUPC" pitchFamily="34" charset="-34"/>
              </a:rPr>
              <a:t>ตามระเบียบฯ ว่าด้วยการพัสดุ  ข้อ </a:t>
            </a:r>
            <a:r>
              <a:rPr lang="th-TH" b="1" dirty="0">
                <a:latin typeface="EucrosiaUPC" pitchFamily="18" charset="-34"/>
                <a:cs typeface="EucrosiaUPC" pitchFamily="18" charset="-34"/>
              </a:rPr>
              <a:t>5</a:t>
            </a:r>
          </a:p>
          <a:p>
            <a:pPr marL="269875" indent="-269875">
              <a:lnSpc>
                <a:spcPct val="80000"/>
              </a:lnSpc>
              <a:spcBef>
                <a:spcPct val="15000"/>
              </a:spcBef>
              <a:buSzPct val="65000"/>
              <a:buFont typeface="Wingdings" pitchFamily="2" charset="2"/>
              <a:buChar char="v"/>
            </a:pP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การซื้อ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หมายความว่า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การ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ซื้อพัสดุทุกชนิดทั้งที่มีการติดตั้ง   ทดลอง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และบริการที่เกี่ยวเนื่องอื่นๆ   แต่ไม่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รวมถึง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การ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จัดหาพัสดุในลักษณะการจ้าง</a:t>
            </a:r>
          </a:p>
          <a:p>
            <a:pPr marL="269875" indent="-269875">
              <a:lnSpc>
                <a:spcPct val="80000"/>
              </a:lnSpc>
              <a:spcBef>
                <a:spcPct val="15000"/>
              </a:spcBef>
              <a:buSzPct val="65000"/>
              <a:buFont typeface="Wingdings" pitchFamily="2" charset="2"/>
              <a:buChar char="v"/>
            </a:pP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การจ้าง  ให้หมายความรวมถึง  การจ้างทำของและการรับขนตามประมวลกฎมายแพ่งและพาณิชย์  และการจ้าง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เหมา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บริการ 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แต่ไม่รวมถึงการจ้างลูกจ้างของส่วนราชการตามระเบียบของกระทรวงการคลัง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การ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รับขนในการเดินทาง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ไป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ราชการ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ตามกฎหมายว่าด้วยค่าใช้จ่ายในการเดินทางไปราชการ 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การ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จ้างที่ปรึกษา  การจ้างออกแบบและควบคุม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งาน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การจ้างแรงงานตามประมวลกฎมายแพ่งและพาณิชย์ </a:t>
            </a:r>
          </a:p>
          <a:p>
            <a:pPr marL="269875" indent="-269875">
              <a:lnSpc>
                <a:spcPct val="80000"/>
              </a:lnSpc>
              <a:spcBef>
                <a:spcPct val="15000"/>
              </a:spcBef>
              <a:buSzPct val="65000"/>
              <a:buFont typeface="Wingdings" pitchFamily="2" charset="2"/>
              <a:buChar char="v"/>
            </a:pP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การจ้างที่ปรึกษา  หมายความว่า การจ้างบริการจากที่ปรึกษา   แต่ไม่รวมถึงการจ้างออกแบบและควบคุมงาน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ก่อสร้าง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อาคาร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ด้วยเงินงบประมาณ</a:t>
            </a:r>
          </a:p>
          <a:p>
            <a:pPr marL="269875" indent="-269875">
              <a:lnSpc>
                <a:spcPct val="80000"/>
              </a:lnSpc>
              <a:spcBef>
                <a:spcPct val="15000"/>
              </a:spcBef>
              <a:buSzPct val="65000"/>
              <a:buFont typeface="Wingdings" pitchFamily="2" charset="2"/>
              <a:buChar char="v"/>
            </a:pPr>
            <a:r>
              <a:rPr lang="th-TH" sz="2000" b="1" dirty="0">
                <a:latin typeface="IrisUPC" pitchFamily="34" charset="-34"/>
                <a:cs typeface="IrisUPC" pitchFamily="34" charset="-34"/>
              </a:rPr>
              <a:t>ที่ปรึกษา    หมายความว่า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บุคคลธรรมดาหรือนิติบุคคลที่ประกอบธุรกิจ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หรือสามารถให้บริการเป็นที่ปรึกษา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ทาง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วิศวกรรม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สถาปัตยกรรม   เศรษฐศาสตร์   หรือสาขาอื่น   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รวมทั้งให้บริการด้านการศึกษา   สำรวจ 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ออกแบบ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ควบคุมงาน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และ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การวิจัย  แต่ไม่รวมถึงการให้บริการออกแบบและควบคุมงานก่อสร้างอาคารด้วยเงินงบประมาณ</a:t>
            </a:r>
          </a:p>
          <a:p>
            <a:pPr marL="269875" indent="-269875">
              <a:lnSpc>
                <a:spcPct val="80000"/>
              </a:lnSpc>
              <a:spcBef>
                <a:spcPct val="15000"/>
              </a:spcBef>
              <a:buSzPct val="65000"/>
              <a:buFont typeface="Wingdings" pitchFamily="2" charset="2"/>
              <a:buChar char="v"/>
            </a:pPr>
            <a:r>
              <a:rPr lang="th-TH" sz="2000" b="1" dirty="0">
                <a:latin typeface="IrisUPC" pitchFamily="34" charset="-34"/>
                <a:cs typeface="IrisUPC" pitchFamily="34" charset="-34"/>
              </a:rPr>
              <a:t>การจ้างออกแบบและควบคุมงาน    หมายความว่า   การจ้างบริการจากนิติบุคคล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หรือ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บุคคลธรรมดาที่ประกอบ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ธุรกิจ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บริการ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ด้านงานออกแบบและควบคุมงานก่อสร้างอาคารด้วยเงินงบประมาณ</a:t>
            </a:r>
          </a:p>
          <a:p>
            <a:pPr marL="269875" indent="-269875">
              <a:lnSpc>
                <a:spcPct val="80000"/>
              </a:lnSpc>
              <a:spcBef>
                <a:spcPct val="15000"/>
              </a:spcBef>
              <a:buSzPct val="65000"/>
              <a:buFont typeface="Wingdings" pitchFamily="2" charset="2"/>
              <a:buChar char="v"/>
            </a:pPr>
            <a:r>
              <a:rPr lang="th-TH" sz="2000" b="1" dirty="0">
                <a:latin typeface="IrisUPC" pitchFamily="34" charset="-34"/>
                <a:cs typeface="IrisUPC" pitchFamily="34" charset="-34"/>
              </a:rPr>
              <a:t>ส่วนราชการ   หมายความว่า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กระทรวง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ทบวง   กรม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สำนักงาน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หรือหน่วยงานอื่นใดของรัฐ ทั้งในส่วนกลาง 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ส่วน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ภูมิภาค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หรือในต่างประเทศ   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  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แต่ไม่รวมถึงรัฐวิสาหกิจ  หน่วยงานตามกฎหมายว่าด้วยระเบียบบริหารราชการ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ส่วน</a:t>
            </a:r>
            <a:br>
              <a:rPr lang="th-TH" sz="2000" b="1" dirty="0" smtClean="0">
                <a:latin typeface="IrisUPC" pitchFamily="34" charset="-34"/>
                <a:cs typeface="IrisUPC" pitchFamily="34" charset="-34"/>
              </a:rPr>
            </a:b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ท้องถิ่น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หรือหน่วยงานอื่นซึ่งมีกฎหมายบัญญัติให้มีฐานะเป็นราชการบริหารส่วนท้องถิ่น</a:t>
            </a:r>
          </a:p>
          <a:p>
            <a:pPr marL="269875" indent="-269875">
              <a:lnSpc>
                <a:spcPct val="80000"/>
              </a:lnSpc>
              <a:spcBef>
                <a:spcPct val="15000"/>
              </a:spcBef>
              <a:buSzPct val="65000"/>
              <a:buFont typeface="Wingdings" pitchFamily="2" charset="2"/>
              <a:buChar char="v"/>
            </a:pPr>
            <a:r>
              <a:rPr lang="th-TH" sz="2000" b="1" dirty="0">
                <a:latin typeface="IrisUPC" pitchFamily="34" charset="-34"/>
                <a:cs typeface="IrisUPC" pitchFamily="34" charset="-34"/>
              </a:rPr>
              <a:t>หัวหน้าส่วนราชการ  </a:t>
            </a:r>
          </a:p>
          <a:p>
            <a:pPr lvl="1">
              <a:lnSpc>
                <a:spcPct val="80000"/>
              </a:lnSpc>
              <a:spcBef>
                <a:spcPct val="15000"/>
              </a:spcBef>
              <a:buSzPct val="65000"/>
            </a:pPr>
            <a:r>
              <a:rPr lang="th-TH" sz="2000" b="1" dirty="0">
                <a:latin typeface="IrisUPC" pitchFamily="34" charset="-34"/>
                <a:cs typeface="IrisUPC" pitchFamily="34" charset="-34"/>
              </a:rPr>
              <a:t>	-  สำหรับราชการบริหารส่วนกลาง  หมายความว่า  อธิบดี  หรือหัวหน้าส่วนราชการที่เรียกชื่ออย่างอื่นและมี</a:t>
            </a:r>
            <a:br>
              <a:rPr lang="th-TH" sz="2000" b="1" dirty="0">
                <a:latin typeface="IrisUPC" pitchFamily="34" charset="-34"/>
                <a:cs typeface="IrisUPC" pitchFamily="34" charset="-34"/>
              </a:rPr>
            </a:br>
            <a:r>
              <a:rPr lang="th-TH" sz="2000" b="1" dirty="0">
                <a:latin typeface="IrisUPC" pitchFamily="34" charset="-34"/>
                <a:cs typeface="IrisUPC" pitchFamily="34" charset="-34"/>
              </a:rPr>
              <a:t>            </a:t>
            </a:r>
            <a:r>
              <a:rPr lang="th-TH" sz="2000" b="1" dirty="0" smtClean="0">
                <a:latin typeface="IrisUPC" pitchFamily="34" charset="-34"/>
                <a:cs typeface="IrisUPC" pitchFamily="34" charset="-34"/>
              </a:rPr>
              <a:t>ฐานะ</a:t>
            </a:r>
            <a:r>
              <a:rPr lang="th-TH" sz="2000" b="1" dirty="0">
                <a:latin typeface="IrisUPC" pitchFamily="34" charset="-34"/>
                <a:cs typeface="IrisUPC" pitchFamily="34" charset="-34"/>
              </a:rPr>
              <a:t>เป็นนิติบุคคล</a:t>
            </a:r>
          </a:p>
          <a:p>
            <a:pPr lvl="1">
              <a:lnSpc>
                <a:spcPct val="80000"/>
              </a:lnSpc>
              <a:spcBef>
                <a:spcPct val="15000"/>
              </a:spcBef>
              <a:buSzPct val="65000"/>
            </a:pPr>
            <a:r>
              <a:rPr lang="th-TH" sz="2000" b="1" dirty="0">
                <a:latin typeface="IrisUPC" pitchFamily="34" charset="-34"/>
                <a:cs typeface="IrisUPC" pitchFamily="34" charset="-34"/>
              </a:rPr>
              <a:t>	-  สำหรับราชการบริหารส่วนภูมิภาค  หมายความว่า  ผู้ว่าราชการจังหวัด</a:t>
            </a:r>
          </a:p>
        </p:txBody>
      </p:sp>
      <p:sp>
        <p:nvSpPr>
          <p:cNvPr id="550916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9026525" y="6740525"/>
            <a:ext cx="71438" cy="71438"/>
          </a:xfrm>
          <a:prstGeom prst="actionButtonBlank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pic>
        <p:nvPicPr>
          <p:cNvPr id="6" name="รูปภาพ 5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06" y="6461910"/>
            <a:ext cx="370855" cy="3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39607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Grp="1" noChangeArrowheads="1"/>
          </p:cNvSpPr>
          <p:nvPr>
            <p:ph type="title"/>
          </p:nvPr>
        </p:nvSpPr>
        <p:spPr>
          <a:xfrm>
            <a:off x="747" y="2223750"/>
            <a:ext cx="9144000" cy="1656184"/>
          </a:xfrm>
          <a:prstGeom prst="rect">
            <a:avLst/>
          </a:prstGeom>
          <a:effectLst>
            <a:outerShdw dist="17961" dir="2700000" algn="ctr" rotWithShape="0">
              <a:srgbClr val="FFFFFF"/>
            </a:outerShdw>
          </a:effectLst>
        </p:spPr>
        <p:txBody>
          <a:bodyPr>
            <a:scene3d>
              <a:camera prst="orthographicFront"/>
              <a:lightRig rig="soft" dir="t"/>
            </a:scene3d>
            <a:sp3d extrusionH="101600" contourW="38100">
              <a:bevelT w="101600" h="101600" prst="coolSlant"/>
              <a:bevelB w="38100" h="38100"/>
              <a:extrusionClr>
                <a:schemeClr val="bg1"/>
              </a:extrusionClr>
              <a:contourClr>
                <a:schemeClr val="bg1"/>
              </a:contourClr>
            </a:sp3d>
          </a:bodyPr>
          <a:lstStyle/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7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IrisUPC" pitchFamily="34" charset="-34"/>
              </a:rPr>
              <a:t>ขอขอบคุณ</a:t>
            </a:r>
          </a:p>
        </p:txBody>
      </p:sp>
      <p:pic>
        <p:nvPicPr>
          <p:cNvPr id="4" name="รูปภาพ 3" descr="แบนฟุ้ง นูน cop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62396" y="764704"/>
            <a:ext cx="1214446" cy="1243022"/>
          </a:xfrm>
          <a:prstGeom prst="rect">
            <a:avLst/>
          </a:prstGeom>
        </p:spPr>
      </p:pic>
      <p:grpSp>
        <p:nvGrpSpPr>
          <p:cNvPr id="5" name="กลุ่ม 4"/>
          <p:cNvGrpSpPr/>
          <p:nvPr/>
        </p:nvGrpSpPr>
        <p:grpSpPr>
          <a:xfrm>
            <a:off x="-11113" y="6273800"/>
            <a:ext cx="9115426" cy="544513"/>
            <a:chOff x="-11113" y="6273800"/>
            <a:chExt cx="9115426" cy="544513"/>
          </a:xfrm>
        </p:grpSpPr>
        <p:sp>
          <p:nvSpPr>
            <p:cNvPr id="6" name="เครื่องหมายบั้ง 5"/>
            <p:cNvSpPr/>
            <p:nvPr/>
          </p:nvSpPr>
          <p:spPr bwMode="auto">
            <a:xfrm rot="10800000">
              <a:off x="-11113" y="6284913"/>
              <a:ext cx="785813" cy="500062"/>
            </a:xfrm>
            <a:prstGeom prst="chevron">
              <a:avLst/>
            </a:prstGeom>
            <a:gradFill flip="none" rotWithShape="1">
              <a:gsLst>
                <a:gs pos="0">
                  <a:srgbClr val="FF99CC">
                    <a:shade val="30000"/>
                    <a:satMod val="115000"/>
                  </a:srgbClr>
                </a:gs>
                <a:gs pos="50000">
                  <a:srgbClr val="FF99CC">
                    <a:shade val="67500"/>
                    <a:satMod val="115000"/>
                  </a:srgbClr>
                </a:gs>
                <a:gs pos="100000">
                  <a:srgbClr val="FF99CC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6350" cap="flat" cmpd="sng" algn="ctr">
              <a:solidFill>
                <a:srgbClr val="FFFFFF">
                  <a:lumMod val="85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3300"/>
                </a:buClr>
                <a:buSzTx/>
                <a:buFont typeface="Wingdings" pitchFamily="2" charset="2"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ngsana New"/>
              </a:endParaRPr>
            </a:p>
          </p:txBody>
        </p:sp>
        <p:sp>
          <p:nvSpPr>
            <p:cNvPr id="7" name="เครื่องหมายบั้ง 6"/>
            <p:cNvSpPr/>
            <p:nvPr/>
          </p:nvSpPr>
          <p:spPr bwMode="auto">
            <a:xfrm rot="10800000">
              <a:off x="488951" y="6284913"/>
              <a:ext cx="785813" cy="500062"/>
            </a:xfrm>
            <a:prstGeom prst="chevron">
              <a:avLst/>
            </a:prstGeom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6350" cap="flat" cmpd="sng" algn="ctr">
              <a:solidFill>
                <a:srgbClr val="FFFFFF">
                  <a:lumMod val="85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3300"/>
                </a:buClr>
                <a:buSzTx/>
                <a:buFont typeface="Wingdings" pitchFamily="2" charset="2"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ngsana New"/>
              </a:endParaRPr>
            </a:p>
          </p:txBody>
        </p:sp>
        <p:sp>
          <p:nvSpPr>
            <p:cNvPr id="8" name="เครื่องหมายบั้ง 7"/>
            <p:cNvSpPr/>
            <p:nvPr/>
          </p:nvSpPr>
          <p:spPr bwMode="auto">
            <a:xfrm rot="10800000">
              <a:off x="989013" y="6284913"/>
              <a:ext cx="785812" cy="500062"/>
            </a:xfrm>
            <a:prstGeom prst="chevron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8100000" scaled="1"/>
              <a:tileRect/>
            </a:gradFill>
            <a:ln w="6350" cap="flat" cmpd="sng" algn="ctr">
              <a:solidFill>
                <a:srgbClr val="FFFFFF">
                  <a:lumMod val="85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3300"/>
                </a:buClr>
                <a:buSzTx/>
                <a:buFont typeface="Wingdings" pitchFamily="2" charset="2"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ngsana New"/>
              </a:endParaRPr>
            </a:p>
          </p:txBody>
        </p:sp>
        <p:cxnSp>
          <p:nvCxnSpPr>
            <p:cNvPr id="9" name="ตัวเชื่อมต่อตรง 8"/>
            <p:cNvCxnSpPr>
              <a:stCxn id="6" idx="3"/>
            </p:cNvCxnSpPr>
            <p:nvPr/>
          </p:nvCxnSpPr>
          <p:spPr bwMode="auto">
            <a:xfrm rot="10800000" flipH="1">
              <a:off x="-11113" y="6537325"/>
              <a:ext cx="9072563" cy="0"/>
            </a:xfrm>
            <a:prstGeom prst="line">
              <a:avLst/>
            </a:prstGeom>
            <a:noFill/>
            <a:ln w="9525" cap="flat" cmpd="sng" algn="ctr">
              <a:solidFill>
                <a:srgbClr val="BBE0E3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10" name="ตัวเชื่อมต่อตรง 9"/>
            <p:cNvCxnSpPr/>
            <p:nvPr/>
          </p:nvCxnSpPr>
          <p:spPr bwMode="auto">
            <a:xfrm flipV="1">
              <a:off x="71438" y="6483350"/>
              <a:ext cx="9001125" cy="1588"/>
            </a:xfrm>
            <a:prstGeom prst="line">
              <a:avLst/>
            </a:prstGeom>
            <a:noFill/>
            <a:ln w="9525" cap="flat" cmpd="sng" algn="ctr">
              <a:solidFill>
                <a:srgbClr val="BBE0E3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11" name="ตัวเชื่อมต่อตรง 10"/>
            <p:cNvCxnSpPr/>
            <p:nvPr/>
          </p:nvCxnSpPr>
          <p:spPr bwMode="auto">
            <a:xfrm>
              <a:off x="71438" y="6581776"/>
              <a:ext cx="9001125" cy="1588"/>
            </a:xfrm>
            <a:prstGeom prst="line">
              <a:avLst/>
            </a:prstGeom>
            <a:noFill/>
            <a:ln w="9525" cap="flat" cmpd="sng" algn="ctr">
              <a:solidFill>
                <a:srgbClr val="BBE0E3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12" name="ตัวเชื่อมต่อตรง 11"/>
            <p:cNvCxnSpPr/>
            <p:nvPr/>
          </p:nvCxnSpPr>
          <p:spPr bwMode="auto">
            <a:xfrm>
              <a:off x="134938" y="6637338"/>
              <a:ext cx="8929687" cy="0"/>
            </a:xfrm>
            <a:prstGeom prst="line">
              <a:avLst/>
            </a:prstGeom>
            <a:noFill/>
            <a:ln w="9525" cap="flat" cmpd="sng" algn="ctr">
              <a:solidFill>
                <a:srgbClr val="BBE0E3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13" name="ตัวเชื่อมต่อตรง 12"/>
            <p:cNvCxnSpPr/>
            <p:nvPr/>
          </p:nvCxnSpPr>
          <p:spPr bwMode="auto">
            <a:xfrm flipV="1">
              <a:off x="134938" y="6440488"/>
              <a:ext cx="8929687" cy="0"/>
            </a:xfrm>
            <a:prstGeom prst="line">
              <a:avLst/>
            </a:prstGeom>
            <a:noFill/>
            <a:ln w="9525" cap="flat" cmpd="sng" algn="ctr">
              <a:solidFill>
                <a:srgbClr val="BBE0E3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14" name="ตัวเชื่อมต่อตรง 13"/>
            <p:cNvCxnSpPr/>
            <p:nvPr/>
          </p:nvCxnSpPr>
          <p:spPr bwMode="auto">
            <a:xfrm>
              <a:off x="214313" y="6381750"/>
              <a:ext cx="8858250" cy="1588"/>
            </a:xfrm>
            <a:prstGeom prst="line">
              <a:avLst/>
            </a:prstGeom>
            <a:noFill/>
            <a:ln w="9525" cap="flat" cmpd="sng" algn="ctr">
              <a:solidFill>
                <a:srgbClr val="BBE0E3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15" name="ตัวเชื่อมต่อตรง 14"/>
            <p:cNvCxnSpPr/>
            <p:nvPr/>
          </p:nvCxnSpPr>
          <p:spPr bwMode="auto">
            <a:xfrm>
              <a:off x="214313" y="6683375"/>
              <a:ext cx="8858250" cy="1588"/>
            </a:xfrm>
            <a:prstGeom prst="line">
              <a:avLst/>
            </a:prstGeom>
            <a:noFill/>
            <a:ln w="9525" cap="flat" cmpd="sng" algn="ctr">
              <a:solidFill>
                <a:srgbClr val="BBE0E3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16" name="ตัวเชื่อมต่อตรง 15"/>
            <p:cNvCxnSpPr/>
            <p:nvPr/>
          </p:nvCxnSpPr>
          <p:spPr bwMode="auto">
            <a:xfrm>
              <a:off x="277813" y="6337300"/>
              <a:ext cx="8786812" cy="0"/>
            </a:xfrm>
            <a:prstGeom prst="line">
              <a:avLst/>
            </a:prstGeom>
            <a:noFill/>
            <a:ln w="9525" cap="flat" cmpd="sng" algn="ctr">
              <a:solidFill>
                <a:srgbClr val="BBE0E3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17" name="ตัวเชื่อมต่อตรง 16"/>
            <p:cNvCxnSpPr/>
            <p:nvPr/>
          </p:nvCxnSpPr>
          <p:spPr bwMode="auto">
            <a:xfrm>
              <a:off x="277813" y="6732588"/>
              <a:ext cx="8786812" cy="1587"/>
            </a:xfrm>
            <a:prstGeom prst="line">
              <a:avLst/>
            </a:prstGeom>
            <a:noFill/>
            <a:ln w="9525" cap="flat" cmpd="sng" algn="ctr">
              <a:solidFill>
                <a:srgbClr val="BBE0E3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18" name="ตัวเชื่อมต่อตรง 17"/>
            <p:cNvCxnSpPr/>
            <p:nvPr/>
          </p:nvCxnSpPr>
          <p:spPr bwMode="auto">
            <a:xfrm>
              <a:off x="357188" y="6781801"/>
              <a:ext cx="8715375" cy="1588"/>
            </a:xfrm>
            <a:prstGeom prst="line">
              <a:avLst/>
            </a:prstGeom>
            <a:noFill/>
            <a:ln w="9525" cap="flat" cmpd="sng" algn="ctr">
              <a:solidFill>
                <a:srgbClr val="BBE0E3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19" name="ตัวเชื่อมต่อตรง 18"/>
            <p:cNvCxnSpPr/>
            <p:nvPr/>
          </p:nvCxnSpPr>
          <p:spPr bwMode="auto">
            <a:xfrm>
              <a:off x="357188" y="6281738"/>
              <a:ext cx="8715375" cy="1587"/>
            </a:xfrm>
            <a:prstGeom prst="line">
              <a:avLst/>
            </a:prstGeom>
            <a:noFill/>
            <a:ln w="9525" cap="flat" cmpd="sng" algn="ctr">
              <a:solidFill>
                <a:srgbClr val="BBE0E3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pic>
          <p:nvPicPr>
            <p:cNvPr id="20" name="Picture 14" descr="logo1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643813" y="6303963"/>
              <a:ext cx="511175" cy="504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สี่เหลี่ยมผืนผ้า 20"/>
            <p:cNvSpPr/>
            <p:nvPr/>
          </p:nvSpPr>
          <p:spPr>
            <a:xfrm>
              <a:off x="1714480" y="6324921"/>
              <a:ext cx="5786478" cy="4339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CC3300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0" lang="th-TH" sz="2400" b="1" i="0" u="none" strike="noStrike" kern="0" cap="none" spc="0" normalizeH="0" baseline="0" noProof="0" dirty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DSN SuKumWit" pitchFamily="2" charset="-34"/>
                  <a:cs typeface="JasmineUPC" pitchFamily="18" charset="-34"/>
                </a:rPr>
                <a:t>กรมบัญชีกลาง  สำนักมาตรฐานการจัดซื้อจัดจ้างภาครัฐ</a:t>
              </a:r>
            </a:p>
          </p:txBody>
        </p:sp>
        <p:pic>
          <p:nvPicPr>
            <p:cNvPr id="22" name="Picture 3" descr="logo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072438" y="6273800"/>
              <a:ext cx="1031875" cy="544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3" name="Text Box 4"/>
          <p:cNvSpPr txBox="1">
            <a:spLocks noChangeArrowheads="1"/>
          </p:cNvSpPr>
          <p:nvPr/>
        </p:nvSpPr>
        <p:spPr bwMode="auto">
          <a:xfrm>
            <a:off x="1046024" y="4149080"/>
            <a:ext cx="70485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IrisUPC" pitchFamily="34" charset="-34"/>
                <a:cs typeface="IrisUPC" pitchFamily="34" charset="-34"/>
              </a:rPr>
              <a:t>นายบุญทิพย์  </a:t>
            </a:r>
            <a:r>
              <a:rPr kumimoji="0" lang="th-TH" sz="16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IrisUPC" pitchFamily="34" charset="-34"/>
                <a:cs typeface="IrisUPC" pitchFamily="34" charset="-34"/>
              </a:rPr>
              <a:t>ชูโช</a:t>
            </a:r>
            <a:r>
              <a:rPr kumimoji="0" lang="th-TH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IrisUPC" pitchFamily="34" charset="-34"/>
                <a:cs typeface="IrisUPC" pitchFamily="34" charset="-34"/>
              </a:rPr>
              <a:t>นาค  ผู้อำนวยการกลุ่มงานพัฒนาราคากลาง</a:t>
            </a:r>
          </a:p>
          <a:p>
            <a:pPr marL="0" marR="0" lvl="0" indent="0" algn="ctr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IrisUPC" pitchFamily="34" charset="-34"/>
                <a:cs typeface="IrisUPC" pitchFamily="34" charset="-34"/>
              </a:rPr>
              <a:t>ผู้ช่วยเลขานุการ</a:t>
            </a:r>
            <a:r>
              <a:rPr kumimoji="0" lang="th-TH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IrisUPC" pitchFamily="34" charset="-34"/>
                <a:cs typeface="IrisUPC" pitchFamily="34" charset="-34"/>
              </a:rPr>
              <a:t>คณะกรรมการกำกับหลักเกณฑ์และตรวจสอบราคากลางงาน</a:t>
            </a:r>
            <a:r>
              <a:rPr kumimoji="0" lang="th-TH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IrisUPC" pitchFamily="34" charset="-34"/>
                <a:cs typeface="IrisUPC" pitchFamily="34" charset="-34"/>
              </a:rPr>
              <a:t>ก่อสร้าง</a:t>
            </a:r>
            <a:endParaRPr kumimoji="0" lang="th-TH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IrisUPC" pitchFamily="34" charset="-34"/>
              <a:cs typeface="IrisUPC" pitchFamily="34" charset="-34"/>
            </a:endParaRPr>
          </a:p>
          <a:p>
            <a:pPr marL="0" marR="0" lvl="0" indent="0" algn="ctr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ngsana New" pitchFamily="18" charset="-34"/>
                <a:cs typeface="IrisUPC" pitchFamily="34" charset="-34"/>
              </a:rPr>
              <a:t>เลขานุการ</a:t>
            </a:r>
            <a:r>
              <a:rPr kumimoji="0" lang="th-TH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IrisUPC" pitchFamily="34" charset="-34"/>
                <a:cs typeface="IrisUPC" pitchFamily="34" charset="-34"/>
              </a:rPr>
              <a:t>คณะอนุกรรมการกำกับหลักเกณฑ์การ</a:t>
            </a:r>
            <a:r>
              <a:rPr kumimoji="0" lang="th-TH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IrisUPC" pitchFamily="34" charset="-34"/>
                <a:cs typeface="IrisUPC" pitchFamily="34" charset="-34"/>
              </a:rPr>
              <a:t>คำนวณราคา</a:t>
            </a:r>
            <a:r>
              <a:rPr kumimoji="0" lang="th-TH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IrisUPC" pitchFamily="34" charset="-34"/>
                <a:cs typeface="IrisUPC" pitchFamily="34" charset="-34"/>
              </a:rPr>
              <a:t>กลางงาน</a:t>
            </a:r>
            <a:r>
              <a:rPr kumimoji="0" lang="th-TH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IrisUPC" pitchFamily="34" charset="-34"/>
                <a:cs typeface="IrisUPC" pitchFamily="34" charset="-34"/>
              </a:rPr>
              <a:t>ก่อสร้าง</a:t>
            </a:r>
            <a:endParaRPr kumimoji="0" lang="th-TH" sz="16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Angsana New" pitchFamily="18" charset="-34"/>
              <a:cs typeface="IrisUPC" pitchFamily="34" charset="-34"/>
            </a:endParaRPr>
          </a:p>
          <a:p>
            <a:pPr marL="0" marR="0" lvl="0" indent="0" algn="ctr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ngsana New" pitchFamily="18" charset="-34"/>
                <a:cs typeface="IrisUPC" pitchFamily="34" charset="-34"/>
              </a:rPr>
              <a:t>เลขานุการ</a:t>
            </a:r>
            <a:r>
              <a:rPr kumimoji="0" lang="th-TH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IrisUPC" pitchFamily="34" charset="-34"/>
                <a:cs typeface="IrisUPC" pitchFamily="34" charset="-34"/>
              </a:rPr>
              <a:t>คณะทำงานจัดทำและ</a:t>
            </a:r>
            <a:r>
              <a:rPr kumimoji="0" lang="th-TH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IrisUPC" pitchFamily="34" charset="-34"/>
                <a:cs typeface="IrisUPC" pitchFamily="34" charset="-34"/>
              </a:rPr>
              <a:t>ปรับปรุงหลักเกณฑ์</a:t>
            </a:r>
            <a:r>
              <a:rPr kumimoji="0" lang="th-TH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IrisUPC" pitchFamily="34" charset="-34"/>
                <a:cs typeface="IrisUPC" pitchFamily="34" charset="-34"/>
              </a:rPr>
              <a:t>การคำนวณราคากลางงาน</a:t>
            </a:r>
            <a:r>
              <a:rPr kumimoji="0" lang="th-TH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IrisUPC" pitchFamily="34" charset="-34"/>
                <a:cs typeface="IrisUPC" pitchFamily="34" charset="-34"/>
              </a:rPr>
              <a:t>ก่อสร้าง</a:t>
            </a:r>
            <a:endParaRPr kumimoji="0" lang="th-TH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ngsana New" pitchFamily="18" charset="-34"/>
              <a:cs typeface="IrisUPC" pitchFamily="34" charset="-34"/>
            </a:endParaRPr>
          </a:p>
          <a:p>
            <a:pPr marL="0" marR="0" lvl="0" indent="0" algn="ctr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IrisUPC" pitchFamily="34" charset="-34"/>
                <a:cs typeface="IrisUPC" pitchFamily="34" charset="-34"/>
              </a:rPr>
              <a:t>สำนักมาตรฐานการจัดซื้อจัดจ้างภาครัฐ</a:t>
            </a:r>
          </a:p>
          <a:p>
            <a:pPr marL="0" marR="0" lvl="0" indent="0" algn="ctr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IrisUPC" pitchFamily="34" charset="-34"/>
                <a:cs typeface="IrisUPC" pitchFamily="34" charset="-34"/>
              </a:rPr>
              <a:t>กรมบัญชีกลาง  กระทรวงการคลัง</a:t>
            </a:r>
          </a:p>
          <a:p>
            <a:pPr marL="0" marR="0" lvl="0" indent="0" algn="ctr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IrisUPC" pitchFamily="34" charset="-34"/>
                <a:cs typeface="IrisUPC" pitchFamily="34" charset="-34"/>
              </a:rPr>
              <a:t>โทร. </a:t>
            </a:r>
            <a:r>
              <a:rPr kumimoji="0" lang="th-TH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EucrosiaUPC" pitchFamily="18" charset="-34"/>
                <a:cs typeface="EucrosiaUPC" pitchFamily="18" charset="-34"/>
              </a:rPr>
              <a:t>0 2127 7386-9 , 0 2127 7000    </a:t>
            </a:r>
            <a:r>
              <a:rPr kumimoji="0" lang="th-TH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IrisUPC" pitchFamily="34" charset="-34"/>
                <a:cs typeface="IrisUPC" pitchFamily="34" charset="-34"/>
              </a:rPr>
              <a:t>โทรสาร. </a:t>
            </a:r>
            <a:r>
              <a:rPr kumimoji="0" lang="th-TH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EucrosiaUPC" pitchFamily="18" charset="-34"/>
                <a:cs typeface="EucrosiaUPC" pitchFamily="18" charset="-34"/>
              </a:rPr>
              <a:t>0 2127 7185-6</a:t>
            </a:r>
          </a:p>
          <a:p>
            <a:pPr marL="0" marR="0" lvl="0" indent="0" algn="ctr" defTabSz="91440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IrisUPC" pitchFamily="34" charset="-34"/>
                <a:cs typeface="IrisUPC" pitchFamily="34" charset="-34"/>
              </a:rPr>
              <a:t>www.gprocurement.go.th , www.cgd.go.th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IrisUPC" pitchFamily="34" charset="-34"/>
              <a:cs typeface="Iris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57650904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 w="9525">
          <a:noFill/>
          <a:miter lim="800000"/>
          <a:headEnd/>
          <a:tailEnd/>
        </a:ln>
        <a:effectLst/>
        <a:scene3d>
          <a:camera prst="orthographicFront"/>
          <a:lightRig rig="soft" dir="t"/>
        </a:scene3d>
        <a:sp3d>
          <a:contourClr>
            <a:schemeClr val="bg1"/>
          </a:contourClr>
        </a:sp3d>
      </a:spPr>
      <a:bodyPr wrap="square" rtlCol="0" anchor="ctr" anchorCtr="0">
        <a:spAutoFit/>
        <a:sp3d/>
      </a:bodyPr>
      <a:lstStyle>
        <a:defPPr marL="93663" defTabSz="892175">
          <a:spcBef>
            <a:spcPts val="1200"/>
          </a:spcBef>
          <a:buClr>
            <a:srgbClr val="FF0066"/>
          </a:buClr>
          <a:buSzPct val="55000"/>
          <a:defRPr sz="2600" b="1" dirty="0">
            <a:solidFill>
              <a:srgbClr val="FF0000"/>
            </a:solidFill>
            <a:effectLst>
              <a:innerShdw blurRad="114300">
                <a:prstClr val="black"/>
              </a:innerShdw>
            </a:effectLst>
            <a:latin typeface="IrisUPC" pitchFamily="34" charset="-34"/>
            <a:cs typeface="IrisUPC" pitchFamily="34" charset="-34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การออกแบบเริ่มต้น">
  <a:themeElements>
    <a:clrScheme name="การออกแบบเริ่มต้น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การออกแบบเริ่มต้น">
      <a:majorFont>
        <a:latin typeface="Arial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EBFF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  <a:spAutoFit/>
      </a:bodyPr>
      <a:lstStyle>
        <a:defPPr marL="269875" indent="-269875" algn="ctr">
          <a:defRPr sz="1600" dirty="0" smtClean="0"/>
        </a:defPPr>
      </a:lstStyle>
    </a:spDef>
    <a:lnDef>
      <a:spPr bwMode="auto">
        <a:solidFill>
          <a:srgbClr val="FF00FF"/>
        </a:solidFill>
        <a:ln w="1270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auto">
        <a:noFill/>
        <a:ln w="9525">
          <a:noFill/>
          <a:miter lim="800000"/>
          <a:headEnd/>
          <a:tailEnd/>
        </a:ln>
        <a:effectLst/>
      </a:spPr>
      <a:bodyPr wrap="square" rtlCol="0">
        <a:spAutoFit/>
      </a:bodyPr>
      <a:lstStyle>
        <a:defPPr>
          <a:lnSpc>
            <a:spcPct val="100000"/>
          </a:lnSpc>
          <a:spcBef>
            <a:spcPct val="0"/>
          </a:spcBef>
          <a:buFontTx/>
          <a:buNone/>
          <a:defRPr sz="2400" dirty="0" smtClean="0"/>
        </a:defPPr>
      </a:lstStyle>
    </a:txDef>
  </a:objectDefaults>
  <a:extraClrSchemeLst>
    <a:extraClrScheme>
      <a:clrScheme name="การออกแบบเริ่มต้น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การออกแบบเริ่มต้น">
  <a:themeElements>
    <a:clrScheme name="การออกแบบเริ่มต้น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การออกแบบเริ่มต้น">
      <a:majorFont>
        <a:latin typeface="Arial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EBFF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  <a:spAutoFit/>
      </a:bodyPr>
      <a:lstStyle>
        <a:defPPr marL="269875" indent="-269875" algn="ctr">
          <a:defRPr sz="1600" dirty="0" smtClean="0"/>
        </a:defPPr>
      </a:lstStyle>
    </a:spDef>
    <a:lnDef>
      <a:spPr bwMode="auto">
        <a:solidFill>
          <a:srgbClr val="FF00FF"/>
        </a:solidFill>
        <a:ln w="1270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auto">
        <a:noFill/>
        <a:ln w="9525">
          <a:noFill/>
          <a:miter lim="800000"/>
          <a:headEnd/>
          <a:tailEnd/>
        </a:ln>
        <a:effectLst/>
      </a:spPr>
      <a:bodyPr wrap="square" rtlCol="0">
        <a:spAutoFit/>
      </a:bodyPr>
      <a:lstStyle>
        <a:defPPr>
          <a:lnSpc>
            <a:spcPct val="100000"/>
          </a:lnSpc>
          <a:spcBef>
            <a:spcPct val="0"/>
          </a:spcBef>
          <a:buFontTx/>
          <a:buNone/>
          <a:defRPr sz="2400" dirty="0" smtClean="0"/>
        </a:defPPr>
      </a:lstStyle>
    </a:txDef>
  </a:objectDefaults>
  <a:extraClrSchemeLst>
    <a:extraClrScheme>
      <a:clrScheme name="การออกแบบเริ่มต้น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การออกแบบเริ่มต้น">
  <a:themeElements>
    <a:clrScheme name="การออกแบบเริ่มต้น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การออกแบบเริ่มต้น">
      <a:majorFont>
        <a:latin typeface="Arial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EBFF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  <a:spAutoFit/>
      </a:bodyPr>
      <a:lstStyle>
        <a:defPPr marL="269875" indent="-269875" algn="ctr">
          <a:defRPr sz="1600" dirty="0" smtClean="0"/>
        </a:defPPr>
      </a:lstStyle>
    </a:spDef>
    <a:lnDef>
      <a:spPr bwMode="auto">
        <a:solidFill>
          <a:srgbClr val="FF00FF"/>
        </a:solidFill>
        <a:ln w="1270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auto">
        <a:noFill/>
        <a:ln w="9525">
          <a:noFill/>
          <a:miter lim="800000"/>
          <a:headEnd/>
          <a:tailEnd/>
        </a:ln>
        <a:effectLst/>
      </a:spPr>
      <a:bodyPr wrap="square" rtlCol="0">
        <a:spAutoFit/>
      </a:bodyPr>
      <a:lstStyle>
        <a:defPPr>
          <a:lnSpc>
            <a:spcPct val="100000"/>
          </a:lnSpc>
          <a:spcBef>
            <a:spcPct val="0"/>
          </a:spcBef>
          <a:buFontTx/>
          <a:buNone/>
          <a:defRPr sz="2400" dirty="0" smtClean="0"/>
        </a:defPPr>
      </a:lstStyle>
    </a:txDef>
  </a:objectDefaults>
  <a:extraClrSchemeLst>
    <a:extraClrScheme>
      <a:clrScheme name="การออกแบบเริ่มต้น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การออกแบบเริ่มต้น">
  <a:themeElements>
    <a:clrScheme name="การออกแบบเริ่มต้น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การออกแบบเริ่มต้น">
      <a:majorFont>
        <a:latin typeface="Arial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EBFF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  <a:spAutoFit/>
      </a:bodyPr>
      <a:lstStyle>
        <a:defPPr marL="269875" indent="-269875" algn="ctr">
          <a:defRPr sz="1600" dirty="0" smtClean="0"/>
        </a:defPPr>
      </a:lstStyle>
    </a:spDef>
    <a:lnDef>
      <a:spPr bwMode="auto">
        <a:solidFill>
          <a:srgbClr val="FF00FF"/>
        </a:solidFill>
        <a:ln w="1270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auto">
        <a:noFill/>
        <a:ln w="9525">
          <a:noFill/>
          <a:miter lim="800000"/>
          <a:headEnd/>
          <a:tailEnd/>
        </a:ln>
        <a:effectLst/>
      </a:spPr>
      <a:bodyPr wrap="square" rtlCol="0">
        <a:spAutoFit/>
      </a:bodyPr>
      <a:lstStyle>
        <a:defPPr>
          <a:lnSpc>
            <a:spcPct val="100000"/>
          </a:lnSpc>
          <a:spcBef>
            <a:spcPct val="0"/>
          </a:spcBef>
          <a:buFontTx/>
          <a:buNone/>
          <a:defRPr sz="2400" dirty="0" smtClean="0"/>
        </a:defPPr>
      </a:lstStyle>
    </a:txDef>
  </a:objectDefaults>
  <a:extraClrSchemeLst>
    <a:extraClrScheme>
      <a:clrScheme name="การออกแบบเริ่มต้น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การออกแบบเริ่มต้น">
  <a:themeElements>
    <a:clrScheme name="การออกแบบเริ่มต้น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การออกแบบเริ่มต้น">
      <a:majorFont>
        <a:latin typeface="Arial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EBFF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  <a:spAutoFit/>
      </a:bodyPr>
      <a:lstStyle>
        <a:defPPr marL="269875" indent="-269875" algn="ctr">
          <a:defRPr sz="1600" dirty="0" smtClean="0"/>
        </a:defPPr>
      </a:lstStyle>
    </a:spDef>
    <a:lnDef>
      <a:spPr bwMode="auto">
        <a:solidFill>
          <a:srgbClr val="FF00FF"/>
        </a:solidFill>
        <a:ln w="1270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auto">
        <a:noFill/>
        <a:ln w="9525">
          <a:noFill/>
          <a:miter lim="800000"/>
          <a:headEnd/>
          <a:tailEnd/>
        </a:ln>
        <a:effectLst/>
      </a:spPr>
      <a:bodyPr wrap="square" rtlCol="0">
        <a:spAutoFit/>
      </a:bodyPr>
      <a:lstStyle>
        <a:defPPr>
          <a:lnSpc>
            <a:spcPct val="100000"/>
          </a:lnSpc>
          <a:spcBef>
            <a:spcPct val="0"/>
          </a:spcBef>
          <a:buFontTx/>
          <a:buNone/>
          <a:defRPr sz="2400" dirty="0" smtClean="0"/>
        </a:defPPr>
      </a:lstStyle>
    </a:txDef>
  </a:objectDefaults>
  <a:extraClrSchemeLst>
    <a:extraClrScheme>
      <a:clrScheme name="การออกแบบเริ่มต้น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6_การออกแบบเริ่มต้น">
  <a:themeElements>
    <a:clrScheme name="การออกแบบเริ่มต้น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การออกแบบเริ่มต้น">
      <a:majorFont>
        <a:latin typeface="Arial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EBFF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  <a:spAutoFit/>
      </a:bodyPr>
      <a:lstStyle>
        <a:defPPr marL="269875" indent="-269875" algn="ctr">
          <a:defRPr sz="1600" dirty="0" smtClean="0"/>
        </a:defPPr>
      </a:lstStyle>
    </a:spDef>
    <a:lnDef>
      <a:spPr bwMode="auto">
        <a:solidFill>
          <a:srgbClr val="FF00FF"/>
        </a:solidFill>
        <a:ln w="1270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auto">
        <a:noFill/>
        <a:ln w="9525">
          <a:noFill/>
          <a:miter lim="800000"/>
          <a:headEnd/>
          <a:tailEnd/>
        </a:ln>
        <a:effectLst/>
      </a:spPr>
      <a:bodyPr wrap="square" rtlCol="0">
        <a:spAutoFit/>
      </a:bodyPr>
      <a:lstStyle>
        <a:defPPr>
          <a:lnSpc>
            <a:spcPct val="100000"/>
          </a:lnSpc>
          <a:spcBef>
            <a:spcPct val="0"/>
          </a:spcBef>
          <a:buFontTx/>
          <a:buNone/>
          <a:defRPr sz="2400" dirty="0" smtClean="0"/>
        </a:defPPr>
      </a:lstStyle>
    </a:txDef>
  </a:objectDefaults>
  <a:extraClrSchemeLst>
    <a:extraClrScheme>
      <a:clrScheme name="การออกแบบเริ่มต้น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7_การออกแบบเริ่มต้น">
  <a:themeElements>
    <a:clrScheme name="การออกแบบเริ่มต้น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การออกแบบเริ่มต้น">
      <a:majorFont>
        <a:latin typeface="Arial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EBFF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  <a:spAutoFit/>
      </a:bodyPr>
      <a:lstStyle>
        <a:defPPr marL="269875" indent="-269875" algn="ctr">
          <a:defRPr sz="1600" dirty="0" smtClean="0"/>
        </a:defPPr>
      </a:lstStyle>
    </a:spDef>
    <a:lnDef>
      <a:spPr bwMode="auto">
        <a:solidFill>
          <a:srgbClr val="FF00FF"/>
        </a:solidFill>
        <a:ln w="1270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auto">
        <a:noFill/>
        <a:ln w="9525">
          <a:noFill/>
          <a:miter lim="800000"/>
          <a:headEnd/>
          <a:tailEnd/>
        </a:ln>
        <a:effectLst/>
      </a:spPr>
      <a:bodyPr wrap="square" rtlCol="0">
        <a:spAutoFit/>
      </a:bodyPr>
      <a:lstStyle>
        <a:defPPr>
          <a:lnSpc>
            <a:spcPct val="100000"/>
          </a:lnSpc>
          <a:spcBef>
            <a:spcPct val="0"/>
          </a:spcBef>
          <a:buFontTx/>
          <a:buNone/>
          <a:defRPr sz="2400" dirty="0" smtClean="0"/>
        </a:defPPr>
      </a:lstStyle>
    </a:txDef>
  </a:objectDefaults>
  <a:extraClrSchemeLst>
    <a:extraClrScheme>
      <a:clrScheme name="การออกแบบเริ่มต้น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8_การออกแบบเริ่มต้น">
  <a:themeElements>
    <a:clrScheme name="การออกแบบเริ่มต้น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การออกแบบเริ่มต้น">
      <a:majorFont>
        <a:latin typeface="Arial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EBFF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  <a:spAutoFit/>
      </a:bodyPr>
      <a:lstStyle>
        <a:defPPr marL="269875" indent="-269875" algn="ctr">
          <a:defRPr sz="1600" dirty="0" smtClean="0"/>
        </a:defPPr>
      </a:lstStyle>
    </a:spDef>
    <a:lnDef>
      <a:spPr bwMode="auto">
        <a:solidFill>
          <a:srgbClr val="FF00FF"/>
        </a:solidFill>
        <a:ln w="1270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auto">
        <a:noFill/>
        <a:ln w="9525">
          <a:noFill/>
          <a:miter lim="800000"/>
          <a:headEnd/>
          <a:tailEnd/>
        </a:ln>
        <a:effectLst/>
      </a:spPr>
      <a:bodyPr wrap="square" rtlCol="0">
        <a:spAutoFit/>
      </a:bodyPr>
      <a:lstStyle>
        <a:defPPr>
          <a:lnSpc>
            <a:spcPct val="100000"/>
          </a:lnSpc>
          <a:spcBef>
            <a:spcPct val="0"/>
          </a:spcBef>
          <a:buFontTx/>
          <a:buNone/>
          <a:defRPr sz="2400" dirty="0" smtClean="0"/>
        </a:defPPr>
      </a:lstStyle>
    </a:txDef>
  </a:objectDefaults>
  <a:extraClrSchemeLst>
    <a:extraClrScheme>
      <a:clrScheme name="การออกแบบเริ่มต้น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2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9406</TotalTime>
  <Words>15986</Words>
  <Application>Microsoft Office PowerPoint</Application>
  <PresentationFormat>นำเสนอทางหน้าจอ (4:3)</PresentationFormat>
  <Paragraphs>1834</Paragraphs>
  <Slides>197</Slides>
  <Notes>36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16</vt:i4>
      </vt:variant>
      <vt:variant>
        <vt:lpstr>ธีม</vt:lpstr>
      </vt:variant>
      <vt:variant>
        <vt:i4>11</vt:i4>
      </vt:variant>
      <vt:variant>
        <vt:lpstr>ชื่อเรื่องสไลด์</vt:lpstr>
      </vt:variant>
      <vt:variant>
        <vt:i4>197</vt:i4>
      </vt:variant>
    </vt:vector>
  </HeadingPairs>
  <TitlesOfParts>
    <vt:vector size="224" baseType="lpstr">
      <vt:lpstr>宋体</vt:lpstr>
      <vt:lpstr>宋体</vt:lpstr>
      <vt:lpstr>Angsana New</vt:lpstr>
      <vt:lpstr>Arial</vt:lpstr>
      <vt:lpstr>Browallia New</vt:lpstr>
      <vt:lpstr>Calibri</vt:lpstr>
      <vt:lpstr>Cordia New</vt:lpstr>
      <vt:lpstr>DSN SuKumWit</vt:lpstr>
      <vt:lpstr>EucrosiaUPC</vt:lpstr>
      <vt:lpstr>IrisUPC</vt:lpstr>
      <vt:lpstr>JasmineUPC</vt:lpstr>
      <vt:lpstr>Palatino Linotype</vt:lpstr>
      <vt:lpstr>Symbol</vt:lpstr>
      <vt:lpstr>TH SarabunIT๙</vt:lpstr>
      <vt:lpstr>Times New Roman</vt:lpstr>
      <vt:lpstr>Wingdings</vt:lpstr>
      <vt:lpstr>ชุดรูปแบบของ Office</vt:lpstr>
      <vt:lpstr>1_ชุดรูปแบบของ Office</vt:lpstr>
      <vt:lpstr>การออกแบบเริ่มต้น</vt:lpstr>
      <vt:lpstr>1_การออกแบบเริ่มต้น</vt:lpstr>
      <vt:lpstr>2_การออกแบบเริ่มต้น</vt:lpstr>
      <vt:lpstr>4_การออกแบบเริ่มต้น</vt:lpstr>
      <vt:lpstr>5_การออกแบบเริ่มต้น</vt:lpstr>
      <vt:lpstr>6_การออกแบบเริ่มต้น</vt:lpstr>
      <vt:lpstr>7_การออกแบบเริ่มต้น</vt:lpstr>
      <vt:lpstr>8_การออกแบบเริ่มต้น</vt:lpstr>
      <vt:lpstr>2_ชุดรูปแบบของ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ภาพรวมกระบวนการและขั้นตอนดำเนินการ ในงานก่อสร้างของทางราชการ</vt:lpstr>
      <vt:lpstr>ขั้นตอนก่อนดำเนินการจัดจ้างก่อสร้าง</vt:lpstr>
      <vt:lpstr>งานนำเสนอ PowerPoint</vt:lpstr>
      <vt:lpstr>งานนำเสนอ PowerPoint</vt:lpstr>
      <vt:lpstr>งานนำเสนอ PowerPoint</vt:lpstr>
      <vt:lpstr>ขั้นตอนดำเนินการจัดจ้างก่อสร้าง</vt:lpstr>
      <vt:lpstr>ขั้นตอนดำเนินการตามสัญญาจ้างก่อสร้าง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ความเป็นมา มติคณะรัฐมนตรี และองค์กรกลาง ในการกำกับดูแล การกำหนดราคากลางงานก่อสร้างของทางราชการ</vt:lpstr>
      <vt:lpstr>มติคณะรัฐมนตรี 12 มิถุนายน 2522</vt:lpstr>
      <vt:lpstr>มติคณะรัฐมนตรี 28 ธันวาคม 2536 </vt:lpstr>
      <vt:lpstr>มติคณะรัฐมนตรี 6 มกราคม 2541 </vt:lpstr>
      <vt:lpstr>มติคณะรัฐมนตรี 9 ตุลาคม 2544</vt:lpstr>
      <vt:lpstr>มติคณะรัฐมนตรี 13 พฤษภาคม 2546</vt:lpstr>
      <vt:lpstr>คณะกรรมการควบคุมราคากลาง (ตามมติคณะรัฐมนตรีเมื่อวันที่ 13 พฤษภาคม 2546)</vt:lpstr>
      <vt:lpstr>มติคณะรัฐมนตรี 26 เมษายน 2548</vt:lpstr>
      <vt:lpstr>มติคณะรัฐมนตรี 25 สิงหาคม 2548</vt:lpstr>
      <vt:lpstr>มติคณะรัฐมนตรี 9 กุมภาพันธ์ 2553</vt:lpstr>
      <vt:lpstr>สรุปองค์ประกอบของคณะกรรมการกำกับนโยบายราคากลางงานก่อสร้าง (ตามมติคณะรัฐมนตรีเมื่อวันที่ 26 เมษายน 2548  วันที่ 25 สิงหาคม 2548 และวันที่ 9 กุมภาพันธ์ 2553)</vt:lpstr>
      <vt:lpstr>งานนำเสนอ PowerPoint</vt:lpstr>
      <vt:lpstr>มติคณะรัฐมนตรี 6 กุมภาพันธ์ 2550</vt:lpstr>
      <vt:lpstr>มติคณะรัฐมนตรี 6 กุมภาพันธ์ 2550  (ต่อ)</vt:lpstr>
      <vt:lpstr>มติคณะรัฐมนตรี 24 มกราคม 2554</vt:lpstr>
      <vt:lpstr>สรุปองค์ประกอบ ของคณะกรรมการกำกับหลักเกณฑ์และตรวจสอบราคากลางงานก่อสร้าง (ตามมติคณะรัฐมนตรีเมื่อวันที่ 24 มกราคม 2554)</vt:lpstr>
      <vt:lpstr>แผนภาพสรุปโครงสร้างคณะกรรมการ ในการกำกับดูแลภารกิจการกำหนดราคากลางงานก่อสร้างของทางราชการ (ตามมติคณะรัฐมนตรีเมื่อวันที่ 24 มกราคม 2554)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ภาพรวม หลักเกณฑ์การคำนวณราคากลางงานก่อสร้าง ตามมติคณะรัฐมนตรี 13 มีนาคม 2555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หลักเกณฑ์ การคำนวณค่างานต้นทุน (Direct Cost)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หลักเกณฑ์การคำนวณ ค่าใช้จ่ายในการดำเนินงานก่อสร้าง (Indirect Cost)</vt:lpstr>
      <vt:lpstr>งานนำเสนอ PowerPoint</vt:lpstr>
      <vt:lpstr>Factor F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หลักเกณฑ์การคำนวณ ค่าใช้จ่ายพิเศษตามข้อกำหนดและค่าใช้จ่ายอื่นที่จำเป็นต้องมี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การสรุปค่าก่อสร้างเป็นราคากลาง และการจัดทำรายงาน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ข้อพิจารณาของคณะอนุกรรมการกำกับหลักเกณฑ์การคำนวณราคากลางงานก่อสร้าง ในส่วนที่เกี่ยวข้องกับผู้ออกแบบก่อสร้าง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สาระสำคัญเพิ่มเติมเกี่ยวกับคณะกรรมการกำหนดราคากลาง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ขอขอบคุณ</vt:lpstr>
    </vt:vector>
  </TitlesOfParts>
  <Company>กรมบัญชีกลาง  กระทรวงการคลัง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บุญทิพย์  ชูโชนาค</dc:creator>
  <cp:lastModifiedBy>Aphisit Maksuwan</cp:lastModifiedBy>
  <cp:revision>1479</cp:revision>
  <cp:lastPrinted>2015-03-22T11:45:17Z</cp:lastPrinted>
  <dcterms:created xsi:type="dcterms:W3CDTF">2012-02-14T14:45:38Z</dcterms:created>
  <dcterms:modified xsi:type="dcterms:W3CDTF">2015-03-31T05:35:36Z</dcterms:modified>
</cp:coreProperties>
</file>