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8" r:id="rId1"/>
  </p:sldMasterIdLst>
  <p:notesMasterIdLst>
    <p:notesMasterId r:id="rId12"/>
  </p:notesMasterIdLst>
  <p:sldIdLst>
    <p:sldId id="256" r:id="rId2"/>
    <p:sldId id="284" r:id="rId3"/>
    <p:sldId id="286" r:id="rId4"/>
    <p:sldId id="285" r:id="rId5"/>
    <p:sldId id="292" r:id="rId6"/>
    <p:sldId id="287" r:id="rId7"/>
    <p:sldId id="288" r:id="rId8"/>
    <p:sldId id="289" r:id="rId9"/>
    <p:sldId id="290" r:id="rId10"/>
    <p:sldId id="291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00C0"/>
    <a:srgbClr val="FFC000"/>
    <a:srgbClr val="FF99FF"/>
    <a:srgbClr val="ED62F8"/>
    <a:srgbClr val="FF56FF"/>
    <a:srgbClr val="FFCCFF"/>
    <a:srgbClr val="FF9933"/>
    <a:srgbClr val="ED7D31"/>
    <a:srgbClr val="57FFFF"/>
    <a:srgbClr val="FEE6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8" autoAdjust="0"/>
    <p:restoredTop sz="94692" autoAdjust="0"/>
  </p:normalViewPr>
  <p:slideViewPr>
    <p:cSldViewPr snapToGrid="0">
      <p:cViewPr varScale="1">
        <p:scale>
          <a:sx n="90" d="100"/>
          <a:sy n="90" d="100"/>
        </p:scale>
        <p:origin x="72" y="80"/>
      </p:cViewPr>
      <p:guideLst/>
    </p:cSldViewPr>
  </p:slideViewPr>
  <p:outlineViewPr>
    <p:cViewPr>
      <p:scale>
        <a:sx n="33" d="100"/>
        <a:sy n="33" d="100"/>
      </p:scale>
      <p:origin x="0" y="-238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57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90A42-2E1E-47A9-9F24-A47120BC9C73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17AAF-79E4-40F9-BB5B-E5CAF380C2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0938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776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149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6721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980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970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520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5172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445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053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255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520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1F066-5B31-4175-80BD-E4BB5BEC88AC}" type="datetimeFigureOut">
              <a:rPr lang="th-TH" smtClean="0"/>
              <a:t>13/10/58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1914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3623;90&#3585;&#3634;&#3619;&#3648;&#3611;&#3636;&#3604;&#3648;&#3612;&#3618;&#3619;&#3634;&#3588;&#3634;&#3585;&#3621;&#3634;&#3591;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3623;90&#3585;&#3634;&#3619;&#3648;&#3611;&#3636;&#3604;&#3648;&#3612;&#3618;&#3619;&#3634;&#3588;&#3634;&#3585;&#3621;&#3634;&#3591;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gprocurement.go.th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&#3623;1852&#3588;&#3641;&#3656;&#3617;&#3639;&#3629;%20&#3649;&#3609;&#3623;&#3607;&#3634;&#3591;&#3585;&#3634;&#3619;&#3648;&#3611;&#3636;&#3604;&#3648;&#3612;&#3618;&#3619;&#3634;&#3618;&#3621;&#3632;&#3648;&#3629;&#3637;&#3618;&#3604;&#3588;&#3656;&#3634;&#3651;&#3594;&#3657;&#3592;&#3656;&#3634;&#3618;&#3648;&#3585;&#3637;&#3656;&#3618;&#3623;&#3585;&#3633;&#3610;&#3585;&#3634;&#3619;&#3592;&#3633;&#3604;&#3595;&#3639;&#3657;&#3629;&#3592;&#3633;&#3604;&#3592;&#3657;&#3634;&#3591;%20&#3619;&#3634;&#3588;&#3634;&#3585;&#3621;&#3634;&#3591;&#3649;&#3621;&#3632;&#3585;&#3634;&#3619;&#3588;&#3635;&#3609;&#3623;&#3603;&#3619;&#3634;&#3588;&#3634;&#3585;&#3621;&#3634;&#3591;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1419116" y="1956328"/>
            <a:ext cx="9338872" cy="1822042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การเปิดเผยราคากลาง</a:t>
            </a:r>
            <a:b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</a:br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งานก่อสร้างของราชการ ตามกฎหมาย </a:t>
            </a:r>
            <a:r>
              <a:rPr lang="th-TH" sz="5400" b="1" dirty="0" err="1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ปปช</a:t>
            </a:r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.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0381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801728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การเปิดเผยราคากลาง ในหลักเกณฑ์ราคากลาง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24" y="1948721"/>
            <a:ext cx="11151328" cy="4604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สี่เหลี่ยมผืนผ้า 3">
            <a:hlinkClick r:id="rId3" action="ppaction://hlinkfile"/>
          </p:cNvPr>
          <p:cNvSpPr/>
          <p:nvPr/>
        </p:nvSpPr>
        <p:spPr>
          <a:xfrm>
            <a:off x="8589364" y="337279"/>
            <a:ext cx="2982788" cy="13341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ถูกยกเลิกโดย โดยหนังสือ </a:t>
            </a:r>
            <a:br>
              <a:rPr lang="th-TH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</a:br>
            <a:r>
              <a:rPr lang="th-TH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ว 90 แนวทางการเปิดเผยราคากลาง</a:t>
            </a:r>
            <a:endParaRPr lang="en-US" b="1" dirty="0"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248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801728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การเปิดเผยราคากลาง ใน </a:t>
            </a:r>
            <a:r>
              <a:rPr lang="th-TH" sz="4800" b="1" dirty="0" err="1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กค</a:t>
            </a:r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 0421.3/ว90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431967" y="1846902"/>
            <a:ext cx="3506992" cy="102569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แทนที่แนวทาง ปฏิบัติหลักเกณฑ์ราคากลาง ข้อ 20</a:t>
            </a:r>
            <a:endParaRPr lang="en-US" sz="3200" b="1" dirty="0"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80" y="1290089"/>
            <a:ext cx="7963590" cy="4778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1967" y="0"/>
            <a:ext cx="3779848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2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801728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วงเงินและวิธีประกาศเปิดเผยราคากลาง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058" y="1164776"/>
            <a:ext cx="7238452" cy="3627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58" y="4791973"/>
            <a:ext cx="7238452" cy="1867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8155921" y="1164775"/>
            <a:ext cx="3506992" cy="54951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งานที่ต้องประกาศ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วงเกิน 100</a:t>
            </a:r>
            <a:r>
              <a:rPr lang="en-US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,000 </a:t>
            </a:r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บาท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100</a:t>
            </a:r>
            <a:r>
              <a:rPr lang="en-US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,000 </a:t>
            </a:r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พอดี ไม่ต้องประกาศ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ประกาศเว็บของหน่วยงาน และ เว็บ </a:t>
            </a:r>
            <a:r>
              <a:rPr lang="en-US" sz="3200" b="1" dirty="0">
                <a:latin typeface="PSL Prathom" panose="02020603050405020304" pitchFamily="18" charset="-34"/>
                <a:cs typeface="PSL Prathom" panose="02020603050405020304" pitchFamily="18" charset="-34"/>
                <a:hlinkClick r:id="rId4"/>
              </a:rPr>
              <a:t>http://www.gprocurement.go.th</a:t>
            </a:r>
            <a:r>
              <a:rPr lang="en-US" sz="3200" b="1" dirty="0" smtClean="0">
                <a:latin typeface="PSL Prathom" panose="02020603050405020304" pitchFamily="18" charset="-34"/>
                <a:cs typeface="PSL Prathom" panose="02020603050405020304" pitchFamily="18" charset="-34"/>
                <a:hlinkClick r:id="rId4"/>
              </a:rPr>
              <a:t>/</a:t>
            </a:r>
            <a:endParaRPr lang="th-TH" sz="3200" b="1" dirty="0" smtClean="0">
              <a:latin typeface="PSL Prathom" panose="02020603050405020304" pitchFamily="18" charset="-34"/>
              <a:cs typeface="PSL Prathom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ประกาศภายใน </a:t>
            </a:r>
            <a:r>
              <a:rPr lang="en-US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3 </a:t>
            </a:r>
            <a:r>
              <a:rPr lang="th-TH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วันทำการหรือพร้อม ประกาศ </a:t>
            </a:r>
            <a:r>
              <a:rPr lang="en-US" sz="32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TOR</a:t>
            </a:r>
            <a:endParaRPr lang="th-TH" sz="3200" b="1" dirty="0" smtClean="0"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8742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801728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การเปิดเผยราคากลาง ตาม กฎหมาย </a:t>
            </a:r>
            <a:r>
              <a:rPr lang="th-TH" sz="4800" b="1" dirty="0" err="1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ปปช</a:t>
            </a:r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.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4" name="รูปภาพ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77" y="1439056"/>
            <a:ext cx="3066136" cy="3452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8612" y="1243984"/>
            <a:ext cx="7781756" cy="5072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978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801728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การเปิดเผยราคากลาง ตาม กฎหมาย </a:t>
            </a:r>
            <a:r>
              <a:rPr lang="th-TH" sz="4800" b="1" dirty="0" err="1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ปปช</a:t>
            </a:r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.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169" y="1186073"/>
            <a:ext cx="7684610" cy="3403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65" y="1192515"/>
            <a:ext cx="3698730" cy="2411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169" y="4589257"/>
            <a:ext cx="7684610" cy="19620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891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801728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การเปิดเผยราคากลาง ตาม กฎหมาย </a:t>
            </a:r>
            <a:r>
              <a:rPr lang="th-TH" sz="4800" b="1" dirty="0" err="1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ปปช</a:t>
            </a:r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.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65" y="1192515"/>
            <a:ext cx="3698730" cy="2411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485" y="1192514"/>
            <a:ext cx="7133911" cy="5417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353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801728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การเปิดเผยราคากลาง ตาม กฎหมาย </a:t>
            </a:r>
            <a:r>
              <a:rPr lang="th-TH" sz="4800" b="1" dirty="0" err="1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ปปช</a:t>
            </a:r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.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65" y="1192515"/>
            <a:ext cx="3698730" cy="2411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84" y="1192514"/>
            <a:ext cx="7581200" cy="1352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7283" y="2933461"/>
            <a:ext cx="7572899" cy="2397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236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754919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บทกำหนดโทษ กรณีไม่เปิดเผยราคากลาง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06" y="1170307"/>
            <a:ext cx="10327695" cy="538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"/>
          <p:cNvSpPr txBox="1">
            <a:spLocks/>
          </p:cNvSpPr>
          <p:nvPr/>
        </p:nvSpPr>
        <p:spPr>
          <a:xfrm>
            <a:off x="-1" y="202613"/>
            <a:ext cx="8274571" cy="754919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8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บทกำหนดโทษ กรณีไม่เปิดเผยราคากลาง</a:t>
            </a:r>
            <a:endParaRPr lang="th-TH" sz="36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09" y="1235955"/>
            <a:ext cx="10882456" cy="2456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08" y="4005831"/>
            <a:ext cx="10862386" cy="24619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5268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5723</TotalTime>
  <Words>120</Words>
  <Application>Microsoft Office PowerPoint</Application>
  <PresentationFormat>แบบจอกว้าง</PresentationFormat>
  <Paragraphs>17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7" baseType="lpstr">
      <vt:lpstr>Angsana New</vt:lpstr>
      <vt:lpstr>Arial</vt:lpstr>
      <vt:lpstr>Calibri</vt:lpstr>
      <vt:lpstr>Calibri Light</vt:lpstr>
      <vt:lpstr>Cordia New</vt:lpstr>
      <vt:lpstr>PSL Prathom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หลักเกณฑ์ราคากลางงานก่อสร้างของราชการ ตามมติ ครม. 13 มีนาคม 2555</dc:title>
  <dc:creator>Aphisit Maksuwan</dc:creator>
  <cp:lastModifiedBy>Aphisit Maksuwan</cp:lastModifiedBy>
  <cp:revision>255</cp:revision>
  <dcterms:created xsi:type="dcterms:W3CDTF">2015-03-22T12:33:56Z</dcterms:created>
  <dcterms:modified xsi:type="dcterms:W3CDTF">2015-10-13T05:44:23Z</dcterms:modified>
</cp:coreProperties>
</file>